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4"/>
  </p:sldMasterIdLst>
  <p:notesMasterIdLst>
    <p:notesMasterId r:id="rId28"/>
  </p:notesMasterIdLst>
  <p:handoutMasterIdLst>
    <p:handoutMasterId r:id="rId29"/>
  </p:handoutMasterIdLst>
  <p:sldIdLst>
    <p:sldId id="1795" r:id="rId5"/>
    <p:sldId id="1677" r:id="rId6"/>
    <p:sldId id="1727" r:id="rId7"/>
    <p:sldId id="1812" r:id="rId8"/>
    <p:sldId id="1813" r:id="rId9"/>
    <p:sldId id="1814" r:id="rId10"/>
    <p:sldId id="1862" r:id="rId11"/>
    <p:sldId id="1816" r:id="rId12"/>
    <p:sldId id="1817" r:id="rId13"/>
    <p:sldId id="1818" r:id="rId14"/>
    <p:sldId id="1819" r:id="rId15"/>
    <p:sldId id="1820" r:id="rId16"/>
    <p:sldId id="1801" r:id="rId17"/>
    <p:sldId id="1821" r:id="rId18"/>
    <p:sldId id="1822" r:id="rId19"/>
    <p:sldId id="1823" r:id="rId20"/>
    <p:sldId id="1824" r:id="rId21"/>
    <p:sldId id="1825" r:id="rId22"/>
    <p:sldId id="1826" r:id="rId23"/>
    <p:sldId id="1827" r:id="rId24"/>
    <p:sldId id="1692" r:id="rId25"/>
    <p:sldId id="1703" r:id="rId26"/>
    <p:sldId id="1811" r:id="rId27"/>
  </p:sldIdLst>
  <p:sldSz cx="12192000" cy="6858000"/>
  <p:notesSz cx="6797675" cy="9926638"/>
  <p:defaultTextStyle>
    <a:defPPr>
      <a:defRPr lang="de-DE"/>
    </a:defPPr>
    <a:lvl1pPr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1pPr>
    <a:lvl2pPr marL="4572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2pPr>
    <a:lvl3pPr marL="9144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3pPr>
    <a:lvl4pPr marL="13716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4pPr>
    <a:lvl5pPr marL="18288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5pPr>
    <a:lvl6pPr marL="2286000" algn="l" defTabSz="914400" rtl="0" eaLnBrk="1" latinLnBrk="0" hangingPunct="1">
      <a:defRPr kern="1200">
        <a:solidFill>
          <a:schemeClr val="tx1"/>
        </a:solidFill>
        <a:latin typeface="Frutiger LT Com 55 Roman" pitchFamily="34" charset="0"/>
        <a:ea typeface="+mn-ea"/>
        <a:cs typeface="+mn-cs"/>
      </a:defRPr>
    </a:lvl6pPr>
    <a:lvl7pPr marL="2743200" algn="l" defTabSz="914400" rtl="0" eaLnBrk="1" latinLnBrk="0" hangingPunct="1">
      <a:defRPr kern="1200">
        <a:solidFill>
          <a:schemeClr val="tx1"/>
        </a:solidFill>
        <a:latin typeface="Frutiger LT Com 55 Roman" pitchFamily="34" charset="0"/>
        <a:ea typeface="+mn-ea"/>
        <a:cs typeface="+mn-cs"/>
      </a:defRPr>
    </a:lvl7pPr>
    <a:lvl8pPr marL="3200400" algn="l" defTabSz="914400" rtl="0" eaLnBrk="1" latinLnBrk="0" hangingPunct="1">
      <a:defRPr kern="1200">
        <a:solidFill>
          <a:schemeClr val="tx1"/>
        </a:solidFill>
        <a:latin typeface="Frutiger LT Com 55 Roman" pitchFamily="34" charset="0"/>
        <a:ea typeface="+mn-ea"/>
        <a:cs typeface="+mn-cs"/>
      </a:defRPr>
    </a:lvl8pPr>
    <a:lvl9pPr marL="3657600" algn="l" defTabSz="914400" rtl="0" eaLnBrk="1" latinLnBrk="0" hangingPunct="1">
      <a:defRPr kern="1200">
        <a:solidFill>
          <a:schemeClr val="tx1"/>
        </a:solidFill>
        <a:latin typeface="Frutiger LT Com 55 Roman" pitchFamily="34" charset="0"/>
        <a:ea typeface="+mn-ea"/>
        <a:cs typeface="+mn-cs"/>
      </a:defRPr>
    </a:lvl9pPr>
  </p:defaultTextStyle>
  <p:extLst>
    <p:ext uri="{EFAFB233-063F-42B5-8137-9DF3F51BA10A}">
      <p15:sldGuideLst xmlns:p15="http://schemas.microsoft.com/office/powerpoint/2012/main">
        <p15:guide id="1" orient="horz" pos="3793" userDrawn="1">
          <p15:clr>
            <a:srgbClr val="A4A3A4"/>
          </p15:clr>
        </p15:guide>
        <p15:guide id="2" orient="horz" pos="255" userDrawn="1">
          <p15:clr>
            <a:srgbClr val="A4A3A4"/>
          </p15:clr>
        </p15:guide>
        <p15:guide id="3" orient="horz" pos="1706" userDrawn="1">
          <p15:clr>
            <a:srgbClr val="A4A3A4"/>
          </p15:clr>
        </p15:guide>
        <p15:guide id="4" pos="7288" userDrawn="1">
          <p15:clr>
            <a:srgbClr val="A4A3A4"/>
          </p15:clr>
        </p15:guide>
        <p15:guide id="5" pos="393" userDrawn="1">
          <p15:clr>
            <a:srgbClr val="A4A3A4"/>
          </p15:clr>
        </p15:guide>
      </p15:sldGuideLst>
    </p:ext>
    <p:ext uri="{2D200454-40CA-4A62-9FC3-DE9A4176ACB9}">
      <p15:notesGuideLst xmlns:p15="http://schemas.microsoft.com/office/powerpoint/2012/main">
        <p15:guide id="1" orient="horz" pos="388" userDrawn="1">
          <p15:clr>
            <a:srgbClr val="A4A3A4"/>
          </p15:clr>
        </p15:guide>
        <p15:guide id="2" orient="horz" pos="5865" userDrawn="1">
          <p15:clr>
            <a:srgbClr val="A4A3A4"/>
          </p15:clr>
        </p15:guide>
        <p15:guide id="3" orient="horz" pos="2214" userDrawn="1">
          <p15:clr>
            <a:srgbClr val="A4A3A4"/>
          </p15:clr>
        </p15:guide>
        <p15:guide id="4" orient="horz" pos="2077" userDrawn="1">
          <p15:clr>
            <a:srgbClr val="A4A3A4"/>
          </p15:clr>
        </p15:guide>
        <p15:guide id="5" pos="309" userDrawn="1">
          <p15:clr>
            <a:srgbClr val="A4A3A4"/>
          </p15:clr>
        </p15:guide>
        <p15:guide id="6" pos="3973"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C63152-DD0F-DF91-763F-258642B83E1F}" name="Wiebke Schäfer" initials="WS" userId="S::wschaefer@digitale-chancen.de::00f52961-f6d9-451b-9fc6-3372ee30fa2e" providerId="AD"/>
  <p188:author id="{7FF6907E-D9F8-8E7A-4E02-E41F5C190079}" name="Rebecca Stähler" initials="RS" userId="S::rstaehler@digitale-chancen.de::407cdfcb-c07f-4c9d-880b-c047179a6847" providerId="AD"/>
  <p188:author id="{39075583-107F-B6A4-08EE-58B6B2CC39DD}" name="Carola Croll" initials="CC" userId="S::ccroll@digitale-chancen.de::14a59627-3006-47fa-b9e3-098c2eed44c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artelock , Lisa (MB-Z1)" initials="M,L(" lastIdx="1" clrIdx="6">
    <p:extLst>
      <p:ext uri="{19B8F6BF-5375-455C-9EA6-DF929625EA0E}">
        <p15:presenceInfo xmlns:p15="http://schemas.microsoft.com/office/powerpoint/2012/main" userId="Martelock , Lisa (MB-Z1)" providerId="None"/>
      </p:ext>
    </p:extLst>
  </p:cmAuthor>
  <p:cmAuthor id="1" name="Jutta Croll" initials="JC" lastIdx="4" clrIdx="0">
    <p:extLst>
      <p:ext uri="{19B8F6BF-5375-455C-9EA6-DF929625EA0E}">
        <p15:presenceInfo xmlns:p15="http://schemas.microsoft.com/office/powerpoint/2012/main" userId="S::jcroll@digitale-chancen.de::05f8edf8-84ad-4b56-b59d-fa4d96028a42" providerId="AD"/>
      </p:ext>
    </p:extLst>
  </p:cmAuthor>
  <p:cmAuthor id="8" name="Begemann, Yvonne (MB-Z1)" initials="BY(" lastIdx="19" clrIdx="7">
    <p:extLst>
      <p:ext uri="{19B8F6BF-5375-455C-9EA6-DF929625EA0E}">
        <p15:presenceInfo xmlns:p15="http://schemas.microsoft.com/office/powerpoint/2012/main" userId="Begemann, Yvonne (MB-Z1)" providerId="None"/>
      </p:ext>
    </p:extLst>
  </p:cmAuthor>
  <p:cmAuthor id="2" name="Carola Croll" initials="CC" lastIdx="55" clrIdx="1">
    <p:extLst>
      <p:ext uri="{19B8F6BF-5375-455C-9EA6-DF929625EA0E}">
        <p15:presenceInfo xmlns:p15="http://schemas.microsoft.com/office/powerpoint/2012/main" userId="Carola Croll" providerId="None"/>
      </p:ext>
    </p:extLst>
  </p:cmAuthor>
  <p:cmAuthor id="9" name="Maurice Mass" initials="MM" lastIdx="1" clrIdx="8">
    <p:extLst>
      <p:ext uri="{19B8F6BF-5375-455C-9EA6-DF929625EA0E}">
        <p15:presenceInfo xmlns:p15="http://schemas.microsoft.com/office/powerpoint/2012/main" userId="S::mmass@digitale-chancen.de::049c4b63-0c8e-486c-8565-e52e8d033c9b" providerId="AD"/>
      </p:ext>
    </p:extLst>
  </p:cmAuthor>
  <p:cmAuthor id="3" name="Carola Croll" initials="CC [2]" lastIdx="2" clrIdx="2">
    <p:extLst>
      <p:ext uri="{19B8F6BF-5375-455C-9EA6-DF929625EA0E}">
        <p15:presenceInfo xmlns:p15="http://schemas.microsoft.com/office/powerpoint/2012/main" userId="S::ccroll@digitale-chancen.de::14a59627-3006-47fa-b9e3-098c2eed44c0" providerId="AD"/>
      </p:ext>
    </p:extLst>
  </p:cmAuthor>
  <p:cmAuthor id="4" name="Wiebke Schäfer" initials="WS" lastIdx="4" clrIdx="3">
    <p:extLst>
      <p:ext uri="{19B8F6BF-5375-455C-9EA6-DF929625EA0E}">
        <p15:presenceInfo xmlns:p15="http://schemas.microsoft.com/office/powerpoint/2012/main" userId="Wiebke Schäfer" providerId="None"/>
      </p:ext>
    </p:extLst>
  </p:cmAuthor>
  <p:cmAuthor id="5" name="Svenja Mink" initials="SM" lastIdx="23" clrIdx="4">
    <p:extLst>
      <p:ext uri="{19B8F6BF-5375-455C-9EA6-DF929625EA0E}">
        <p15:presenceInfo xmlns:p15="http://schemas.microsoft.com/office/powerpoint/2012/main" userId="Svenja Mink" providerId="None"/>
      </p:ext>
    </p:extLst>
  </p:cmAuthor>
  <p:cmAuthor id="6" name="Elias  Kreuzinger" initials="EK" lastIdx="4" clrIdx="5">
    <p:extLst>
      <p:ext uri="{19B8F6BF-5375-455C-9EA6-DF929625EA0E}">
        <p15:presenceInfo xmlns:p15="http://schemas.microsoft.com/office/powerpoint/2012/main" userId="Elias  Kreuzing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9C7D"/>
    <a:srgbClr val="EB6A0A"/>
    <a:srgbClr val="B1C800"/>
    <a:srgbClr val="B1D050"/>
    <a:srgbClr val="178EAE"/>
    <a:srgbClr val="5FB2AA"/>
    <a:srgbClr val="D1E1DB"/>
    <a:srgbClr val="A2D7CB"/>
    <a:srgbClr val="D4E6F4"/>
    <a:srgbClr val="EE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F7941E-6816-4B66-8675-1CA14CAC78E1}" v="5" dt="2025-02-10T09:29:30.294"/>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532" autoAdjust="0"/>
  </p:normalViewPr>
  <p:slideViewPr>
    <p:cSldViewPr snapToGrid="0">
      <p:cViewPr varScale="1">
        <p:scale>
          <a:sx n="56" d="100"/>
          <a:sy n="56" d="100"/>
        </p:scale>
        <p:origin x="1044" y="44"/>
      </p:cViewPr>
      <p:guideLst>
        <p:guide orient="horz" pos="3793"/>
        <p:guide orient="horz" pos="255"/>
        <p:guide orient="horz" pos="1706"/>
        <p:guide pos="7288"/>
        <p:guide pos="393"/>
      </p:guideLst>
    </p:cSldViewPr>
  </p:slideViewPr>
  <p:notesTextViewPr>
    <p:cViewPr>
      <p:scale>
        <a:sx n="1" d="1"/>
        <a:sy n="1" d="1"/>
      </p:scale>
      <p:origin x="0" y="0"/>
    </p:cViewPr>
  </p:notesTextViewPr>
  <p:notesViewPr>
    <p:cSldViewPr snapToGrid="0">
      <p:cViewPr>
        <p:scale>
          <a:sx n="1" d="2"/>
          <a:sy n="1" d="2"/>
        </p:scale>
        <p:origin x="0" y="0"/>
      </p:cViewPr>
      <p:guideLst>
        <p:guide orient="horz" pos="388"/>
        <p:guide orient="horz" pos="5865"/>
        <p:guide orient="horz" pos="2214"/>
        <p:guide orient="horz" pos="2077"/>
        <p:guide pos="309"/>
        <p:guide pos="397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a Croll" userId="14a59627-3006-47fa-b9e3-098c2eed44c0" providerId="ADAL" clId="{F3F672F0-3535-4CE0-B7AD-780C1A1C6FF7}"/>
    <pc:docChg chg="undo custSel modSld">
      <pc:chgData name="Carola Croll" userId="14a59627-3006-47fa-b9e3-098c2eed44c0" providerId="ADAL" clId="{F3F672F0-3535-4CE0-B7AD-780C1A1C6FF7}" dt="2025-01-09T11:24:51.169" v="21" actId="20577"/>
      <pc:docMkLst>
        <pc:docMk/>
      </pc:docMkLst>
      <pc:sldChg chg="modSp mod">
        <pc:chgData name="Carola Croll" userId="14a59627-3006-47fa-b9e3-098c2eed44c0" providerId="ADAL" clId="{F3F672F0-3535-4CE0-B7AD-780C1A1C6FF7}" dt="2025-01-09T11:23:30.436" v="6" actId="20577"/>
        <pc:sldMkLst>
          <pc:docMk/>
          <pc:sldMk cId="1622415165" sldId="1815"/>
        </pc:sldMkLst>
      </pc:sldChg>
      <pc:sldChg chg="modSp mod">
        <pc:chgData name="Carola Croll" userId="14a59627-3006-47fa-b9e3-098c2eed44c0" providerId="ADAL" clId="{F3F672F0-3535-4CE0-B7AD-780C1A1C6FF7}" dt="2025-01-09T11:24:51.169" v="21" actId="20577"/>
        <pc:sldMkLst>
          <pc:docMk/>
          <pc:sldMk cId="3117339648" sldId="1816"/>
        </pc:sldMkLst>
        <pc:spChg chg="mod">
          <ac:chgData name="Carola Croll" userId="14a59627-3006-47fa-b9e3-098c2eed44c0" providerId="ADAL" clId="{F3F672F0-3535-4CE0-B7AD-780C1A1C6FF7}" dt="2025-01-09T11:24:51.169" v="21" actId="20577"/>
          <ac:spMkLst>
            <pc:docMk/>
            <pc:sldMk cId="3117339648" sldId="1816"/>
            <ac:spMk id="9" creationId="{A4814C90-4288-D306-0807-C0E0FA442802}"/>
          </ac:spMkLst>
        </pc:spChg>
      </pc:sldChg>
    </pc:docChg>
  </pc:docChgLst>
  <pc:docChgLst>
    <pc:chgData name="Carola Croll" userId="14a59627-3006-47fa-b9e3-098c2eed44c0" providerId="ADAL" clId="{12F7941E-6816-4B66-8675-1CA14CAC78E1}"/>
    <pc:docChg chg="addSld delSld modSld">
      <pc:chgData name="Carola Croll" userId="14a59627-3006-47fa-b9e3-098c2eed44c0" providerId="ADAL" clId="{12F7941E-6816-4B66-8675-1CA14CAC78E1}" dt="2025-02-26T08:26:44.739" v="19" actId="2696"/>
      <pc:docMkLst>
        <pc:docMk/>
      </pc:docMkLst>
      <pc:sldChg chg="add">
        <pc:chgData name="Carola Croll" userId="14a59627-3006-47fa-b9e3-098c2eed44c0" providerId="ADAL" clId="{12F7941E-6816-4B66-8675-1CA14CAC78E1}" dt="2025-02-10T09:24:51.598" v="0"/>
        <pc:sldMkLst>
          <pc:docMk/>
          <pc:sldMk cId="3009542990" sldId="1677"/>
        </pc:sldMkLst>
      </pc:sldChg>
      <pc:sldChg chg="add">
        <pc:chgData name="Carola Croll" userId="14a59627-3006-47fa-b9e3-098c2eed44c0" providerId="ADAL" clId="{12F7941E-6816-4B66-8675-1CA14CAC78E1}" dt="2025-02-10T09:29:10.252" v="5"/>
        <pc:sldMkLst>
          <pc:docMk/>
          <pc:sldMk cId="1435181369" sldId="1692"/>
        </pc:sldMkLst>
      </pc:sldChg>
      <pc:sldChg chg="add">
        <pc:chgData name="Carola Croll" userId="14a59627-3006-47fa-b9e3-098c2eed44c0" providerId="ADAL" clId="{12F7941E-6816-4B66-8675-1CA14CAC78E1}" dt="2025-02-10T09:29:30.294" v="7"/>
        <pc:sldMkLst>
          <pc:docMk/>
          <pc:sldMk cId="3959961328" sldId="1703"/>
        </pc:sldMkLst>
      </pc:sldChg>
      <pc:sldChg chg="add">
        <pc:chgData name="Carola Croll" userId="14a59627-3006-47fa-b9e3-098c2eed44c0" providerId="ADAL" clId="{12F7941E-6816-4B66-8675-1CA14CAC78E1}" dt="2025-02-10T09:24:51.598" v="0"/>
        <pc:sldMkLst>
          <pc:docMk/>
          <pc:sldMk cId="422224108" sldId="1727"/>
        </pc:sldMkLst>
      </pc:sldChg>
      <pc:sldChg chg="modSp mod">
        <pc:chgData name="Carola Croll" userId="14a59627-3006-47fa-b9e3-098c2eed44c0" providerId="ADAL" clId="{12F7941E-6816-4B66-8675-1CA14CAC78E1}" dt="2025-02-17T13:23:52.999" v="18" actId="20577"/>
        <pc:sldMkLst>
          <pc:docMk/>
          <pc:sldMk cId="216955443" sldId="1795"/>
        </pc:sldMkLst>
        <pc:spChg chg="mod">
          <ac:chgData name="Carola Croll" userId="14a59627-3006-47fa-b9e3-098c2eed44c0" providerId="ADAL" clId="{12F7941E-6816-4B66-8675-1CA14CAC78E1}" dt="2025-02-17T13:23:52.999" v="18" actId="20577"/>
          <ac:spMkLst>
            <pc:docMk/>
            <pc:sldMk cId="216955443" sldId="1795"/>
            <ac:spMk id="3" creationId="{E7F213FA-D4E7-7841-EE3E-C714758A4BE6}"/>
          </ac:spMkLst>
        </pc:spChg>
      </pc:sldChg>
      <pc:sldChg chg="del">
        <pc:chgData name="Carola Croll" userId="14a59627-3006-47fa-b9e3-098c2eed44c0" providerId="ADAL" clId="{12F7941E-6816-4B66-8675-1CA14CAC78E1}" dt="2025-02-10T09:24:54.742" v="1" actId="2696"/>
        <pc:sldMkLst>
          <pc:docMk/>
          <pc:sldMk cId="3229182591" sldId="1798"/>
        </pc:sldMkLst>
      </pc:sldChg>
      <pc:sldChg chg="del">
        <pc:chgData name="Carola Croll" userId="14a59627-3006-47fa-b9e3-098c2eed44c0" providerId="ADAL" clId="{12F7941E-6816-4B66-8675-1CA14CAC78E1}" dt="2025-02-10T09:27:51.726" v="4" actId="2696"/>
        <pc:sldMkLst>
          <pc:docMk/>
          <pc:sldMk cId="1622415165" sldId="1815"/>
        </pc:sldMkLst>
      </pc:sldChg>
      <pc:sldChg chg="del">
        <pc:chgData name="Carola Croll" userId="14a59627-3006-47fa-b9e3-098c2eed44c0" providerId="ADAL" clId="{12F7941E-6816-4B66-8675-1CA14CAC78E1}" dt="2025-02-10T09:29:13.039" v="6" actId="2696"/>
        <pc:sldMkLst>
          <pc:docMk/>
          <pc:sldMk cId="3094058456" sldId="1828"/>
        </pc:sldMkLst>
      </pc:sldChg>
      <pc:sldChg chg="del">
        <pc:chgData name="Carola Croll" userId="14a59627-3006-47fa-b9e3-098c2eed44c0" providerId="ADAL" clId="{12F7941E-6816-4B66-8675-1CA14CAC78E1}" dt="2025-02-10T09:29:42.355" v="8" actId="2696"/>
        <pc:sldMkLst>
          <pc:docMk/>
          <pc:sldMk cId="3250774089" sldId="1830"/>
        </pc:sldMkLst>
      </pc:sldChg>
      <pc:sldChg chg="add del">
        <pc:chgData name="Carola Croll" userId="14a59627-3006-47fa-b9e3-098c2eed44c0" providerId="ADAL" clId="{12F7941E-6816-4B66-8675-1CA14CAC78E1}" dt="2025-02-26T08:26:44.739" v="19" actId="2696"/>
        <pc:sldMkLst>
          <pc:docMk/>
          <pc:sldMk cId="3272692534" sldId="1831"/>
        </pc:sldMkLst>
      </pc:sldChg>
      <pc:sldChg chg="add del">
        <pc:chgData name="Carola Croll" userId="14a59627-3006-47fa-b9e3-098c2eed44c0" providerId="ADAL" clId="{12F7941E-6816-4B66-8675-1CA14CAC78E1}" dt="2025-02-26T08:26:44.739" v="19" actId="2696"/>
        <pc:sldMkLst>
          <pc:docMk/>
          <pc:sldMk cId="2257434217" sldId="1832"/>
        </pc:sldMkLst>
      </pc:sldChg>
      <pc:sldChg chg="add">
        <pc:chgData name="Carola Croll" userId="14a59627-3006-47fa-b9e3-098c2eed44c0" providerId="ADAL" clId="{12F7941E-6816-4B66-8675-1CA14CAC78E1}" dt="2025-02-10T09:27:48.986" v="3"/>
        <pc:sldMkLst>
          <pc:docMk/>
          <pc:sldMk cId="2568172927" sldId="186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125" cy="496652"/>
          </a:xfrm>
          <a:prstGeom prst="rect">
            <a:avLst/>
          </a:prstGeom>
        </p:spPr>
        <p:txBody>
          <a:bodyPr vert="horz" lIns="92126" tIns="46063" rIns="92126" bIns="46063" rtlCol="0"/>
          <a:lstStyle>
            <a:lvl1pPr algn="l">
              <a:defRPr sz="1200"/>
            </a:lvl1pPr>
          </a:lstStyle>
          <a:p>
            <a:endParaRPr lang="de-DE"/>
          </a:p>
        </p:txBody>
      </p:sp>
      <p:sp>
        <p:nvSpPr>
          <p:cNvPr id="3" name="Datumsplatzhalter 2"/>
          <p:cNvSpPr>
            <a:spLocks noGrp="1"/>
          </p:cNvSpPr>
          <p:nvPr>
            <p:ph type="dt" sz="quarter" idx="1"/>
          </p:nvPr>
        </p:nvSpPr>
        <p:spPr>
          <a:xfrm>
            <a:off x="3850947" y="0"/>
            <a:ext cx="2945125" cy="496652"/>
          </a:xfrm>
          <a:prstGeom prst="rect">
            <a:avLst/>
          </a:prstGeom>
        </p:spPr>
        <p:txBody>
          <a:bodyPr vert="horz" lIns="92126" tIns="46063" rIns="92126" bIns="46063" rtlCol="0"/>
          <a:lstStyle>
            <a:lvl1pPr algn="r">
              <a:defRPr sz="1200"/>
            </a:lvl1pPr>
          </a:lstStyle>
          <a:p>
            <a:fld id="{712E56AE-624E-49E0-8ED0-94A91F974A6E}" type="datetimeFigureOut">
              <a:rPr lang="de-DE" smtClean="0"/>
              <a:t>26.02.2025</a:t>
            </a:fld>
            <a:endParaRPr lang="de-DE"/>
          </a:p>
        </p:txBody>
      </p:sp>
      <p:sp>
        <p:nvSpPr>
          <p:cNvPr id="4" name="Fußzeilenplatzhalter 3"/>
          <p:cNvSpPr>
            <a:spLocks noGrp="1"/>
          </p:cNvSpPr>
          <p:nvPr>
            <p:ph type="ftr" sz="quarter" idx="2"/>
          </p:nvPr>
        </p:nvSpPr>
        <p:spPr>
          <a:xfrm>
            <a:off x="0" y="9428390"/>
            <a:ext cx="2945125" cy="496652"/>
          </a:xfrm>
          <a:prstGeom prst="rect">
            <a:avLst/>
          </a:prstGeom>
        </p:spPr>
        <p:txBody>
          <a:bodyPr vert="horz" lIns="92126" tIns="46063" rIns="92126" bIns="46063" rtlCol="0" anchor="b"/>
          <a:lstStyle>
            <a:lvl1pPr algn="l">
              <a:defRPr sz="1200"/>
            </a:lvl1pPr>
          </a:lstStyle>
          <a:p>
            <a:endParaRPr lang="de-DE"/>
          </a:p>
        </p:txBody>
      </p:sp>
      <p:sp>
        <p:nvSpPr>
          <p:cNvPr id="5" name="Foliennummernplatzhalter 4"/>
          <p:cNvSpPr>
            <a:spLocks noGrp="1"/>
          </p:cNvSpPr>
          <p:nvPr>
            <p:ph type="sldNum" sz="quarter" idx="3"/>
          </p:nvPr>
        </p:nvSpPr>
        <p:spPr>
          <a:xfrm>
            <a:off x="3850947" y="9428390"/>
            <a:ext cx="2945125" cy="496652"/>
          </a:xfrm>
          <a:prstGeom prst="rect">
            <a:avLst/>
          </a:prstGeom>
        </p:spPr>
        <p:txBody>
          <a:bodyPr vert="horz" lIns="92126" tIns="46063" rIns="92126" bIns="46063" rtlCol="0" anchor="b"/>
          <a:lstStyle>
            <a:lvl1pPr algn="r">
              <a:defRPr sz="1200"/>
            </a:lvl1pPr>
          </a:lstStyle>
          <a:p>
            <a:fld id="{80BC5AC0-20DA-4069-B102-9653FA907D55}" type="slidenum">
              <a:rPr lang="de-DE" smtClean="0"/>
              <a:t>‹Nr.›</a:t>
            </a:fld>
            <a:endParaRPr lang="de-DE"/>
          </a:p>
        </p:txBody>
      </p:sp>
    </p:spTree>
    <p:extLst>
      <p:ext uri="{BB962C8B-B14F-4D97-AF65-F5344CB8AC3E}">
        <p14:creationId xmlns:p14="http://schemas.microsoft.com/office/powerpoint/2010/main" val="2314779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90586" y="0"/>
            <a:ext cx="3635485" cy="496652"/>
          </a:xfrm>
          <a:prstGeom prst="rect">
            <a:avLst/>
          </a:prstGeom>
        </p:spPr>
        <p:txBody>
          <a:bodyPr vert="horz" lIns="0" tIns="90675" rIns="92126" bIns="46063" rtlCol="0"/>
          <a:lstStyle>
            <a:lvl1pPr algn="l">
              <a:defRPr sz="1200">
                <a:latin typeface="Frutiger LT Com 55 Roman" pitchFamily="34" charset="0"/>
              </a:defRPr>
            </a:lvl1pPr>
          </a:lstStyle>
          <a:p>
            <a:endParaRPr lang="de-DE"/>
          </a:p>
        </p:txBody>
      </p:sp>
      <p:sp>
        <p:nvSpPr>
          <p:cNvPr id="3" name="Datumsplatzhalter 2"/>
          <p:cNvSpPr>
            <a:spLocks noGrp="1"/>
          </p:cNvSpPr>
          <p:nvPr>
            <p:ph type="dt" idx="1"/>
          </p:nvPr>
        </p:nvSpPr>
        <p:spPr>
          <a:xfrm>
            <a:off x="4853304" y="0"/>
            <a:ext cx="1453784" cy="496652"/>
          </a:xfrm>
          <a:prstGeom prst="rect">
            <a:avLst/>
          </a:prstGeom>
        </p:spPr>
        <p:txBody>
          <a:bodyPr vert="horz" lIns="92126" tIns="90675" rIns="0" bIns="46063" rtlCol="0"/>
          <a:lstStyle>
            <a:lvl1pPr algn="r">
              <a:defRPr sz="1200">
                <a:latin typeface="Frutiger LT Com 55 Roman" pitchFamily="34" charset="0"/>
              </a:defRPr>
            </a:lvl1pPr>
          </a:lstStyle>
          <a:p>
            <a:fld id="{D64C5CA1-81F4-43E1-8D15-34184FE6F392}" type="datetimeFigureOut">
              <a:rPr lang="de-DE" smtClean="0"/>
              <a:pPr/>
              <a:t>26.02.2025</a:t>
            </a:fld>
            <a:endParaRPr lang="de-DE"/>
          </a:p>
        </p:txBody>
      </p:sp>
      <p:sp>
        <p:nvSpPr>
          <p:cNvPr id="4" name="Folienbildplatzhalter 3"/>
          <p:cNvSpPr>
            <a:spLocks noGrp="1" noRot="1" noChangeAspect="1"/>
          </p:cNvSpPr>
          <p:nvPr>
            <p:ph type="sldImg" idx="2"/>
          </p:nvPr>
        </p:nvSpPr>
        <p:spPr>
          <a:xfrm>
            <a:off x="-98425" y="615950"/>
            <a:ext cx="4765675" cy="2681288"/>
          </a:xfrm>
          <a:prstGeom prst="rect">
            <a:avLst/>
          </a:prstGeom>
          <a:noFill/>
          <a:ln w="12700">
            <a:solidFill>
              <a:prstClr val="black"/>
            </a:solidFill>
          </a:ln>
        </p:spPr>
        <p:txBody>
          <a:bodyPr vert="horz" lIns="92126" tIns="46063" rIns="92126" bIns="46063" rtlCol="0" anchor="ctr"/>
          <a:lstStyle/>
          <a:p>
            <a:endParaRPr lang="de-DE"/>
          </a:p>
        </p:txBody>
      </p:sp>
      <p:sp>
        <p:nvSpPr>
          <p:cNvPr id="5" name="Notizenplatzhalter 4"/>
          <p:cNvSpPr>
            <a:spLocks noGrp="1"/>
          </p:cNvSpPr>
          <p:nvPr>
            <p:ph type="body" sz="quarter" idx="3"/>
          </p:nvPr>
        </p:nvSpPr>
        <p:spPr>
          <a:xfrm>
            <a:off x="490587" y="3514886"/>
            <a:ext cx="5816502" cy="5794751"/>
          </a:xfrm>
          <a:prstGeom prst="rect">
            <a:avLst/>
          </a:prstGeom>
        </p:spPr>
        <p:txBody>
          <a:bodyPr vert="horz" lIns="0" tIns="0" rIns="0" bIns="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490586" y="9428390"/>
            <a:ext cx="3635485" cy="496652"/>
          </a:xfrm>
          <a:prstGeom prst="rect">
            <a:avLst/>
          </a:prstGeom>
        </p:spPr>
        <p:txBody>
          <a:bodyPr vert="horz" lIns="0" tIns="46063" rIns="92126" bIns="181350" rtlCol="0" anchor="b"/>
          <a:lstStyle>
            <a:lvl1pPr algn="l">
              <a:defRPr sz="1200">
                <a:latin typeface="Frutiger LT Com 55 Roman" pitchFamily="34" charset="0"/>
              </a:defRPr>
            </a:lvl1pPr>
          </a:lstStyle>
          <a:p>
            <a:endParaRPr lang="de-DE"/>
          </a:p>
        </p:txBody>
      </p:sp>
      <p:sp>
        <p:nvSpPr>
          <p:cNvPr id="7" name="Foliennummernplatzhalter 6"/>
          <p:cNvSpPr>
            <a:spLocks noGrp="1"/>
          </p:cNvSpPr>
          <p:nvPr>
            <p:ph type="sldNum" sz="quarter" idx="5"/>
          </p:nvPr>
        </p:nvSpPr>
        <p:spPr>
          <a:xfrm>
            <a:off x="4853303" y="9428390"/>
            <a:ext cx="1453784" cy="496652"/>
          </a:xfrm>
          <a:prstGeom prst="rect">
            <a:avLst/>
          </a:prstGeom>
        </p:spPr>
        <p:txBody>
          <a:bodyPr vert="horz" lIns="92126" tIns="46063" rIns="0" bIns="181350" rtlCol="0" anchor="b"/>
          <a:lstStyle>
            <a:lvl1pPr algn="r">
              <a:defRPr sz="1200">
                <a:latin typeface="Frutiger LT Com 55 Roman" pitchFamily="34" charset="0"/>
              </a:defRPr>
            </a:lvl1pPr>
          </a:lstStyle>
          <a:p>
            <a:fld id="{6F118F77-BF2E-4843-AA6C-ED9ACCB38B45}" type="slidenum">
              <a:rPr lang="de-DE" smtClean="0"/>
              <a:pPr/>
              <a:t>‹Nr.›</a:t>
            </a:fld>
            <a:endParaRPr lang="de-DE"/>
          </a:p>
        </p:txBody>
      </p:sp>
    </p:spTree>
    <p:extLst>
      <p:ext uri="{BB962C8B-B14F-4D97-AF65-F5344CB8AC3E}">
        <p14:creationId xmlns:p14="http://schemas.microsoft.com/office/powerpoint/2010/main" val="152435395"/>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Clr>
        <a:srgbClr val="179C7D"/>
      </a:buClr>
      <a:buFont typeface="Wingdings" pitchFamily="2" charset="2"/>
      <a:buChar char="n"/>
      <a:defRPr sz="1200" kern="1200">
        <a:solidFill>
          <a:schemeClr val="tx1"/>
        </a:solidFill>
        <a:latin typeface="Frutiger LT Com 55 Roman" pitchFamily="34" charset="0"/>
        <a:ea typeface="+mn-ea"/>
        <a:cs typeface="+mn-cs"/>
      </a:defRPr>
    </a:lvl1pPr>
    <a:lvl2pPr marL="360363" indent="-184150" algn="l" defTabSz="914400" rtl="0" eaLnBrk="1" latinLnBrk="0" hangingPunct="1">
      <a:buClr>
        <a:schemeClr val="bg2"/>
      </a:buClr>
      <a:buFont typeface="Wingdings" pitchFamily="2" charset="2"/>
      <a:buChar char="n"/>
      <a:defRPr sz="1200" kern="1200">
        <a:solidFill>
          <a:schemeClr val="tx1"/>
        </a:solidFill>
        <a:latin typeface="Frutiger LT Com 55 Roman" pitchFamily="34" charset="0"/>
        <a:ea typeface="+mn-ea"/>
        <a:cs typeface="+mn-cs"/>
      </a:defRPr>
    </a:lvl2pPr>
    <a:lvl3pPr marL="536575" indent="-176213" algn="l" defTabSz="914400" rtl="0" eaLnBrk="1" latinLnBrk="0" hangingPunct="1">
      <a:buClr>
        <a:schemeClr val="bg2"/>
      </a:buClr>
      <a:buFont typeface="Wingdings" pitchFamily="2" charset="2"/>
      <a:buChar char="n"/>
      <a:defRPr sz="1200" kern="1200">
        <a:solidFill>
          <a:schemeClr val="tx1"/>
        </a:solidFill>
        <a:latin typeface="Frutiger LT Com 55 Roman" pitchFamily="34" charset="0"/>
        <a:ea typeface="+mn-ea"/>
        <a:cs typeface="+mn-cs"/>
      </a:defRPr>
    </a:lvl3pPr>
    <a:lvl4pPr marL="715963" indent="-174625" algn="l" defTabSz="914400" rtl="0" eaLnBrk="1" latinLnBrk="0" hangingPunct="1">
      <a:buClr>
        <a:schemeClr val="bg2"/>
      </a:buClr>
      <a:buFont typeface="Wingdings" pitchFamily="2" charset="2"/>
      <a:buChar char="n"/>
      <a:defRPr sz="1200" kern="1200">
        <a:solidFill>
          <a:schemeClr val="tx1"/>
        </a:solidFill>
        <a:latin typeface="Frutiger LT Com 55 Roman" pitchFamily="34" charset="0"/>
        <a:ea typeface="+mn-ea"/>
        <a:cs typeface="+mn-cs"/>
      </a:defRPr>
    </a:lvl4pPr>
    <a:lvl5pPr marL="896938" indent="-180975" algn="l" defTabSz="914400" rtl="0" eaLnBrk="1" latinLnBrk="0" hangingPunct="1">
      <a:buClr>
        <a:schemeClr val="bg2"/>
      </a:buClr>
      <a:buFont typeface="Wingdings" pitchFamily="2" charset="2"/>
      <a:buChar char="n"/>
      <a:defRPr sz="1200" kern="1200">
        <a:solidFill>
          <a:schemeClr val="tx1"/>
        </a:solidFill>
        <a:latin typeface="Frutiger LT Com 55 Roman"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F118F77-BF2E-4843-AA6C-ED9ACCB38B45}" type="slidenum">
              <a:rPr lang="de-DE" smtClean="0"/>
              <a:pPr/>
              <a:t>1</a:t>
            </a:fld>
            <a:endParaRPr lang="de-DE"/>
          </a:p>
        </p:txBody>
      </p:sp>
    </p:spTree>
    <p:extLst>
      <p:ext uri="{BB962C8B-B14F-4D97-AF65-F5344CB8AC3E}">
        <p14:creationId xmlns:p14="http://schemas.microsoft.com/office/powerpoint/2010/main" val="1114710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sz="1200" b="0" i="0" u="none" strike="noStrike" kern="1200" baseline="0" dirty="0">
                <a:solidFill>
                  <a:schemeClr val="tx1"/>
                </a:solidFill>
                <a:latin typeface="Lato" panose="020F0502020204030203"/>
                <a:ea typeface="+mn-ea"/>
                <a:cs typeface="+mn-cs"/>
              </a:rPr>
              <a:t>DorfFunk (App)</a:t>
            </a:r>
          </a:p>
          <a:p>
            <a:pPr marL="0" indent="0">
              <a:buNone/>
            </a:pPr>
            <a:r>
              <a:rPr lang="de-DE" sz="1200" b="1" i="0" u="none" strike="noStrike" kern="1200" baseline="0" dirty="0">
                <a:solidFill>
                  <a:schemeClr val="tx1"/>
                </a:solidFill>
                <a:latin typeface="Lato" panose="020F0502020204030203"/>
                <a:ea typeface="+mn-ea"/>
                <a:cs typeface="+mn-cs"/>
              </a:rPr>
              <a:t>Das Digitale Dorf in der Tasche</a:t>
            </a:r>
          </a:p>
          <a:p>
            <a:pPr marL="0" indent="0">
              <a:buNone/>
            </a:pPr>
            <a:r>
              <a:rPr lang="de-DE" sz="1200" b="0" i="0" u="none" strike="noStrike" kern="1200" baseline="0" dirty="0">
                <a:solidFill>
                  <a:schemeClr val="tx1"/>
                </a:solidFill>
                <a:latin typeface="Lato" panose="020F0502020204030203"/>
                <a:ea typeface="+mn-ea"/>
                <a:cs typeface="+mn-cs"/>
              </a:rPr>
              <a:t>Der </a:t>
            </a:r>
            <a:r>
              <a:rPr lang="de-DE" sz="1200" b="1" i="1" u="none" strike="noStrike" kern="1200" baseline="0" dirty="0">
                <a:solidFill>
                  <a:schemeClr val="tx1"/>
                </a:solidFill>
                <a:latin typeface="Lato" panose="020F0502020204030203"/>
                <a:ea typeface="+mn-ea"/>
                <a:cs typeface="+mn-cs"/>
              </a:rPr>
              <a:t>DorfFunk </a:t>
            </a:r>
            <a:r>
              <a:rPr lang="de-DE" sz="1200" b="0" i="0" u="none" strike="noStrike" kern="1200" baseline="0" dirty="0">
                <a:solidFill>
                  <a:schemeClr val="tx1"/>
                </a:solidFill>
                <a:latin typeface="Lato" panose="020F0502020204030203"/>
                <a:ea typeface="+mn-ea"/>
                <a:cs typeface="+mn-cs"/>
              </a:rPr>
              <a:t>ist die Kommunikationszentrale der Region. Mit dem </a:t>
            </a:r>
            <a:r>
              <a:rPr lang="de-DE" sz="1200" b="1" i="1" u="none" strike="noStrike" kern="1200" baseline="0" dirty="0">
                <a:solidFill>
                  <a:schemeClr val="tx1"/>
                </a:solidFill>
                <a:latin typeface="Lato" panose="020F0502020204030203"/>
                <a:ea typeface="+mn-ea"/>
                <a:cs typeface="+mn-cs"/>
              </a:rPr>
              <a:t>DorfFunk </a:t>
            </a:r>
            <a:r>
              <a:rPr lang="de-DE" sz="1200" b="0" i="0" u="none" strike="noStrike" kern="1200" baseline="0" dirty="0">
                <a:solidFill>
                  <a:schemeClr val="tx1"/>
                </a:solidFill>
                <a:latin typeface="Lato" panose="020F0502020204030203"/>
                <a:ea typeface="+mn-ea"/>
                <a:cs typeface="+mn-cs"/>
              </a:rPr>
              <a:t>können Bürger*innen ihre Hilfe anbieten, Gesuche einstellen oder zwanglos miteinander plauschen.</a:t>
            </a:r>
          </a:p>
          <a:p>
            <a:pPr marL="0" indent="0">
              <a:buNone/>
            </a:pPr>
            <a:r>
              <a:rPr lang="de-DE" sz="1200" b="0" i="0" u="none" strike="noStrike" kern="1200" baseline="0" dirty="0">
                <a:solidFill>
                  <a:schemeClr val="tx1"/>
                </a:solidFill>
                <a:latin typeface="Lato" panose="020F0502020204030203"/>
                <a:ea typeface="+mn-ea"/>
                <a:cs typeface="+mn-cs"/>
              </a:rPr>
              <a:t>Dies ist über die verschiedenen Kanäle, in denen Informationen eingestellt werden können, möglich: Plausch, Termine, Biete, Suche.</a:t>
            </a:r>
          </a:p>
          <a:p>
            <a:pPr marL="0" indent="0">
              <a:buNone/>
            </a:pPr>
            <a:r>
              <a:rPr lang="de-DE" sz="1200" b="0" i="0" u="none" strike="noStrike" kern="1200" baseline="0" dirty="0">
                <a:solidFill>
                  <a:schemeClr val="tx1"/>
                </a:solidFill>
                <a:latin typeface="Lato" panose="020F0502020204030203"/>
                <a:ea typeface="+mn-ea"/>
                <a:cs typeface="+mn-cs"/>
              </a:rPr>
              <a:t>Darüber hinaus können Gruppen zu verschiedenen Themen und Interessen erstellt werden, z. B. für den Ortsrat, die Feuerwehr oder den Kirchenvorstand.</a:t>
            </a:r>
            <a:endParaRPr lang="de-DE" baseline="0" dirty="0">
              <a:latin typeface="Lato" panose="020F0502020204030203"/>
            </a:endParaRPr>
          </a:p>
          <a:p>
            <a:endParaRPr lang="de-DE" dirty="0"/>
          </a:p>
        </p:txBody>
      </p:sp>
      <p:sp>
        <p:nvSpPr>
          <p:cNvPr id="4" name="Foliennummernplatzhalter 3"/>
          <p:cNvSpPr>
            <a:spLocks noGrp="1"/>
          </p:cNvSpPr>
          <p:nvPr>
            <p:ph type="sldNum" sz="quarter" idx="10"/>
          </p:nvPr>
        </p:nvSpPr>
        <p:spPr/>
        <p:txBody>
          <a:bodyPr/>
          <a:lstStyle/>
          <a:p>
            <a:fld id="{6F118F77-BF2E-4843-AA6C-ED9ACCB38B45}" type="slidenum">
              <a:rPr lang="de-DE" smtClean="0"/>
              <a:pPr/>
              <a:t>10</a:t>
            </a:fld>
            <a:endParaRPr lang="de-DE"/>
          </a:p>
        </p:txBody>
      </p:sp>
    </p:spTree>
    <p:extLst>
      <p:ext uri="{BB962C8B-B14F-4D97-AF65-F5344CB8AC3E}">
        <p14:creationId xmlns:p14="http://schemas.microsoft.com/office/powerpoint/2010/main" val="2614318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baseline="0" dirty="0">
                <a:latin typeface="Lato" panose="020F0502020204030203"/>
              </a:rPr>
              <a:t>Externe Informationen können aus verschiedenen Quellen in den DorfFunk kommen: Integration </a:t>
            </a:r>
            <a:r>
              <a:rPr lang="de-DE" baseline="0" dirty="0" err="1">
                <a:latin typeface="Lato" panose="020F0502020204030203"/>
              </a:rPr>
              <a:t>PlugIn</a:t>
            </a:r>
            <a:r>
              <a:rPr lang="de-DE" baseline="0" dirty="0">
                <a:latin typeface="Lato" panose="020F0502020204030203"/>
              </a:rPr>
              <a:t>, LandNews; LandNews Zugänge können für amtliche Mitarbeitende = Verwaltung oder Mitarbeitende = Ehrenamt (Vereine, Kirche, Feuerwehr etc.) eingerichtet werden</a:t>
            </a:r>
          </a:p>
          <a:p>
            <a:pPr marL="0" indent="0">
              <a:buNone/>
            </a:pPr>
            <a:r>
              <a:rPr lang="de-DE" baseline="0" dirty="0">
                <a:latin typeface="Lato" panose="020F0502020204030203"/>
              </a:rPr>
              <a:t>Inhalte können entweder über ein Team zusammengestellt und gepostet werden oder durch Einzelpersonen. Über die Vernetzungsstelle werden Informationspakete für den Start vor Ort bereit gestellt.</a:t>
            </a:r>
          </a:p>
        </p:txBody>
      </p:sp>
      <p:sp>
        <p:nvSpPr>
          <p:cNvPr id="4" name="Foliennummernplatzhalter 3"/>
          <p:cNvSpPr>
            <a:spLocks noGrp="1"/>
          </p:cNvSpPr>
          <p:nvPr>
            <p:ph type="sldNum" sz="quarter" idx="10"/>
          </p:nvPr>
        </p:nvSpPr>
        <p:spPr/>
        <p:txBody>
          <a:bodyPr/>
          <a:lstStyle/>
          <a:p>
            <a:fld id="{6F118F77-BF2E-4843-AA6C-ED9ACCB38B45}" type="slidenum">
              <a:rPr lang="de-DE" smtClean="0"/>
              <a:pPr/>
              <a:t>11</a:t>
            </a:fld>
            <a:endParaRPr lang="de-DE"/>
          </a:p>
        </p:txBody>
      </p:sp>
    </p:spTree>
    <p:extLst>
      <p:ext uri="{BB962C8B-B14F-4D97-AF65-F5344CB8AC3E}">
        <p14:creationId xmlns:p14="http://schemas.microsoft.com/office/powerpoint/2010/main" val="4189642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179C7D"/>
              </a:buClr>
              <a:buSzTx/>
              <a:buFont typeface="Wingdings" pitchFamily="2" charset="2"/>
              <a:buNone/>
              <a:tabLst/>
              <a:defRPr/>
            </a:pPr>
            <a:r>
              <a:rPr lang="de-DE" baseline="0">
                <a:latin typeface="Lato" panose="020F0502020204030203"/>
              </a:rPr>
              <a:t>Die LandNews werden immer zusammen mit dem DorfFunk frei geschaltet, damit direkt losgelegt werden kann.</a:t>
            </a:r>
          </a:p>
          <a:p>
            <a:endParaRPr lang="de-DE"/>
          </a:p>
        </p:txBody>
      </p:sp>
      <p:sp>
        <p:nvSpPr>
          <p:cNvPr id="4" name="Foliennummernplatzhalter 3"/>
          <p:cNvSpPr>
            <a:spLocks noGrp="1"/>
          </p:cNvSpPr>
          <p:nvPr>
            <p:ph type="sldNum" sz="quarter" idx="10"/>
          </p:nvPr>
        </p:nvSpPr>
        <p:spPr/>
        <p:txBody>
          <a:bodyPr/>
          <a:lstStyle/>
          <a:p>
            <a:fld id="{6F118F77-BF2E-4843-AA6C-ED9ACCB38B45}" type="slidenum">
              <a:rPr lang="de-DE" smtClean="0"/>
              <a:pPr/>
              <a:t>12</a:t>
            </a:fld>
            <a:endParaRPr lang="de-DE"/>
          </a:p>
        </p:txBody>
      </p:sp>
    </p:spTree>
    <p:extLst>
      <p:ext uri="{BB962C8B-B14F-4D97-AF65-F5344CB8AC3E}">
        <p14:creationId xmlns:p14="http://schemas.microsoft.com/office/powerpoint/2010/main" val="2610411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Ø"/>
            </a:pPr>
            <a:r>
              <a:rPr lang="de-DE" baseline="0" noProof="0" dirty="0">
                <a:latin typeface="Lato Heavy"/>
              </a:rPr>
              <a:t>Im DorfFunk können ganz einfach Gruppen erstellt werden. Es gibt sowohl offene als auch geschlossene Gruppen.</a:t>
            </a:r>
          </a:p>
          <a:p>
            <a:pPr marL="171450" indent="-171450">
              <a:buFont typeface="Wingdings" panose="05000000000000000000" pitchFamily="2" charset="2"/>
              <a:buChar char="Ø"/>
            </a:pPr>
            <a:r>
              <a:rPr lang="de-DE" baseline="0" noProof="0" dirty="0">
                <a:latin typeface="Lato Heavy"/>
              </a:rPr>
              <a:t>In Gruppen kann man sich zu verschiedenen Themen austauschen, zum Beispiel im Mitfahrgelegenheiten zu organisieren, Vereinsarbeit zu koordinieren oder Menschen mit ähnlichen Interessen kennen zu lernen.</a:t>
            </a:r>
          </a:p>
        </p:txBody>
      </p:sp>
      <p:sp>
        <p:nvSpPr>
          <p:cNvPr id="4" name="Foliennummernplatzhalter 3"/>
          <p:cNvSpPr>
            <a:spLocks noGrp="1"/>
          </p:cNvSpPr>
          <p:nvPr>
            <p:ph type="sldNum" sz="quarter" idx="10"/>
          </p:nvPr>
        </p:nvSpPr>
        <p:spPr/>
        <p:txBody>
          <a:bodyPr/>
          <a:lstStyle/>
          <a:p>
            <a:fld id="{6F118F77-BF2E-4843-AA6C-ED9ACCB38B45}" type="slidenum">
              <a:rPr lang="de-DE" smtClean="0"/>
              <a:pPr/>
              <a:t>13</a:t>
            </a:fld>
            <a:endParaRPr lang="de-DE"/>
          </a:p>
        </p:txBody>
      </p:sp>
    </p:spTree>
    <p:extLst>
      <p:ext uri="{BB962C8B-B14F-4D97-AF65-F5344CB8AC3E}">
        <p14:creationId xmlns:p14="http://schemas.microsoft.com/office/powerpoint/2010/main" val="2829104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sz="1200" b="0" i="0" u="none" strike="noStrike" kern="1200" baseline="0">
                <a:solidFill>
                  <a:schemeClr val="tx1"/>
                </a:solidFill>
                <a:latin typeface="Lato" panose="020F0502020204030203"/>
                <a:ea typeface="+mn-ea"/>
                <a:cs typeface="+mn-cs"/>
              </a:rPr>
              <a:t>LösBar</a:t>
            </a:r>
          </a:p>
          <a:p>
            <a:pPr marL="0" indent="0">
              <a:buNone/>
            </a:pPr>
            <a:r>
              <a:rPr lang="de-DE" sz="1200" b="1" i="0" u="none" strike="noStrike" kern="1200" baseline="0">
                <a:solidFill>
                  <a:schemeClr val="tx1"/>
                </a:solidFill>
                <a:latin typeface="Lato" panose="020F0502020204030203"/>
                <a:ea typeface="+mn-ea"/>
                <a:cs typeface="+mn-cs"/>
              </a:rPr>
              <a:t>Der Draht zur Gemeinde</a:t>
            </a:r>
          </a:p>
          <a:p>
            <a:pPr marL="0" indent="0">
              <a:buNone/>
            </a:pPr>
            <a:r>
              <a:rPr lang="de-DE" sz="1200" b="0" i="0" u="none" strike="noStrike" kern="1200" baseline="0">
                <a:solidFill>
                  <a:schemeClr val="tx1"/>
                </a:solidFill>
                <a:latin typeface="Lato" panose="020F0502020204030203"/>
                <a:ea typeface="+mn-ea"/>
                <a:cs typeface="+mn-cs"/>
              </a:rPr>
              <a:t>Die </a:t>
            </a:r>
            <a:r>
              <a:rPr lang="de-DE" sz="1200" b="1" i="1" u="none" strike="noStrike" kern="1200" baseline="0">
                <a:solidFill>
                  <a:schemeClr val="tx1"/>
                </a:solidFill>
                <a:latin typeface="Lato" panose="020F0502020204030203"/>
                <a:ea typeface="+mn-ea"/>
                <a:cs typeface="+mn-cs"/>
              </a:rPr>
              <a:t>LösBar </a:t>
            </a:r>
            <a:r>
              <a:rPr lang="de-DE" sz="1200" b="0" i="0" u="none" strike="noStrike" kern="1200" baseline="0">
                <a:solidFill>
                  <a:schemeClr val="tx1"/>
                </a:solidFill>
                <a:latin typeface="Lato" panose="020F0502020204030203"/>
                <a:ea typeface="+mn-ea"/>
                <a:cs typeface="+mn-cs"/>
              </a:rPr>
              <a:t>ermöglicht es Bürger*innen über den </a:t>
            </a:r>
            <a:r>
              <a:rPr lang="de-DE" sz="1200" b="1" i="1" u="none" strike="noStrike" kern="1200" baseline="0">
                <a:solidFill>
                  <a:schemeClr val="tx1"/>
                </a:solidFill>
                <a:latin typeface="Lato" panose="020F0502020204030203"/>
                <a:ea typeface="+mn-ea"/>
                <a:cs typeface="+mn-cs"/>
              </a:rPr>
              <a:t>Dorf-Funk </a:t>
            </a:r>
            <a:r>
              <a:rPr lang="de-DE" sz="1200" b="0" i="0" u="none" strike="noStrike" kern="1200" baseline="0">
                <a:solidFill>
                  <a:schemeClr val="tx1"/>
                </a:solidFill>
                <a:latin typeface="Lato" panose="020F0502020204030203"/>
                <a:ea typeface="+mn-ea"/>
                <a:cs typeface="+mn-cs"/>
              </a:rPr>
              <a:t>Mängel, Ideen und Wünsche direkt ihrer Verwaltung mitzuteilen. Durch die </a:t>
            </a:r>
            <a:r>
              <a:rPr lang="de-DE" sz="1200" b="1" i="1" u="none" strike="noStrike" kern="1200" baseline="0">
                <a:solidFill>
                  <a:schemeClr val="tx1"/>
                </a:solidFill>
                <a:latin typeface="Lato" panose="020F0502020204030203"/>
                <a:ea typeface="+mn-ea"/>
                <a:cs typeface="+mn-cs"/>
              </a:rPr>
              <a:t>LösBar </a:t>
            </a:r>
            <a:r>
              <a:rPr lang="de-DE" sz="1200" b="0" i="0" u="none" strike="noStrike" kern="1200" baseline="0">
                <a:solidFill>
                  <a:schemeClr val="tx1"/>
                </a:solidFill>
                <a:latin typeface="Lato" panose="020F0502020204030203"/>
                <a:ea typeface="+mn-ea"/>
                <a:cs typeface="+mn-cs"/>
              </a:rPr>
              <a:t>werden Bürger*innen und Verwaltung näher zusammengebracht, um ihr Anliegen gemeinsam als Team zu lösen.</a:t>
            </a:r>
            <a:endParaRPr lang="de-DE" baseline="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14</a:t>
            </a:fld>
            <a:endParaRPr lang="de-DE"/>
          </a:p>
        </p:txBody>
      </p:sp>
    </p:spTree>
    <p:extLst>
      <p:ext uri="{BB962C8B-B14F-4D97-AF65-F5344CB8AC3E}">
        <p14:creationId xmlns:p14="http://schemas.microsoft.com/office/powerpoint/2010/main" val="433669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baseline="0">
              <a:latin typeface="Lato" panose="020F0502020204030203"/>
            </a:endParaRPr>
          </a:p>
        </p:txBody>
      </p:sp>
      <p:sp>
        <p:nvSpPr>
          <p:cNvPr id="4" name="Foliennummernplatzhalter 3"/>
          <p:cNvSpPr>
            <a:spLocks noGrp="1"/>
          </p:cNvSpPr>
          <p:nvPr>
            <p:ph type="sldNum" sz="quarter" idx="10"/>
          </p:nvPr>
        </p:nvSpPr>
        <p:spPr/>
        <p:txBody>
          <a:bodyPr/>
          <a:lstStyle/>
          <a:p>
            <a:fld id="{6C19DA6E-F168-486A-8676-66861C6D27E3}" type="slidenum">
              <a:rPr lang="de-DE" smtClean="0"/>
              <a:t>15</a:t>
            </a:fld>
            <a:endParaRPr lang="de-DE"/>
          </a:p>
        </p:txBody>
      </p:sp>
    </p:spTree>
    <p:extLst>
      <p:ext uri="{BB962C8B-B14F-4D97-AF65-F5344CB8AC3E}">
        <p14:creationId xmlns:p14="http://schemas.microsoft.com/office/powerpoint/2010/main" val="2618559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baseline="0">
              <a:latin typeface="Lato" panose="020F0502020204030203"/>
            </a:endParaRPr>
          </a:p>
        </p:txBody>
      </p:sp>
      <p:sp>
        <p:nvSpPr>
          <p:cNvPr id="4" name="Foliennummernplatzhalter 3"/>
          <p:cNvSpPr>
            <a:spLocks noGrp="1"/>
          </p:cNvSpPr>
          <p:nvPr>
            <p:ph type="sldNum" sz="quarter" idx="10"/>
          </p:nvPr>
        </p:nvSpPr>
        <p:spPr/>
        <p:txBody>
          <a:bodyPr/>
          <a:lstStyle/>
          <a:p>
            <a:fld id="{6C19DA6E-F168-486A-8676-66861C6D27E3}" type="slidenum">
              <a:rPr lang="de-DE" smtClean="0"/>
              <a:t>16</a:t>
            </a:fld>
            <a:endParaRPr lang="de-DE"/>
          </a:p>
        </p:txBody>
      </p:sp>
    </p:spTree>
    <p:extLst>
      <p:ext uri="{BB962C8B-B14F-4D97-AF65-F5344CB8AC3E}">
        <p14:creationId xmlns:p14="http://schemas.microsoft.com/office/powerpoint/2010/main" val="3612223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6FAF0-6F7A-71DE-4573-90805D654A0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8A6D379-1477-F086-4FB2-33DDDDD0BA1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B03AF5D-217F-C924-7436-CD2E224427E0}"/>
              </a:ext>
            </a:extLst>
          </p:cNvPr>
          <p:cNvSpPr>
            <a:spLocks noGrp="1"/>
          </p:cNvSpPr>
          <p:nvPr>
            <p:ph type="body" idx="1"/>
          </p:nvPr>
        </p:nvSpPr>
        <p:spPr/>
        <p:txBody>
          <a:bodyPr/>
          <a:lstStyle/>
          <a:p>
            <a:pPr marL="0" indent="0">
              <a:buNone/>
            </a:pPr>
            <a:r>
              <a:rPr lang="de-DE" dirty="0">
                <a:latin typeface="Lato" panose="020F0502020204030203"/>
                <a:ea typeface="Lato"/>
                <a:cs typeface="Lato"/>
              </a:rPr>
              <a:t>März </a:t>
            </a:r>
            <a:r>
              <a:rPr lang="de-DE">
                <a:latin typeface="Lato" panose="020F0502020204030203"/>
                <a:ea typeface="Lato"/>
                <a:cs typeface="Lato"/>
              </a:rPr>
              <a:t>2024 Erfolgsgeschichte</a:t>
            </a:r>
            <a:r>
              <a:rPr lang="de-DE" dirty="0">
                <a:latin typeface="Lato" panose="020F0502020204030203"/>
                <a:ea typeface="Lato"/>
                <a:cs typeface="Lato"/>
              </a:rPr>
              <a:t> </a:t>
            </a:r>
            <a:r>
              <a:rPr lang="de-DE">
                <a:latin typeface="Lato" panose="020F0502020204030203"/>
                <a:ea typeface="Lato"/>
                <a:cs typeface="Lato"/>
              </a:rPr>
              <a:t>Newsletter</a:t>
            </a:r>
            <a:endParaRPr lang="de-DE" baseline="0" dirty="0">
              <a:latin typeface="Lato" panose="020F0502020204030203"/>
            </a:endParaRPr>
          </a:p>
        </p:txBody>
      </p:sp>
      <p:sp>
        <p:nvSpPr>
          <p:cNvPr id="4" name="Foliennummernplatzhalter 3">
            <a:extLst>
              <a:ext uri="{FF2B5EF4-FFF2-40B4-BE49-F238E27FC236}">
                <a16:creationId xmlns:a16="http://schemas.microsoft.com/office/drawing/2014/main" id="{FBCBEC9D-78AF-7CCE-0C63-EAFAE0C8B6AD}"/>
              </a:ext>
            </a:extLst>
          </p:cNvPr>
          <p:cNvSpPr>
            <a:spLocks noGrp="1"/>
          </p:cNvSpPr>
          <p:nvPr>
            <p:ph type="sldNum" sz="quarter" idx="10"/>
          </p:nvPr>
        </p:nvSpPr>
        <p:spPr/>
        <p:txBody>
          <a:bodyPr/>
          <a:lstStyle/>
          <a:p>
            <a:fld id="{6C19DA6E-F168-486A-8676-66861C6D27E3}" type="slidenum">
              <a:rPr lang="de-DE" smtClean="0"/>
              <a:t>17</a:t>
            </a:fld>
            <a:endParaRPr lang="de-DE"/>
          </a:p>
        </p:txBody>
      </p:sp>
    </p:spTree>
    <p:extLst>
      <p:ext uri="{BB962C8B-B14F-4D97-AF65-F5344CB8AC3E}">
        <p14:creationId xmlns:p14="http://schemas.microsoft.com/office/powerpoint/2010/main" val="4007506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C4628-6203-27D2-0BA3-FC7A3702BE6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5A872DC-94CF-926A-5535-070CD5714DB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D6A4588-AE93-24C1-0467-7AD04A90D38D}"/>
              </a:ext>
            </a:extLst>
          </p:cNvPr>
          <p:cNvSpPr>
            <a:spLocks noGrp="1"/>
          </p:cNvSpPr>
          <p:nvPr>
            <p:ph type="body" idx="1"/>
          </p:nvPr>
        </p:nvSpPr>
        <p:spPr/>
        <p:txBody>
          <a:bodyPr/>
          <a:lstStyle/>
          <a:p>
            <a:pPr marL="0" indent="0">
              <a:buNone/>
            </a:pPr>
            <a:r>
              <a:rPr lang="de-DE" dirty="0">
                <a:latin typeface="Lato" panose="020F0502020204030203"/>
                <a:ea typeface="Lato"/>
                <a:cs typeface="Lato"/>
              </a:rPr>
              <a:t>März 2024 Erfolgsgeschichte</a:t>
            </a:r>
            <a:endParaRPr lang="en-US" dirty="0"/>
          </a:p>
        </p:txBody>
      </p:sp>
      <p:sp>
        <p:nvSpPr>
          <p:cNvPr id="4" name="Foliennummernplatzhalter 3">
            <a:extLst>
              <a:ext uri="{FF2B5EF4-FFF2-40B4-BE49-F238E27FC236}">
                <a16:creationId xmlns:a16="http://schemas.microsoft.com/office/drawing/2014/main" id="{C0D1FC13-ACE3-AE41-3ED9-638B719B81BC}"/>
              </a:ext>
            </a:extLst>
          </p:cNvPr>
          <p:cNvSpPr>
            <a:spLocks noGrp="1"/>
          </p:cNvSpPr>
          <p:nvPr>
            <p:ph type="sldNum" sz="quarter" idx="10"/>
          </p:nvPr>
        </p:nvSpPr>
        <p:spPr/>
        <p:txBody>
          <a:bodyPr/>
          <a:lstStyle/>
          <a:p>
            <a:fld id="{6C19DA6E-F168-486A-8676-66861C6D27E3}" type="slidenum">
              <a:rPr lang="de-DE" smtClean="0"/>
              <a:t>18</a:t>
            </a:fld>
            <a:endParaRPr lang="de-DE"/>
          </a:p>
        </p:txBody>
      </p:sp>
    </p:spTree>
    <p:extLst>
      <p:ext uri="{BB962C8B-B14F-4D97-AF65-F5344CB8AC3E}">
        <p14:creationId xmlns:p14="http://schemas.microsoft.com/office/powerpoint/2010/main" val="3345450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40000"/>
              </a:spcAft>
              <a:buClrTx/>
              <a:buSzTx/>
              <a:buFont typeface="Wingdings" pitchFamily="2" charset="2"/>
              <a:buNone/>
              <a:tabLst/>
              <a:defRPr/>
            </a:pPr>
            <a:fld id="{6C19DA6E-F168-486A-8676-66861C6D27E3}" type="slidenum">
              <a:rPr kumimoji="0" lang="de-DE" sz="1200" b="0" i="0" u="none" strike="noStrike" kern="1200" cap="none" spc="0" normalizeH="0" baseline="0" noProof="0" smtClean="0">
                <a:ln>
                  <a:noFill/>
                </a:ln>
                <a:solidFill>
                  <a:srgbClr val="000000"/>
                </a:solidFill>
                <a:effectLst/>
                <a:uLnTx/>
                <a:uFillTx/>
                <a:latin typeface="Frutiger LT Com 55 Roman" pitchFamily="34" charset="0"/>
                <a:ea typeface="+mn-ea"/>
                <a:cs typeface="+mn-cs"/>
              </a:rPr>
              <a:pPr marL="0" marR="0" lvl="0" indent="0" algn="r" defTabSz="914400" rtl="0" eaLnBrk="1" fontAlgn="base" latinLnBrk="0" hangingPunct="1">
                <a:lnSpc>
                  <a:spcPct val="100000"/>
                </a:lnSpc>
                <a:spcBef>
                  <a:spcPct val="0"/>
                </a:spcBef>
                <a:spcAft>
                  <a:spcPct val="40000"/>
                </a:spcAft>
                <a:buClrTx/>
                <a:buSzTx/>
                <a:buFont typeface="Wingdings" pitchFamily="2" charset="2"/>
                <a:buNone/>
                <a:tabLst/>
                <a:defRPr/>
              </a:pPr>
              <a:t>20</a:t>
            </a:fld>
            <a:endParaRPr kumimoji="0" lang="de-DE" sz="1200" b="0" i="0" u="none" strike="noStrike" kern="1200" cap="none" spc="0" normalizeH="0" baseline="0" noProof="0">
              <a:ln>
                <a:noFill/>
              </a:ln>
              <a:solidFill>
                <a:srgbClr val="000000"/>
              </a:solidFill>
              <a:effectLst/>
              <a:uLnTx/>
              <a:uFillTx/>
              <a:latin typeface="Frutiger LT Com 55 Roman" pitchFamily="34" charset="0"/>
              <a:ea typeface="+mn-ea"/>
              <a:cs typeface="+mn-cs"/>
            </a:endParaRPr>
          </a:p>
        </p:txBody>
      </p:sp>
    </p:spTree>
    <p:extLst>
      <p:ext uri="{BB962C8B-B14F-4D97-AF65-F5344CB8AC3E}">
        <p14:creationId xmlns:p14="http://schemas.microsoft.com/office/powerpoint/2010/main" val="1136299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Bei bedarf ausblenden</a:t>
            </a:r>
          </a:p>
          <a:p>
            <a:pPr marL="0" indent="0">
              <a:buNone/>
            </a:pPr>
            <a:endParaRPr lang="de-DE"/>
          </a:p>
        </p:txBody>
      </p:sp>
      <p:sp>
        <p:nvSpPr>
          <p:cNvPr id="4" name="Foliennummernplatzhalter 3"/>
          <p:cNvSpPr>
            <a:spLocks noGrp="1"/>
          </p:cNvSpPr>
          <p:nvPr>
            <p:ph type="sldNum" sz="quarter" idx="10"/>
          </p:nvPr>
        </p:nvSpPr>
        <p:spPr/>
        <p:txBody>
          <a:bodyPr/>
          <a:lstStyle/>
          <a:p>
            <a:fld id="{6F118F77-BF2E-4843-AA6C-ED9ACCB38B45}" type="slidenum">
              <a:rPr lang="de-DE" smtClean="0"/>
              <a:pPr/>
              <a:t>2</a:t>
            </a:fld>
            <a:endParaRPr lang="de-DE"/>
          </a:p>
        </p:txBody>
      </p:sp>
    </p:spTree>
    <p:extLst>
      <p:ext uri="{BB962C8B-B14F-4D97-AF65-F5344CB8AC3E}">
        <p14:creationId xmlns:p14="http://schemas.microsoft.com/office/powerpoint/2010/main" val="3584218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Ø"/>
            </a:pPr>
            <a:r>
              <a:rPr lang="de-DE" dirty="0">
                <a:latin typeface="Lato Heavy"/>
              </a:rPr>
              <a:t>Die kommunale Verwaltung muss zustimmen, beim Projekt mitzumachen.</a:t>
            </a:r>
          </a:p>
          <a:p>
            <a:pPr marL="171450" indent="-171450">
              <a:buFont typeface="Wingdings" panose="05000000000000000000" pitchFamily="2" charset="2"/>
              <a:buChar char="Ø"/>
            </a:pPr>
            <a:r>
              <a:rPr lang="de-DE" dirty="0">
                <a:latin typeface="Lato Heavy"/>
              </a:rPr>
              <a:t>Für die Kommunikation mit dem Projekt muss eine </a:t>
            </a:r>
            <a:r>
              <a:rPr lang="de-DE" b="1" dirty="0">
                <a:latin typeface="Lato Heavy"/>
              </a:rPr>
              <a:t>Ansprechperson aus Haupt- oder Ehrenamt</a:t>
            </a:r>
            <a:r>
              <a:rPr lang="de-DE" dirty="0">
                <a:latin typeface="Lato Heavy"/>
              </a:rPr>
              <a:t>, zum Beispiel der*die Digitalisierungsbeauftragte, benannt werden. Diese Rolle kann sowohl von einer Person aus der Verwaltung als auch aus dem Ehrenamt besetzt werden. Sie wird von der Kommune damit beauftragt, als Ansprechpartner*in für die Zusammenarbeit mit den Projektträgern zur Verfügung zu stehen und zwischen Kommune und Projekt zu vermitteln.</a:t>
            </a:r>
          </a:p>
          <a:p>
            <a:endParaRPr lang="de-DE" dirty="0">
              <a:latin typeface="Lato Heavy"/>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21</a:t>
            </a:fld>
            <a:endParaRPr lang="de-DE"/>
          </a:p>
        </p:txBody>
      </p:sp>
    </p:spTree>
    <p:extLst>
      <p:ext uri="{BB962C8B-B14F-4D97-AF65-F5344CB8AC3E}">
        <p14:creationId xmlns:p14="http://schemas.microsoft.com/office/powerpoint/2010/main" val="2089277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179C7D"/>
              </a:buClr>
              <a:buSzTx/>
              <a:buFont typeface="Wingdings" pitchFamily="2" charset="2"/>
              <a:buNone/>
              <a:tabLst/>
              <a:defRPr/>
            </a:pPr>
            <a:r>
              <a:rPr lang="de-DE">
                <a:latin typeface="Lato" panose="020F0502020204030203"/>
              </a:rPr>
              <a:t>https://www.digitale-doerfer-niedersachsen.de/entscheidungsfindung/</a:t>
            </a:r>
            <a:endParaRPr lang="de-DE" baseline="0">
              <a:latin typeface="Lato" panose="020F0502020204030203"/>
            </a:endParaRPr>
          </a:p>
        </p:txBody>
      </p:sp>
      <p:sp>
        <p:nvSpPr>
          <p:cNvPr id="4" name="Foliennummernplatzhalter 3"/>
          <p:cNvSpPr>
            <a:spLocks noGrp="1"/>
          </p:cNvSpPr>
          <p:nvPr>
            <p:ph type="sldNum" sz="quarter" idx="10"/>
          </p:nvPr>
        </p:nvSpPr>
        <p:spPr/>
        <p:txBody>
          <a:bodyPr/>
          <a:lstStyle/>
          <a:p>
            <a:fld id="{6C19DA6E-F168-486A-8676-66861C6D27E3}" type="slidenum">
              <a:rPr lang="de-DE" smtClean="0"/>
              <a:t>22</a:t>
            </a:fld>
            <a:endParaRPr lang="de-DE"/>
          </a:p>
        </p:txBody>
      </p:sp>
    </p:spTree>
    <p:extLst>
      <p:ext uri="{BB962C8B-B14F-4D97-AF65-F5344CB8AC3E}">
        <p14:creationId xmlns:p14="http://schemas.microsoft.com/office/powerpoint/2010/main" val="25586642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23</a:t>
            </a:fld>
            <a:endParaRPr lang="de-DE"/>
          </a:p>
        </p:txBody>
      </p:sp>
    </p:spTree>
    <p:extLst>
      <p:ext uri="{BB962C8B-B14F-4D97-AF65-F5344CB8AC3E}">
        <p14:creationId xmlns:p14="http://schemas.microsoft.com/office/powerpoint/2010/main" val="2348034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F2CE1-2B52-C19E-2A23-082B8BCD4ED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86EAED9-5EB3-E113-EE09-0326006F73B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3FF091A-2559-A2D4-60E5-51C0864BD7F9}"/>
              </a:ext>
            </a:extLst>
          </p:cNvPr>
          <p:cNvSpPr>
            <a:spLocks noGrp="1"/>
          </p:cNvSpPr>
          <p:nvPr>
            <p:ph type="body" idx="1"/>
          </p:nvPr>
        </p:nvSpPr>
        <p:spPr/>
        <p:txBody>
          <a:bodyPr/>
          <a:lstStyle/>
          <a:p>
            <a:r>
              <a:rPr lang="de-DE"/>
              <a:t>Bei bedarf ausblenden</a:t>
            </a:r>
          </a:p>
          <a:p>
            <a:pPr marL="0" indent="0">
              <a:buNone/>
            </a:pPr>
            <a:endParaRPr lang="de-DE"/>
          </a:p>
        </p:txBody>
      </p:sp>
      <p:sp>
        <p:nvSpPr>
          <p:cNvPr id="4" name="Foliennummernplatzhalter 3">
            <a:extLst>
              <a:ext uri="{FF2B5EF4-FFF2-40B4-BE49-F238E27FC236}">
                <a16:creationId xmlns:a16="http://schemas.microsoft.com/office/drawing/2014/main" id="{3A1EBBE7-8D67-F8A2-010F-06B103ECC290}"/>
              </a:ext>
            </a:extLst>
          </p:cNvPr>
          <p:cNvSpPr>
            <a:spLocks noGrp="1"/>
          </p:cNvSpPr>
          <p:nvPr>
            <p:ph type="sldNum" sz="quarter" idx="10"/>
          </p:nvPr>
        </p:nvSpPr>
        <p:spPr/>
        <p:txBody>
          <a:bodyPr/>
          <a:lstStyle/>
          <a:p>
            <a:fld id="{6F118F77-BF2E-4843-AA6C-ED9ACCB38B45}" type="slidenum">
              <a:rPr lang="de-DE" smtClean="0"/>
              <a:pPr/>
              <a:t>3</a:t>
            </a:fld>
            <a:endParaRPr lang="de-DE"/>
          </a:p>
        </p:txBody>
      </p:sp>
    </p:spTree>
    <p:extLst>
      <p:ext uri="{BB962C8B-B14F-4D97-AF65-F5344CB8AC3E}">
        <p14:creationId xmlns:p14="http://schemas.microsoft.com/office/powerpoint/2010/main" val="2450576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baseline="0">
              <a:latin typeface="Lato" panose="020F0502020204030203"/>
            </a:endParaRPr>
          </a:p>
        </p:txBody>
      </p:sp>
      <p:sp>
        <p:nvSpPr>
          <p:cNvPr id="4" name="Foliennummernplatzhalter 3"/>
          <p:cNvSpPr>
            <a:spLocks noGrp="1"/>
          </p:cNvSpPr>
          <p:nvPr>
            <p:ph type="sldNum" sz="quarter" idx="10"/>
          </p:nvPr>
        </p:nvSpPr>
        <p:spPr/>
        <p:txBody>
          <a:bodyPr/>
          <a:lstStyle/>
          <a:p>
            <a:fld id="{6C19DA6E-F168-486A-8676-66861C6D27E3}" type="slidenum">
              <a:rPr lang="de-DE" smtClean="0"/>
              <a:t>4</a:t>
            </a:fld>
            <a:endParaRPr lang="de-DE"/>
          </a:p>
        </p:txBody>
      </p:sp>
    </p:spTree>
    <p:extLst>
      <p:ext uri="{BB962C8B-B14F-4D97-AF65-F5344CB8AC3E}">
        <p14:creationId xmlns:p14="http://schemas.microsoft.com/office/powerpoint/2010/main" val="466443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baseline="0">
              <a:latin typeface="Lato" panose="020F0502020204030203"/>
            </a:endParaRPr>
          </a:p>
        </p:txBody>
      </p:sp>
      <p:sp>
        <p:nvSpPr>
          <p:cNvPr id="4" name="Foliennummernplatzhalter 3"/>
          <p:cNvSpPr>
            <a:spLocks noGrp="1"/>
          </p:cNvSpPr>
          <p:nvPr>
            <p:ph type="sldNum" sz="quarter" idx="10"/>
          </p:nvPr>
        </p:nvSpPr>
        <p:spPr/>
        <p:txBody>
          <a:bodyPr/>
          <a:lstStyle/>
          <a:p>
            <a:fld id="{6C19DA6E-F168-486A-8676-66861C6D27E3}" type="slidenum">
              <a:rPr lang="de-DE" smtClean="0"/>
              <a:t>5</a:t>
            </a:fld>
            <a:endParaRPr lang="de-DE"/>
          </a:p>
        </p:txBody>
      </p:sp>
    </p:spTree>
    <p:extLst>
      <p:ext uri="{BB962C8B-B14F-4D97-AF65-F5344CB8AC3E}">
        <p14:creationId xmlns:p14="http://schemas.microsoft.com/office/powerpoint/2010/main" val="3132669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baseline="0">
              <a:latin typeface="Lato" panose="020F0502020204030203"/>
            </a:endParaRPr>
          </a:p>
        </p:txBody>
      </p:sp>
      <p:sp>
        <p:nvSpPr>
          <p:cNvPr id="4" name="Foliennummernplatzhalter 3"/>
          <p:cNvSpPr>
            <a:spLocks noGrp="1"/>
          </p:cNvSpPr>
          <p:nvPr>
            <p:ph type="sldNum" sz="quarter" idx="10"/>
          </p:nvPr>
        </p:nvSpPr>
        <p:spPr/>
        <p:txBody>
          <a:bodyPr/>
          <a:lstStyle/>
          <a:p>
            <a:fld id="{6C19DA6E-F168-486A-8676-66861C6D27E3}" type="slidenum">
              <a:rPr lang="de-DE" smtClean="0"/>
              <a:t>6</a:t>
            </a:fld>
            <a:endParaRPr lang="de-DE"/>
          </a:p>
        </p:txBody>
      </p:sp>
    </p:spTree>
    <p:extLst>
      <p:ext uri="{BB962C8B-B14F-4D97-AF65-F5344CB8AC3E}">
        <p14:creationId xmlns:p14="http://schemas.microsoft.com/office/powerpoint/2010/main" val="2586508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C32A0-0E15-36AD-F88D-D67A791E9EB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96892D6-44F6-80F8-2A63-7E5B20EC7C8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0700C15-5634-0339-C93A-0B3F825E0F8C}"/>
              </a:ext>
            </a:extLst>
          </p:cNvPr>
          <p:cNvSpPr>
            <a:spLocks noGrp="1"/>
          </p:cNvSpPr>
          <p:nvPr>
            <p:ph type="body" idx="1"/>
          </p:nvPr>
        </p:nvSpPr>
        <p:spPr/>
        <p:txBody>
          <a:bodyPr/>
          <a:lstStyle/>
          <a:p>
            <a:pPr marL="0" indent="0">
              <a:buNone/>
            </a:pPr>
            <a:endParaRPr lang="de-DE" baseline="0">
              <a:latin typeface="Lato" panose="020F0502020204030203"/>
            </a:endParaRPr>
          </a:p>
        </p:txBody>
      </p:sp>
      <p:sp>
        <p:nvSpPr>
          <p:cNvPr id="4" name="Foliennummernplatzhalter 3">
            <a:extLst>
              <a:ext uri="{FF2B5EF4-FFF2-40B4-BE49-F238E27FC236}">
                <a16:creationId xmlns:a16="http://schemas.microsoft.com/office/drawing/2014/main" id="{93CAF9E2-9481-2915-0E7A-BB59B2C48FFB}"/>
              </a:ext>
            </a:extLst>
          </p:cNvPr>
          <p:cNvSpPr>
            <a:spLocks noGrp="1"/>
          </p:cNvSpPr>
          <p:nvPr>
            <p:ph type="sldNum" sz="quarter" idx="10"/>
          </p:nvPr>
        </p:nvSpPr>
        <p:spPr/>
        <p:txBody>
          <a:bodyPr/>
          <a:lstStyle/>
          <a:p>
            <a:fld id="{6C19DA6E-F168-486A-8676-66861C6D27E3}" type="slidenum">
              <a:rPr lang="de-DE" smtClean="0"/>
              <a:t>7</a:t>
            </a:fld>
            <a:endParaRPr lang="de-DE"/>
          </a:p>
        </p:txBody>
      </p:sp>
    </p:spTree>
    <p:extLst>
      <p:ext uri="{BB962C8B-B14F-4D97-AF65-F5344CB8AC3E}">
        <p14:creationId xmlns:p14="http://schemas.microsoft.com/office/powerpoint/2010/main" val="1495436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baseline="0">
              <a:latin typeface="Lato" panose="020F0502020204030203"/>
            </a:endParaRPr>
          </a:p>
        </p:txBody>
      </p:sp>
      <p:sp>
        <p:nvSpPr>
          <p:cNvPr id="4" name="Foliennummernplatzhalter 3"/>
          <p:cNvSpPr>
            <a:spLocks noGrp="1"/>
          </p:cNvSpPr>
          <p:nvPr>
            <p:ph type="sldNum" sz="quarter" idx="10"/>
          </p:nvPr>
        </p:nvSpPr>
        <p:spPr/>
        <p:txBody>
          <a:bodyPr/>
          <a:lstStyle/>
          <a:p>
            <a:fld id="{6C19DA6E-F168-486A-8676-66861C6D27E3}" type="slidenum">
              <a:rPr lang="de-DE" smtClean="0"/>
              <a:t>8</a:t>
            </a:fld>
            <a:endParaRPr lang="de-DE"/>
          </a:p>
        </p:txBody>
      </p:sp>
    </p:spTree>
    <p:extLst>
      <p:ext uri="{BB962C8B-B14F-4D97-AF65-F5344CB8AC3E}">
        <p14:creationId xmlns:p14="http://schemas.microsoft.com/office/powerpoint/2010/main" val="3480096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baseline="0">
              <a:latin typeface="Lato" panose="020F0502020204030203"/>
            </a:endParaRPr>
          </a:p>
        </p:txBody>
      </p:sp>
      <p:sp>
        <p:nvSpPr>
          <p:cNvPr id="4" name="Foliennummernplatzhalter 3"/>
          <p:cNvSpPr>
            <a:spLocks noGrp="1"/>
          </p:cNvSpPr>
          <p:nvPr>
            <p:ph type="sldNum" sz="quarter" idx="10"/>
          </p:nvPr>
        </p:nvSpPr>
        <p:spPr/>
        <p:txBody>
          <a:bodyPr/>
          <a:lstStyle/>
          <a:p>
            <a:fld id="{6C19DA6E-F168-486A-8676-66861C6D27E3}" type="slidenum">
              <a:rPr lang="de-DE" smtClean="0"/>
              <a:t>9</a:t>
            </a:fld>
            <a:endParaRPr lang="de-DE"/>
          </a:p>
        </p:txBody>
      </p:sp>
    </p:spTree>
    <p:extLst>
      <p:ext uri="{BB962C8B-B14F-4D97-AF65-F5344CB8AC3E}">
        <p14:creationId xmlns:p14="http://schemas.microsoft.com/office/powerpoint/2010/main" val="2648977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mit Bild">
    <p:spTree>
      <p:nvGrpSpPr>
        <p:cNvPr id="1" name=""/>
        <p:cNvGrpSpPr/>
        <p:nvPr/>
      </p:nvGrpSpPr>
      <p:grpSpPr>
        <a:xfrm>
          <a:off x="0" y="0"/>
          <a:ext cx="0" cy="0"/>
          <a:chOff x="0" y="0"/>
          <a:chExt cx="0" cy="0"/>
        </a:xfrm>
      </p:grpSpPr>
      <p:sp>
        <p:nvSpPr>
          <p:cNvPr id="3" name="Rectangle 3"/>
          <p:cNvSpPr>
            <a:spLocks noGrp="1" noChangeArrowheads="1"/>
          </p:cNvSpPr>
          <p:nvPr>
            <p:ph type="subTitle" idx="1"/>
          </p:nvPr>
        </p:nvSpPr>
        <p:spPr>
          <a:xfrm>
            <a:off x="622300" y="1773238"/>
            <a:ext cx="10944000" cy="647622"/>
          </a:xfrm>
        </p:spPr>
        <p:txBody>
          <a:bodyPr/>
          <a:lstStyle>
            <a:lvl1pPr marL="0" indent="0">
              <a:buNone/>
              <a:defRPr/>
            </a:lvl1pPr>
          </a:lstStyle>
          <a:p>
            <a:pPr lvl="0"/>
            <a:r>
              <a:rPr lang="de-DE" noProof="0"/>
              <a:t>Master-Untertitelformat bearbeiten</a:t>
            </a:r>
          </a:p>
        </p:txBody>
      </p:sp>
      <p:sp>
        <p:nvSpPr>
          <p:cNvPr id="4" name="Line 13"/>
          <p:cNvSpPr>
            <a:spLocks noChangeShapeType="1"/>
          </p:cNvSpPr>
          <p:nvPr userDrawn="1"/>
        </p:nvSpPr>
        <p:spPr bwMode="auto">
          <a:xfrm>
            <a:off x="622300" y="2492870"/>
            <a:ext cx="10944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 name="Bildplatzhalter 2"/>
          <p:cNvSpPr>
            <a:spLocks noGrp="1"/>
          </p:cNvSpPr>
          <p:nvPr>
            <p:ph type="pic" sz="quarter" idx="10"/>
          </p:nvPr>
        </p:nvSpPr>
        <p:spPr>
          <a:xfrm>
            <a:off x="625700" y="2636890"/>
            <a:ext cx="10944000" cy="3384470"/>
          </a:xfrm>
        </p:spPr>
        <p:txBody>
          <a:bodyPr anchor="ctr" anchorCtr="0"/>
          <a:lstStyle>
            <a:lvl1pPr marL="0" indent="0" algn="ctr">
              <a:buNone/>
              <a:defRPr/>
            </a:lvl1pPr>
          </a:lstStyle>
          <a:p>
            <a:r>
              <a:rPr lang="de-DE"/>
              <a:t>Bild durch Klicken auf Symbol hinzufügen</a:t>
            </a:r>
          </a:p>
        </p:txBody>
      </p:sp>
      <p:sp>
        <p:nvSpPr>
          <p:cNvPr id="6" name="Line 12"/>
          <p:cNvSpPr>
            <a:spLocks noChangeShapeType="1"/>
          </p:cNvSpPr>
          <p:nvPr userDrawn="1"/>
        </p:nvSpPr>
        <p:spPr bwMode="auto">
          <a:xfrm flipV="1">
            <a:off x="622300" y="404813"/>
            <a:ext cx="10944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 name="Rectangle 2"/>
          <p:cNvSpPr>
            <a:spLocks noGrp="1" noChangeArrowheads="1"/>
          </p:cNvSpPr>
          <p:nvPr>
            <p:ph type="ctrTitle"/>
          </p:nvPr>
        </p:nvSpPr>
        <p:spPr>
          <a:xfrm>
            <a:off x="622300" y="476823"/>
            <a:ext cx="10944000" cy="1008140"/>
          </a:xfrm>
          <a:noFill/>
        </p:spPr>
        <p:txBody>
          <a:bodyPr/>
          <a:lstStyle>
            <a:lvl1pPr marL="0" indent="0">
              <a:defRPr sz="3200" cap="all" baseline="0"/>
            </a:lvl1pPr>
          </a:lstStyle>
          <a:p>
            <a:pPr lvl="0"/>
            <a:r>
              <a:rPr lang="de-DE" noProof="0"/>
              <a:t>Mastertitelformat bearbeiten</a:t>
            </a:r>
          </a:p>
        </p:txBody>
      </p:sp>
    </p:spTree>
    <p:extLst>
      <p:ext uri="{BB962C8B-B14F-4D97-AF65-F5344CB8AC3E}">
        <p14:creationId xmlns:p14="http://schemas.microsoft.com/office/powerpoint/2010/main" val="1739926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mit Logo">
    <p:spTree>
      <p:nvGrpSpPr>
        <p:cNvPr id="1" name=""/>
        <p:cNvGrpSpPr/>
        <p:nvPr/>
      </p:nvGrpSpPr>
      <p:grpSpPr>
        <a:xfrm>
          <a:off x="0" y="0"/>
          <a:ext cx="0" cy="0"/>
          <a:chOff x="0" y="0"/>
          <a:chExt cx="0" cy="0"/>
        </a:xfrm>
      </p:grpSpPr>
      <p:sp>
        <p:nvSpPr>
          <p:cNvPr id="3084" name="Line 12"/>
          <p:cNvSpPr>
            <a:spLocks noChangeShapeType="1"/>
          </p:cNvSpPr>
          <p:nvPr userDrawn="1"/>
        </p:nvSpPr>
        <p:spPr bwMode="auto">
          <a:xfrm flipV="1">
            <a:off x="622300" y="406800"/>
            <a:ext cx="10944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85" name="Line 13"/>
          <p:cNvSpPr>
            <a:spLocks noChangeShapeType="1"/>
          </p:cNvSpPr>
          <p:nvPr userDrawn="1"/>
        </p:nvSpPr>
        <p:spPr bwMode="auto">
          <a:xfrm>
            <a:off x="622300" y="2492870"/>
            <a:ext cx="10944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 name="Line 7"/>
          <p:cNvSpPr>
            <a:spLocks noChangeShapeType="1"/>
          </p:cNvSpPr>
          <p:nvPr userDrawn="1"/>
        </p:nvSpPr>
        <p:spPr bwMode="auto">
          <a:xfrm flipV="1">
            <a:off x="625700" y="6165380"/>
            <a:ext cx="10944000"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 name="Rectangle 2"/>
          <p:cNvSpPr>
            <a:spLocks noGrp="1" noChangeArrowheads="1"/>
          </p:cNvSpPr>
          <p:nvPr>
            <p:ph type="ctrTitle"/>
          </p:nvPr>
        </p:nvSpPr>
        <p:spPr>
          <a:xfrm>
            <a:off x="622300" y="476823"/>
            <a:ext cx="10944000" cy="1008140"/>
          </a:xfrm>
          <a:noFill/>
        </p:spPr>
        <p:txBody>
          <a:bodyPr/>
          <a:lstStyle>
            <a:lvl1pPr marL="0" indent="0">
              <a:defRPr sz="3200" cap="all" baseline="0"/>
            </a:lvl1pPr>
          </a:lstStyle>
          <a:p>
            <a:pPr lvl="0"/>
            <a:r>
              <a:rPr lang="de-DE" noProof="0"/>
              <a:t>Mastertitelformat bearbeiten</a:t>
            </a:r>
          </a:p>
        </p:txBody>
      </p:sp>
      <p:sp>
        <p:nvSpPr>
          <p:cNvPr id="10" name="Rectangle 3"/>
          <p:cNvSpPr>
            <a:spLocks noGrp="1" noChangeArrowheads="1"/>
          </p:cNvSpPr>
          <p:nvPr>
            <p:ph type="subTitle" idx="1"/>
          </p:nvPr>
        </p:nvSpPr>
        <p:spPr>
          <a:xfrm>
            <a:off x="622300" y="1773238"/>
            <a:ext cx="10944000" cy="647622"/>
          </a:xfrm>
        </p:spPr>
        <p:txBody>
          <a:bodyPr/>
          <a:lstStyle>
            <a:lvl1pPr marL="0" indent="0">
              <a:buNone/>
              <a:defRPr/>
            </a:lvl1pPr>
          </a:lstStyle>
          <a:p>
            <a:pPr lvl="0"/>
            <a:r>
              <a:rPr lang="de-DE" noProof="0"/>
              <a:t>Master-Untertitelformat bearbeiten</a:t>
            </a:r>
          </a:p>
        </p:txBody>
      </p:sp>
      <p:sp>
        <p:nvSpPr>
          <p:cNvPr id="3" name="Text Box 19">
            <a:extLst>
              <a:ext uri="{FF2B5EF4-FFF2-40B4-BE49-F238E27FC236}">
                <a16:creationId xmlns:a16="http://schemas.microsoft.com/office/drawing/2014/main" id="{BE3D3BA9-403F-BCDE-D75F-C08E53DC6879}"/>
              </a:ext>
            </a:extLst>
          </p:cNvPr>
          <p:cNvSpPr txBox="1">
            <a:spLocks noChangeArrowheads="1"/>
          </p:cNvSpPr>
          <p:nvPr userDrawn="1"/>
        </p:nvSpPr>
        <p:spPr bwMode="auto">
          <a:xfrm>
            <a:off x="607484" y="6451200"/>
            <a:ext cx="1416049"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de-DE" sz="800" dirty="0">
                <a:solidFill>
                  <a:schemeClr val="bg2"/>
                </a:solidFill>
              </a:rPr>
              <a:t>© Digitale Dörfer Niedersachsen</a:t>
            </a:r>
          </a:p>
        </p:txBody>
      </p:sp>
      <p:pic>
        <p:nvPicPr>
          <p:cNvPr id="4" name="Grafik 3" descr="Ein Bild, das Schrift, Symbol, Screenshot, Grafiken enthält.&#10;&#10;Automatisch generierte Beschreibung">
            <a:extLst>
              <a:ext uri="{FF2B5EF4-FFF2-40B4-BE49-F238E27FC236}">
                <a16:creationId xmlns:a16="http://schemas.microsoft.com/office/drawing/2014/main" id="{F54C7898-38C2-10E8-65E6-F34C3C611F3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56662" y="6284713"/>
            <a:ext cx="1303559" cy="456084"/>
          </a:xfrm>
          <a:prstGeom prst="rect">
            <a:avLst/>
          </a:prstGeom>
        </p:spPr>
      </p:pic>
    </p:spTree>
    <p:extLst>
      <p:ext uri="{BB962C8B-B14F-4D97-AF65-F5344CB8AC3E}">
        <p14:creationId xmlns:p14="http://schemas.microsoft.com/office/powerpoint/2010/main" val="27095795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Rectangle 2"/>
          <p:cNvSpPr>
            <a:spLocks noGrp="1" noChangeArrowheads="1"/>
          </p:cNvSpPr>
          <p:nvPr>
            <p:ph type="ctrTitle"/>
          </p:nvPr>
        </p:nvSpPr>
        <p:spPr>
          <a:xfrm>
            <a:off x="622300" y="476823"/>
            <a:ext cx="10944000" cy="1007908"/>
          </a:xfrm>
        </p:spPr>
        <p:txBody>
          <a:bodyPr/>
          <a:lstStyle>
            <a:lvl1pPr marL="0" indent="0">
              <a:defRPr sz="3200" cap="all" baseline="0"/>
            </a:lvl1pPr>
          </a:lstStyle>
          <a:p>
            <a:pPr lvl="0"/>
            <a:r>
              <a:rPr lang="de-DE" noProof="0"/>
              <a:t>Mastertitelformat bearbeiten</a:t>
            </a:r>
          </a:p>
        </p:txBody>
      </p:sp>
      <p:sp>
        <p:nvSpPr>
          <p:cNvPr id="4" name="Line 12"/>
          <p:cNvSpPr>
            <a:spLocks noChangeShapeType="1"/>
          </p:cNvSpPr>
          <p:nvPr userDrawn="1"/>
        </p:nvSpPr>
        <p:spPr bwMode="auto">
          <a:xfrm flipV="1">
            <a:off x="622300" y="406800"/>
            <a:ext cx="10944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 name="Line 8"/>
          <p:cNvSpPr>
            <a:spLocks noChangeShapeType="1"/>
          </p:cNvSpPr>
          <p:nvPr userDrawn="1"/>
        </p:nvSpPr>
        <p:spPr bwMode="auto">
          <a:xfrm>
            <a:off x="624000" y="1558800"/>
            <a:ext cx="10944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 name="Textplatzhalter 2"/>
          <p:cNvSpPr>
            <a:spLocks noGrp="1"/>
          </p:cNvSpPr>
          <p:nvPr>
            <p:ph type="body" sz="quarter" idx="10"/>
          </p:nvPr>
        </p:nvSpPr>
        <p:spPr>
          <a:xfrm>
            <a:off x="622301" y="1773238"/>
            <a:ext cx="10945700" cy="4248150"/>
          </a:xfrm>
        </p:spPr>
        <p:txBody>
          <a:bodyPr/>
          <a:lstStyle>
            <a:lvl1pPr marL="360000" indent="-360000">
              <a:buFont typeface="Wingdings" pitchFamily="2" charset="2"/>
              <a:buChar char="n"/>
              <a:defRPr/>
            </a:lvl1pPr>
            <a:lvl2pPr marL="720000" indent="-360000">
              <a:buFont typeface="Wingdings" pitchFamily="2" charset="2"/>
              <a:buChar char="n"/>
              <a:defRPr/>
            </a:lvl2pPr>
            <a:lvl3pPr marL="1080000">
              <a:defRPr/>
            </a:lvl3pPr>
            <a:lvl4pPr marL="1440000">
              <a:defRPr/>
            </a:lvl4pPr>
            <a:lvl5pPr marL="1800000" indent="-36000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608316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nhalt">
    <p:spTree>
      <p:nvGrpSpPr>
        <p:cNvPr id="1" name=""/>
        <p:cNvGrpSpPr/>
        <p:nvPr/>
      </p:nvGrpSpPr>
      <p:grpSpPr>
        <a:xfrm>
          <a:off x="0" y="0"/>
          <a:ext cx="0" cy="0"/>
          <a:chOff x="0" y="0"/>
          <a:chExt cx="0" cy="0"/>
        </a:xfrm>
      </p:grpSpPr>
      <p:sp>
        <p:nvSpPr>
          <p:cNvPr id="2" name="Titel 1"/>
          <p:cNvSpPr>
            <a:spLocks noGrp="1"/>
          </p:cNvSpPr>
          <p:nvPr>
            <p:ph type="title"/>
          </p:nvPr>
        </p:nvSpPr>
        <p:spPr>
          <a:xfrm>
            <a:off x="622300" y="334800"/>
            <a:ext cx="10944000" cy="369332"/>
          </a:xfrm>
        </p:spPr>
        <p:txBody>
          <a:bodyPr wrap="square">
            <a:spAutoFit/>
          </a:bodyPr>
          <a:lstStyle>
            <a:lvl1pPr marL="0" indent="0" defTabSz="504000">
              <a:defRPr/>
            </a:lvl1pPr>
          </a:lstStyle>
          <a:p>
            <a:r>
              <a:rPr lang="de-DE"/>
              <a:t>Mastertitelformat bearbeiten</a:t>
            </a:r>
          </a:p>
        </p:txBody>
      </p:sp>
      <p:sp>
        <p:nvSpPr>
          <p:cNvPr id="3" name="Inhaltsplatzhalter 2"/>
          <p:cNvSpPr>
            <a:spLocks noGrp="1"/>
          </p:cNvSpPr>
          <p:nvPr>
            <p:ph idx="1"/>
          </p:nvPr>
        </p:nvSpPr>
        <p:spPr>
          <a:xfrm>
            <a:off x="622300" y="1773238"/>
            <a:ext cx="10944000" cy="42481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4" name="Grafi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6255" y="161361"/>
            <a:ext cx="2240045" cy="864096"/>
          </a:xfrm>
          <a:prstGeom prst="rect">
            <a:avLst/>
          </a:prstGeom>
        </p:spPr>
      </p:pic>
    </p:spTree>
    <p:extLst>
      <p:ext uri="{BB962C8B-B14F-4D97-AF65-F5344CB8AC3E}">
        <p14:creationId xmlns:p14="http://schemas.microsoft.com/office/powerpoint/2010/main" val="40868394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2300" y="334800"/>
            <a:ext cx="10944000" cy="1225540"/>
          </a:xfrm>
          <a:prstGeom prst="rect">
            <a:avLst/>
          </a:prstGeom>
          <a:noFill/>
          <a:ln>
            <a:noFill/>
          </a:ln>
          <a:effectLst/>
        </p:spPr>
        <p:txBody>
          <a:bodyPr vert="horz" wrap="square" lIns="0" tIns="0" rIns="0" bIns="0" numCol="1" anchor="t" anchorCtr="0" compatLnSpc="1">
            <a:prstTxWarp prst="textNoShape">
              <a:avLst/>
            </a:prstTxWarp>
            <a:noAutofit/>
          </a:bodyPr>
          <a:lstStyle/>
          <a:p>
            <a:pPr lvl="0"/>
            <a:r>
              <a:rPr lang="de-DE"/>
              <a:t>Mastertitelformat bearbeiten</a:t>
            </a:r>
          </a:p>
        </p:txBody>
      </p:sp>
      <p:sp>
        <p:nvSpPr>
          <p:cNvPr id="1027" name="Rectangle 3"/>
          <p:cNvSpPr>
            <a:spLocks noGrp="1" noChangeArrowheads="1"/>
          </p:cNvSpPr>
          <p:nvPr>
            <p:ph type="body" idx="1"/>
          </p:nvPr>
        </p:nvSpPr>
        <p:spPr bwMode="auto">
          <a:xfrm>
            <a:off x="622300" y="1774800"/>
            <a:ext cx="10944000" cy="4248150"/>
          </a:xfrm>
          <a:prstGeom prst="rect">
            <a:avLst/>
          </a:prstGeom>
          <a:noFill/>
          <a:ln>
            <a:noFill/>
          </a:ln>
          <a:effectLst/>
        </p:spPr>
        <p:txBody>
          <a:bodyPr vert="horz" wrap="square" lIns="0" tIns="0" rIns="0" bIns="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Line 7"/>
          <p:cNvSpPr>
            <a:spLocks noChangeShapeType="1"/>
          </p:cNvSpPr>
          <p:nvPr/>
        </p:nvSpPr>
        <p:spPr bwMode="auto">
          <a:xfrm flipV="1">
            <a:off x="625700" y="6165380"/>
            <a:ext cx="10944000"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 name="Text Box 11"/>
          <p:cNvSpPr txBox="1">
            <a:spLocks noChangeArrowheads="1"/>
          </p:cNvSpPr>
          <p:nvPr/>
        </p:nvSpPr>
        <p:spPr bwMode="auto">
          <a:xfrm>
            <a:off x="607484" y="6223091"/>
            <a:ext cx="736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l">
              <a:spcBef>
                <a:spcPct val="50000"/>
              </a:spcBef>
            </a:pPr>
            <a:fld id="{DC75ABA8-74DD-4667-80FE-C5991E625FC0}" type="slidenum">
              <a:rPr lang="en-US" sz="1000"/>
              <a:pPr algn="l">
                <a:spcBef>
                  <a:spcPct val="50000"/>
                </a:spcBef>
              </a:pPr>
              <a:t>‹Nr.›</a:t>
            </a:fld>
            <a:endParaRPr lang="en-US" sz="1000"/>
          </a:p>
        </p:txBody>
      </p:sp>
      <p:pic>
        <p:nvPicPr>
          <p:cNvPr id="9" name="Picture 8" descr="Logo_ausgetauscht"/>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40420" y="6314460"/>
            <a:ext cx="1417637" cy="388152"/>
          </a:xfrm>
          <a:prstGeom prst="rect">
            <a:avLst/>
          </a:prstGeom>
        </p:spPr>
      </p:pic>
      <p:pic>
        <p:nvPicPr>
          <p:cNvPr id="2" name="Grafik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257515" y="6223091"/>
            <a:ext cx="1308785" cy="522081"/>
          </a:xfrm>
          <a:prstGeom prst="rect">
            <a:avLst/>
          </a:prstGeom>
        </p:spPr>
      </p:pic>
    </p:spTree>
    <p:extLst>
      <p:ext uri="{BB962C8B-B14F-4D97-AF65-F5344CB8AC3E}">
        <p14:creationId xmlns:p14="http://schemas.microsoft.com/office/powerpoint/2010/main" val="106522388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p:titleStyle>
    <p:body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8.pn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hyperlink" Target="https://www.digitale-doerfer-niedersachsen.de/" TargetMode="External"/><Relationship Id="rId7" Type="http://schemas.openxmlformats.org/officeDocument/2006/relationships/image" Target="../media/image35.jpeg"/><Relationship Id="rId2" Type="http://schemas.openxmlformats.org/officeDocument/2006/relationships/hyperlink" Target="https://www.digitale-doerfer-niedersachsen.de/mitmachen/" TargetMode="External"/><Relationship Id="rId1" Type="http://schemas.openxmlformats.org/officeDocument/2006/relationships/slideLayout" Target="../slideLayouts/slideLayout4.xml"/><Relationship Id="rId6" Type="http://schemas.openxmlformats.org/officeDocument/2006/relationships/hyperlink" Target="https://www.instagram.com/digitaledoerferniedersachsen/" TargetMode="External"/><Relationship Id="rId5" Type="http://schemas.openxmlformats.org/officeDocument/2006/relationships/hyperlink" Target="https://www.digitale-doerfer-niedersachsen.de/toolbox/" TargetMode="External"/><Relationship Id="rId4" Type="http://schemas.openxmlformats.org/officeDocument/2006/relationships/hyperlink" Target="https://www.niedersachsen.digitale-doerfer.d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www.digitale-doerfer-niedersachsen.de/unsere-plattfor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s://www.digitale-doerfer-niedersachsen.de/mitmachen/"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digitale-doerfer-niedersachsen.de/mitmachen/digitales-dorf-werden/"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digitale-doerfer-niedersachsen.de/wp-content/uploads/sites/12/2024/03/2024-03-13_Checkliste_Digitale-Doerfer-Niedersachsen.pdf" TargetMode="External"/><Relationship Id="rId7" Type="http://schemas.openxmlformats.org/officeDocument/2006/relationships/hyperlink" Target="https://www.digitale-doerfer-niedersachsen.de/entscheidungsfindung/"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hyperlink" Target="https://www.digitale-doerfer-niedersachsen.de/wp-content/uploads/sites/12/2025/02/2025-02-05_Loesungen-Digitale-Doerfer-Plattform.pdf"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mailto:digitale.doerfer@arl-lg.niedersachsen.de" TargetMode="External"/><Relationship Id="rId3" Type="http://schemas.openxmlformats.org/officeDocument/2006/relationships/hyperlink" Target="https://www.digitale-doerfer-niedersachsen.de/mitmachen/" TargetMode="External"/><Relationship Id="rId7" Type="http://schemas.openxmlformats.org/officeDocument/2006/relationships/hyperlink" Target="mailto:digitale.doerfer@arl-lw.niedersachsen.de"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hyperlink" Target="mailto:Digitale.Doerfer@arl-bs.niedersachsen.de" TargetMode="External"/><Relationship Id="rId5" Type="http://schemas.openxmlformats.org/officeDocument/2006/relationships/hyperlink" Target="mailto:niedersachsen@digitale-chancen.de" TargetMode="External"/><Relationship Id="rId4" Type="http://schemas.openxmlformats.org/officeDocument/2006/relationships/hyperlink" Target="mailto:fabienne.hammer@iese.fraunhofer.de" TargetMode="External"/><Relationship Id="rId9" Type="http://schemas.openxmlformats.org/officeDocument/2006/relationships/hyperlink" Target="mailto:digitale.doerfer@arl-we.niedersachsen.d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digitale-doerfer-niedersachsen.de/unsere-plattfor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digitale-doerfer-niedersachsen.de/toolbox/informationen-zu-den-digitale-doerfer-loesungen/"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www.digitale-doerfer-niedersachsen.de/mitmachen/digitales-dorf-werden/"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www.digitale-doerfer-niedersachsen.de/netzwerk/modellkommunen/"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nhaltsplatzhalter 2">
            <a:extLst>
              <a:ext uri="{FF2B5EF4-FFF2-40B4-BE49-F238E27FC236}">
                <a16:creationId xmlns:a16="http://schemas.microsoft.com/office/drawing/2014/main" id="{1FB1E536-2EFD-92EC-AFEB-2104ACFB870F}"/>
              </a:ext>
            </a:extLst>
          </p:cNvPr>
          <p:cNvSpPr txBox="1">
            <a:spLocks/>
          </p:cNvSpPr>
          <p:nvPr/>
        </p:nvSpPr>
        <p:spPr bwMode="auto">
          <a:xfrm>
            <a:off x="622300" y="3011326"/>
            <a:ext cx="10944000" cy="3312468"/>
          </a:xfrm>
          <a:prstGeom prst="rect">
            <a:avLst/>
          </a:prstGeom>
          <a:noFill/>
          <a:ln>
            <a:noFill/>
          </a:ln>
          <a:effectLst/>
        </p:spPr>
        <p:txBody>
          <a:bodyPr vert="horz" wrap="square" lIns="0" tIns="0" rIns="0" bIns="0" numCol="1" anchor="t" anchorCtr="0" compatLnSpc="1">
            <a:prstTxWarp prst="textNoShape">
              <a:avLst/>
            </a:prstTxWarp>
          </a:bodyPr>
          <a:lstStyle>
            <a:lvl1pPr marL="0" indent="0" algn="l" defTabSz="360000" rtl="0" eaLnBrk="1" fontAlgn="base" hangingPunct="1">
              <a:spcBef>
                <a:spcPct val="0"/>
              </a:spcBef>
              <a:spcAft>
                <a:spcPts val="900"/>
              </a:spcAft>
              <a:buClr>
                <a:schemeClr val="tx2"/>
              </a:buClr>
              <a:buFont typeface="Wingdings" pitchFamily="2" charset="2"/>
              <a:buNone/>
              <a:defRPr>
                <a:solidFill>
                  <a:schemeClr val="tx1"/>
                </a:solidFill>
                <a:latin typeface="Lato Heavy"/>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r>
              <a:rPr lang="de-DE" sz="2400" kern="0" dirty="0"/>
              <a:t>Gefördert durch:</a:t>
            </a:r>
          </a:p>
          <a:p>
            <a:pPr marL="359410" indent="-359410"/>
            <a:endParaRPr lang="de-DE" sz="2400" kern="0" dirty="0"/>
          </a:p>
          <a:p>
            <a:pPr marL="359410" indent="-359410"/>
            <a:endParaRPr lang="de-DE" sz="2400" kern="0" dirty="0"/>
          </a:p>
          <a:p>
            <a:r>
              <a:rPr lang="de-DE" sz="2400" kern="0" dirty="0"/>
              <a:t>Projektpartner:                                   	und </a:t>
            </a:r>
          </a:p>
          <a:p>
            <a:endParaRPr lang="de-DE" sz="2400" kern="0" dirty="0"/>
          </a:p>
          <a:p>
            <a:pPr marL="359410" indent="-359410"/>
            <a:endParaRPr lang="de-DE" sz="2400" kern="0" dirty="0"/>
          </a:p>
          <a:p>
            <a:pPr marL="359410" indent="-359410"/>
            <a:endParaRPr lang="de-DE" sz="2400" kern="0" dirty="0"/>
          </a:p>
        </p:txBody>
      </p:sp>
      <p:sp>
        <p:nvSpPr>
          <p:cNvPr id="15" name="Titel 3"/>
          <p:cNvSpPr>
            <a:spLocks noGrp="1"/>
          </p:cNvSpPr>
          <p:nvPr>
            <p:ph type="ctrTitle"/>
          </p:nvPr>
        </p:nvSpPr>
        <p:spPr>
          <a:xfrm>
            <a:off x="622300" y="808785"/>
            <a:ext cx="10944000" cy="575913"/>
          </a:xfrm>
        </p:spPr>
        <p:txBody>
          <a:bodyPr/>
          <a:lstStyle/>
          <a:p>
            <a:r>
              <a:rPr lang="de-DE" sz="3600" dirty="0">
                <a:latin typeface="Lato"/>
                <a:ea typeface="Lato"/>
                <a:cs typeface="Lato"/>
              </a:rPr>
              <a:t>Digitale Dörfer Niedersachsen</a:t>
            </a:r>
            <a:br>
              <a:rPr lang="de-DE" dirty="0">
                <a:latin typeface="Lato"/>
              </a:rPr>
            </a:br>
            <a:endParaRPr lang="de-DE" b="0">
              <a:latin typeface="Lato"/>
              <a:ea typeface="Lato"/>
              <a:cs typeface="Lato"/>
            </a:endParaRPr>
          </a:p>
        </p:txBody>
      </p:sp>
      <p:sp>
        <p:nvSpPr>
          <p:cNvPr id="16" name="Rechteck 15"/>
          <p:cNvSpPr/>
          <p:nvPr/>
        </p:nvSpPr>
        <p:spPr bwMode="auto">
          <a:xfrm>
            <a:off x="6384032" y="3830489"/>
            <a:ext cx="936130" cy="648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endParaRPr lang="de-DE" dirty="0">
              <a:latin typeface="Lato Heavy"/>
            </a:endParaRPr>
          </a:p>
        </p:txBody>
      </p:sp>
      <p:pic>
        <p:nvPicPr>
          <p:cNvPr id="17" name="Grafik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1313" y="1408538"/>
            <a:ext cx="2624987" cy="1012587"/>
          </a:xfrm>
          <a:prstGeom prst="rect">
            <a:avLst/>
          </a:prstGeom>
        </p:spPr>
      </p:pic>
      <p:sp>
        <p:nvSpPr>
          <p:cNvPr id="18" name="Untertitel 1"/>
          <p:cNvSpPr>
            <a:spLocks noGrp="1"/>
          </p:cNvSpPr>
          <p:nvPr>
            <p:ph type="subTitle" idx="1"/>
          </p:nvPr>
        </p:nvSpPr>
        <p:spPr>
          <a:xfrm>
            <a:off x="622300" y="1802114"/>
            <a:ext cx="10944000" cy="647622"/>
          </a:xfrm>
        </p:spPr>
        <p:txBody>
          <a:bodyPr/>
          <a:lstStyle/>
          <a:p>
            <a:pPr algn="ctr"/>
            <a:r>
              <a:rPr lang="de-DE" sz="3200" b="1" dirty="0">
                <a:solidFill>
                  <a:srgbClr val="179C7D"/>
                </a:solidFill>
              </a:rPr>
              <a:t>Projektvorstellung</a:t>
            </a:r>
          </a:p>
        </p:txBody>
      </p:sp>
      <p:pic>
        <p:nvPicPr>
          <p:cNvPr id="19" name="Grafik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7920" y="4478579"/>
            <a:ext cx="1985655" cy="792088"/>
          </a:xfrm>
          <a:prstGeom prst="rect">
            <a:avLst/>
          </a:prstGeom>
        </p:spPr>
      </p:pic>
      <p:pic>
        <p:nvPicPr>
          <p:cNvPr id="20" name="Picture 8" descr="Logo_ausgetausch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2064" y="4608171"/>
            <a:ext cx="2366936" cy="648072"/>
          </a:xfrm>
          <a:prstGeom prst="rect">
            <a:avLst/>
          </a:prstGeom>
        </p:spPr>
      </p:pic>
      <p:sp>
        <p:nvSpPr>
          <p:cNvPr id="22" name="Textfeld 21"/>
          <p:cNvSpPr txBox="1"/>
          <p:nvPr/>
        </p:nvSpPr>
        <p:spPr>
          <a:xfrm flipV="1">
            <a:off x="9263211" y="4406154"/>
            <a:ext cx="360040" cy="923330"/>
          </a:xfrm>
          <a:prstGeom prst="rect">
            <a:avLst/>
          </a:prstGeom>
          <a:noFill/>
        </p:spPr>
        <p:txBody>
          <a:bodyPr wrap="square" rtlCol="0">
            <a:spAutoFit/>
          </a:bodyPr>
          <a:lstStyle/>
          <a:p>
            <a:r>
              <a:rPr lang="de-DE" sz="5400" dirty="0">
                <a:latin typeface="Lato Heavy"/>
              </a:rPr>
              <a:t>/</a:t>
            </a:r>
          </a:p>
        </p:txBody>
      </p:sp>
      <p:pic>
        <p:nvPicPr>
          <p:cNvPr id="23" name="Grafik 22"/>
          <p:cNvPicPr>
            <a:picLocks noChangeAspect="1"/>
          </p:cNvPicPr>
          <p:nvPr/>
        </p:nvPicPr>
        <p:blipFill rotWithShape="1">
          <a:blip r:embed="rId6" cstate="print">
            <a:extLst>
              <a:ext uri="{28A0092B-C50C-407E-A947-70E740481C1C}">
                <a14:useLocalDpi xmlns:a14="http://schemas.microsoft.com/office/drawing/2010/main" val="0"/>
              </a:ext>
            </a:extLst>
          </a:blip>
          <a:srcRect t="16694" b="-16694"/>
          <a:stretch/>
        </p:blipFill>
        <p:spPr>
          <a:xfrm>
            <a:off x="3503712" y="2942277"/>
            <a:ext cx="4193557" cy="1104304"/>
          </a:xfrm>
          <a:prstGeom prst="rect">
            <a:avLst/>
          </a:prstGeom>
        </p:spPr>
      </p:pic>
      <p:sp>
        <p:nvSpPr>
          <p:cNvPr id="3" name="Textfeld 2">
            <a:extLst>
              <a:ext uri="{FF2B5EF4-FFF2-40B4-BE49-F238E27FC236}">
                <a16:creationId xmlns:a16="http://schemas.microsoft.com/office/drawing/2014/main" id="{E7F213FA-D4E7-7841-EE3E-C714758A4BE6}"/>
              </a:ext>
            </a:extLst>
          </p:cNvPr>
          <p:cNvSpPr txBox="1"/>
          <p:nvPr/>
        </p:nvSpPr>
        <p:spPr>
          <a:xfrm>
            <a:off x="518075" y="6537663"/>
            <a:ext cx="1217115" cy="246221"/>
          </a:xfrm>
          <a:prstGeom prst="rect">
            <a:avLst/>
          </a:prstGeom>
          <a:noFill/>
        </p:spPr>
        <p:txBody>
          <a:bodyPr wrap="square" lIns="91440" tIns="45720" rIns="91440" bIns="45720" rtlCol="0" anchor="t">
            <a:spAutoFit/>
          </a:bodyPr>
          <a:lstStyle/>
          <a:p>
            <a:r>
              <a:rPr lang="de-DE" sz="1000" dirty="0">
                <a:latin typeface="Calibri"/>
                <a:cs typeface="Calibri"/>
              </a:rPr>
              <a:t>Stand: 17.02.2025</a:t>
            </a:r>
            <a:endParaRPr lang="de-DE"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69554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0252435" y="1339966"/>
            <a:ext cx="184731"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spcAft>
                <a:spcPct val="0"/>
              </a:spcAft>
              <a:defRPr>
                <a:solidFill>
                  <a:schemeClr val="tx1"/>
                </a:solidFill>
                <a:latin typeface="Arial" panose="020B0604020202020204" pitchFamily="34" charset="0"/>
              </a:defRPr>
            </a:lvl1pPr>
            <a:lvl2pPr eaLnBrk="0" hangingPunct="0">
              <a:spcAft>
                <a:spcPct val="0"/>
              </a:spcAft>
              <a:defRPr>
                <a:solidFill>
                  <a:schemeClr val="tx1"/>
                </a:solidFill>
                <a:latin typeface="Arial" panose="020B0604020202020204" pitchFamily="34" charset="0"/>
              </a:defRPr>
            </a:lvl2pPr>
            <a:lvl3pPr eaLnBrk="0" hangingPunct="0">
              <a:spcAft>
                <a:spcPct val="0"/>
              </a:spcAft>
              <a:defRPr>
                <a:solidFill>
                  <a:schemeClr val="tx1"/>
                </a:solidFill>
                <a:latin typeface="Arial" panose="020B0604020202020204" pitchFamily="34" charset="0"/>
              </a:defRPr>
            </a:lvl3pPr>
            <a:lvl4pPr eaLnBrk="0" hangingPunct="0">
              <a:spcAft>
                <a:spcPct val="0"/>
              </a:spcAft>
              <a:defRPr>
                <a:solidFill>
                  <a:schemeClr val="tx1"/>
                </a:solidFill>
                <a:latin typeface="Arial" panose="020B0604020202020204" pitchFamily="34" charset="0"/>
              </a:defRPr>
            </a:lvl4pPr>
            <a:lvl5pPr eaLnBrk="0" hangingPunct="0">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100" b="0" i="0" u="none" strike="noStrike" cap="none" normalizeH="0" baseline="0">
                <a:ln>
                  <a:noFill/>
                </a:ln>
                <a:solidFill>
                  <a:schemeClr val="tx1"/>
                </a:solidFill>
                <a:effectLst/>
                <a:latin typeface="Lato Heavy"/>
                <a:ea typeface="Calibri" panose="020F0502020204030204" pitchFamily="34" charset="0"/>
                <a:cs typeface="Times New Roman" panose="02020603050405020304" pitchFamily="18" charset="0"/>
              </a:rPr>
            </a:br>
            <a:endParaRPr kumimoji="0" lang="de-DE" altLang="de-DE" sz="800" b="0" i="0" u="none" strike="noStrike" cap="none" normalizeH="0" baseline="0">
              <a:ln>
                <a:noFill/>
              </a:ln>
              <a:solidFill>
                <a:schemeClr val="tx1"/>
              </a:solidFill>
              <a:effectLst/>
              <a:latin typeface="Lato Heavy"/>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Lato Heavy"/>
            </a:endParaRPr>
          </a:p>
        </p:txBody>
      </p:sp>
      <p:pic>
        <p:nvPicPr>
          <p:cNvPr id="5"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2379" y="1119393"/>
            <a:ext cx="1897558" cy="4924617"/>
          </a:xfrm>
          <a:prstGeom prst="rect">
            <a:avLst/>
          </a:prstGeom>
        </p:spPr>
      </p:pic>
      <p:sp>
        <p:nvSpPr>
          <p:cNvPr id="6" name="Rectangle 10"/>
          <p:cNvSpPr/>
          <p:nvPr/>
        </p:nvSpPr>
        <p:spPr>
          <a:xfrm>
            <a:off x="3351681" y="1496419"/>
            <a:ext cx="8115105" cy="1585049"/>
          </a:xfrm>
          <a:prstGeom prst="rect">
            <a:avLst/>
          </a:prstGeom>
          <a:ln w="12700">
            <a:solidFill>
              <a:srgbClr val="179C7D"/>
            </a:solidFill>
          </a:ln>
        </p:spPr>
        <p:txBody>
          <a:bodyPr wrap="square" lIns="91440" tIns="45720" rIns="91440" bIns="45720" anchor="ctr" anchorCtr="0">
            <a:spAutoFit/>
          </a:bodyPr>
          <a:lstStyle/>
          <a:p>
            <a:pPr marL="522900" marR="0" lvl="0" indent="-342900" algn="l" defTabSz="914400" rtl="0" eaLnBrk="1" fontAlgn="auto" latinLnBrk="0" hangingPunct="1">
              <a:lnSpc>
                <a:spcPct val="100000"/>
              </a:lnSpc>
              <a:spcBef>
                <a:spcPts val="0"/>
              </a:spcBef>
              <a:spcAft>
                <a:spcPts val="3000"/>
              </a:spcAft>
              <a:buClr>
                <a:srgbClr val="179C7D"/>
              </a:buClr>
              <a:buSzTx/>
              <a:buFont typeface="Wingdings" panose="05000000000000000000" pitchFamily="2" charset="2"/>
              <a:buChar char="Ø"/>
              <a:tabLst/>
              <a:defRPr/>
            </a:pPr>
            <a:r>
              <a:rPr kumimoji="0" lang="de-DE" sz="2400" b="1" i="0" u="none" strike="noStrike" kern="1200" cap="none" spc="0" normalizeH="0" baseline="0" noProof="0" dirty="0">
                <a:ln>
                  <a:noFill/>
                </a:ln>
                <a:solidFill>
                  <a:srgbClr val="000000"/>
                </a:solidFill>
                <a:effectLst/>
                <a:uLnTx/>
                <a:uFillTx/>
                <a:latin typeface="Lato Heavy"/>
                <a:ea typeface="Lato Heavy" charset="0"/>
                <a:cs typeface="Lato Heavy" charset="0"/>
              </a:rPr>
              <a:t>Bürger*innen können Hilfe anbieten, Gesuche einstellen oder zwanglos plauschen</a:t>
            </a:r>
          </a:p>
          <a:p>
            <a:pPr marL="522900" marR="0" lvl="0" indent="-342900" algn="l" defTabSz="914400" rtl="0" eaLnBrk="1" fontAlgn="auto" latinLnBrk="0" hangingPunct="1">
              <a:lnSpc>
                <a:spcPct val="100000"/>
              </a:lnSpc>
              <a:spcBef>
                <a:spcPts val="0"/>
              </a:spcBef>
              <a:spcAft>
                <a:spcPts val="3000"/>
              </a:spcAft>
              <a:buClr>
                <a:srgbClr val="179C7D"/>
              </a:buClr>
              <a:buSzTx/>
              <a:buFont typeface="Wingdings" panose="05000000000000000000" pitchFamily="2" charset="2"/>
              <a:buChar char="Ø"/>
              <a:tabLst/>
              <a:defRPr/>
            </a:pPr>
            <a:r>
              <a:rPr kumimoji="0" lang="de-DE" sz="2400" b="1" i="0" u="none" strike="noStrike" kern="1200" cap="none" spc="0" normalizeH="0" baseline="0" noProof="0" dirty="0">
                <a:ln>
                  <a:noFill/>
                </a:ln>
                <a:solidFill>
                  <a:srgbClr val="000000"/>
                </a:solidFill>
                <a:effectLst/>
                <a:uLnTx/>
                <a:uFillTx/>
                <a:latin typeface="Lato Heavy"/>
                <a:ea typeface="Lato Heavy" charset="0"/>
                <a:cs typeface="Lato Heavy" charset="0"/>
              </a:rPr>
              <a:t>Neuigkeiten aus der kommunalen Verwaltung</a:t>
            </a:r>
          </a:p>
        </p:txBody>
      </p:sp>
      <p:pic>
        <p:nvPicPr>
          <p:cNvPr id="7" name="Picture 9">
            <a:extLst>
              <a:ext uri="{FF2B5EF4-FFF2-40B4-BE49-F238E27FC236}">
                <a16:creationId xmlns:a16="http://schemas.microsoft.com/office/drawing/2014/main" id="{4ECDB352-36CC-4447-8857-74BDFBBCBFA4}"/>
              </a:ext>
            </a:extLst>
          </p:cNvPr>
          <p:cNvPicPr>
            <a:picLocks noChangeAspect="1"/>
          </p:cNvPicPr>
          <p:nvPr/>
        </p:nvPicPr>
        <p:blipFill>
          <a:blip r:embed="rId4"/>
          <a:stretch>
            <a:fillRect/>
          </a:stretch>
        </p:blipFill>
        <p:spPr>
          <a:xfrm>
            <a:off x="3720034" y="3628505"/>
            <a:ext cx="1121788" cy="1121788"/>
          </a:xfrm>
          <a:prstGeom prst="rect">
            <a:avLst/>
          </a:prstGeom>
        </p:spPr>
      </p:pic>
      <p:pic>
        <p:nvPicPr>
          <p:cNvPr id="8" name="Picture 10">
            <a:extLst>
              <a:ext uri="{FF2B5EF4-FFF2-40B4-BE49-F238E27FC236}">
                <a16:creationId xmlns:a16="http://schemas.microsoft.com/office/drawing/2014/main" id="{757415AF-E7A3-9547-8A9E-1E5BE69F896F}"/>
              </a:ext>
            </a:extLst>
          </p:cNvPr>
          <p:cNvPicPr>
            <a:picLocks noChangeAspect="1"/>
          </p:cNvPicPr>
          <p:nvPr/>
        </p:nvPicPr>
        <p:blipFill>
          <a:blip r:embed="rId5"/>
          <a:stretch>
            <a:fillRect/>
          </a:stretch>
        </p:blipFill>
        <p:spPr>
          <a:xfrm>
            <a:off x="6745611" y="3644555"/>
            <a:ext cx="1105738" cy="1105738"/>
          </a:xfrm>
          <a:prstGeom prst="rect">
            <a:avLst/>
          </a:prstGeom>
        </p:spPr>
      </p:pic>
      <p:pic>
        <p:nvPicPr>
          <p:cNvPr id="9" name="Picture 4">
            <a:extLst>
              <a:ext uri="{FF2B5EF4-FFF2-40B4-BE49-F238E27FC236}">
                <a16:creationId xmlns:a16="http://schemas.microsoft.com/office/drawing/2014/main" id="{26A96CF3-BAAD-8449-B5B1-F0F843EB867D}"/>
              </a:ext>
            </a:extLst>
          </p:cNvPr>
          <p:cNvPicPr>
            <a:picLocks noChangeAspect="1"/>
          </p:cNvPicPr>
          <p:nvPr/>
        </p:nvPicPr>
        <p:blipFill>
          <a:blip r:embed="rId6"/>
          <a:stretch>
            <a:fillRect/>
          </a:stretch>
        </p:blipFill>
        <p:spPr>
          <a:xfrm>
            <a:off x="8239974" y="3644555"/>
            <a:ext cx="1123470" cy="1123470"/>
          </a:xfrm>
          <a:prstGeom prst="rect">
            <a:avLst/>
          </a:prstGeom>
        </p:spPr>
      </p:pic>
      <p:pic>
        <p:nvPicPr>
          <p:cNvPr id="10" name="Grafik 9">
            <a:extLst>
              <a:ext uri="{FF2B5EF4-FFF2-40B4-BE49-F238E27FC236}">
                <a16:creationId xmlns:a16="http://schemas.microsoft.com/office/drawing/2014/main" id="{166FEF16-508A-354A-ACC7-D1847E36C906}"/>
              </a:ext>
            </a:extLst>
          </p:cNvPr>
          <p:cNvPicPr>
            <a:picLocks noChangeAspect="1"/>
          </p:cNvPicPr>
          <p:nvPr/>
        </p:nvPicPr>
        <p:blipFill>
          <a:blip r:embed="rId7"/>
          <a:stretch>
            <a:fillRect/>
          </a:stretch>
        </p:blipFill>
        <p:spPr>
          <a:xfrm>
            <a:off x="9752069" y="3657065"/>
            <a:ext cx="1132356" cy="1132356"/>
          </a:xfrm>
          <a:prstGeom prst="rect">
            <a:avLst/>
          </a:prstGeom>
        </p:spPr>
      </p:pic>
      <p:sp>
        <p:nvSpPr>
          <p:cNvPr id="11" name="Text Placeholder 13">
            <a:extLst>
              <a:ext uri="{FF2B5EF4-FFF2-40B4-BE49-F238E27FC236}">
                <a16:creationId xmlns:a16="http://schemas.microsoft.com/office/drawing/2014/main" id="{D35158D9-EDCA-0641-B812-076316EC1DD8}"/>
              </a:ext>
            </a:extLst>
          </p:cNvPr>
          <p:cNvSpPr>
            <a:spLocks noGrp="1"/>
          </p:cNvSpPr>
          <p:nvPr>
            <p:ph idx="1"/>
          </p:nvPr>
        </p:nvSpPr>
        <p:spPr>
          <a:xfrm>
            <a:off x="3778942" y="5001178"/>
            <a:ext cx="1483077" cy="409765"/>
          </a:xfrm>
        </p:spPr>
        <p:txBody>
          <a:bodyPr>
            <a:noAutofit/>
          </a:bodyPr>
          <a:lstStyle/>
          <a:p>
            <a:pPr marL="0" indent="0" defTabSz="914400">
              <a:spcBef>
                <a:spcPts val="0"/>
              </a:spcBef>
              <a:buNone/>
              <a:defRPr/>
            </a:pPr>
            <a:r>
              <a:rPr lang="de-DE" sz="2400" b="1" dirty="0">
                <a:solidFill>
                  <a:schemeClr val="tx1">
                    <a:lumMod val="50000"/>
                  </a:schemeClr>
                </a:solidFill>
                <a:ea typeface="Lato Heavy" charset="0"/>
                <a:cs typeface="Lato Heavy" charset="0"/>
              </a:rPr>
              <a:t>Plausch</a:t>
            </a:r>
          </a:p>
        </p:txBody>
      </p:sp>
      <p:sp>
        <p:nvSpPr>
          <p:cNvPr id="12" name="Text Placeholder 13">
            <a:extLst>
              <a:ext uri="{FF2B5EF4-FFF2-40B4-BE49-F238E27FC236}">
                <a16:creationId xmlns:a16="http://schemas.microsoft.com/office/drawing/2014/main" id="{4D3BCEFF-60D5-EC49-AC79-E651AD1EABB9}"/>
              </a:ext>
            </a:extLst>
          </p:cNvPr>
          <p:cNvSpPr txBox="1">
            <a:spLocks/>
          </p:cNvSpPr>
          <p:nvPr/>
        </p:nvSpPr>
        <p:spPr>
          <a:xfrm>
            <a:off x="6940719" y="5039862"/>
            <a:ext cx="937027" cy="332399"/>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rgbClr val="575858"/>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2400" b="1" i="0" u="none" strike="noStrike" kern="1200" cap="none" spc="0" normalizeH="0" baseline="0" noProof="0" dirty="0">
                <a:ln>
                  <a:noFill/>
                </a:ln>
                <a:solidFill>
                  <a:srgbClr val="000000">
                    <a:lumMod val="50000"/>
                  </a:srgbClr>
                </a:solidFill>
                <a:effectLst/>
                <a:uLnTx/>
                <a:uFillTx/>
                <a:latin typeface="Lato Heavy"/>
              </a:rPr>
              <a:t>Biete</a:t>
            </a:r>
          </a:p>
        </p:txBody>
      </p:sp>
      <p:sp>
        <p:nvSpPr>
          <p:cNvPr id="13" name="Text Placeholder 13">
            <a:extLst>
              <a:ext uri="{FF2B5EF4-FFF2-40B4-BE49-F238E27FC236}">
                <a16:creationId xmlns:a16="http://schemas.microsoft.com/office/drawing/2014/main" id="{5A2ABE29-70C4-814C-B7BB-BA0601C92D2D}"/>
              </a:ext>
            </a:extLst>
          </p:cNvPr>
          <p:cNvSpPr txBox="1">
            <a:spLocks/>
          </p:cNvSpPr>
          <p:nvPr/>
        </p:nvSpPr>
        <p:spPr>
          <a:xfrm>
            <a:off x="8335793" y="5039862"/>
            <a:ext cx="1107531" cy="332399"/>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rgbClr val="575858"/>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2400" b="1" i="0" u="none" strike="noStrike" kern="1200" cap="none" spc="0" normalizeH="0" baseline="0" noProof="0" dirty="0">
                <a:ln>
                  <a:noFill/>
                </a:ln>
                <a:solidFill>
                  <a:srgbClr val="000000">
                    <a:lumMod val="50000"/>
                  </a:srgbClr>
                </a:solidFill>
                <a:effectLst/>
                <a:uLnTx/>
                <a:uFillTx/>
                <a:latin typeface="Lato Heavy"/>
              </a:rPr>
              <a:t>Suche</a:t>
            </a:r>
          </a:p>
        </p:txBody>
      </p:sp>
      <p:sp>
        <p:nvSpPr>
          <p:cNvPr id="14" name="Text Placeholder 13">
            <a:extLst>
              <a:ext uri="{FF2B5EF4-FFF2-40B4-BE49-F238E27FC236}">
                <a16:creationId xmlns:a16="http://schemas.microsoft.com/office/drawing/2014/main" id="{757B7859-BCC5-C44E-9584-E8027EC24EF0}"/>
              </a:ext>
            </a:extLst>
          </p:cNvPr>
          <p:cNvSpPr txBox="1">
            <a:spLocks/>
          </p:cNvSpPr>
          <p:nvPr/>
        </p:nvSpPr>
        <p:spPr>
          <a:xfrm>
            <a:off x="9752069" y="5039864"/>
            <a:ext cx="1355259" cy="332399"/>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rgbClr val="575858"/>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2400" b="1" i="0" u="none" strike="noStrike" kern="1200" cap="none" spc="0" normalizeH="0" baseline="0" noProof="0" dirty="0">
                <a:ln>
                  <a:noFill/>
                </a:ln>
                <a:solidFill>
                  <a:srgbClr val="000000">
                    <a:lumMod val="50000"/>
                  </a:srgbClr>
                </a:solidFill>
                <a:effectLst/>
                <a:uLnTx/>
                <a:uFillTx/>
                <a:latin typeface="Lato Heavy"/>
              </a:rPr>
              <a:t>Gruppen</a:t>
            </a:r>
          </a:p>
        </p:txBody>
      </p:sp>
      <p:sp>
        <p:nvSpPr>
          <p:cNvPr id="15"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8406086" cy="861774"/>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rgbClr val="179C7D"/>
                </a:solidFill>
                <a:latin typeface="Lato Heavy"/>
              </a:rPr>
              <a:t>DorfFunk – Die Kommunikationszentrale in der Region</a:t>
            </a:r>
            <a:endParaRPr lang="de-DE" sz="2000" kern="0" dirty="0">
              <a:solidFill>
                <a:srgbClr val="179C7D"/>
              </a:solidFill>
              <a:latin typeface="Lato Heavy"/>
            </a:endParaRPr>
          </a:p>
        </p:txBody>
      </p:sp>
      <p:pic>
        <p:nvPicPr>
          <p:cNvPr id="16" name="Picture 3">
            <a:extLst>
              <a:ext uri="{FF2B5EF4-FFF2-40B4-BE49-F238E27FC236}">
                <a16:creationId xmlns:a16="http://schemas.microsoft.com/office/drawing/2014/main" id="{916E83F0-05D5-C946-955D-FE6C30EFE045}"/>
              </a:ext>
            </a:extLst>
          </p:cNvPr>
          <p:cNvPicPr>
            <a:picLocks noChangeAspect="1"/>
          </p:cNvPicPr>
          <p:nvPr/>
        </p:nvPicPr>
        <p:blipFill>
          <a:blip r:embed="rId8"/>
          <a:stretch>
            <a:fillRect/>
          </a:stretch>
        </p:blipFill>
        <p:spPr>
          <a:xfrm>
            <a:off x="5230447" y="3644555"/>
            <a:ext cx="1126539" cy="1126539"/>
          </a:xfrm>
          <a:prstGeom prst="rect">
            <a:avLst/>
          </a:prstGeom>
        </p:spPr>
      </p:pic>
      <p:sp>
        <p:nvSpPr>
          <p:cNvPr id="17" name="Text Placeholder 13">
            <a:extLst>
              <a:ext uri="{FF2B5EF4-FFF2-40B4-BE49-F238E27FC236}">
                <a16:creationId xmlns:a16="http://schemas.microsoft.com/office/drawing/2014/main" id="{4D3BCEFF-60D5-EC49-AC79-E651AD1EABB9}"/>
              </a:ext>
            </a:extLst>
          </p:cNvPr>
          <p:cNvSpPr txBox="1">
            <a:spLocks/>
          </p:cNvSpPr>
          <p:nvPr/>
        </p:nvSpPr>
        <p:spPr>
          <a:xfrm>
            <a:off x="5365224" y="5039864"/>
            <a:ext cx="1197410" cy="332399"/>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rgbClr val="575858"/>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2400" b="1" i="0" u="none" strike="noStrike" kern="1200" cap="none" spc="0" normalizeH="0" baseline="0" noProof="0" dirty="0">
                <a:ln>
                  <a:noFill/>
                </a:ln>
                <a:solidFill>
                  <a:srgbClr val="000000">
                    <a:lumMod val="50000"/>
                  </a:srgbClr>
                </a:solidFill>
                <a:effectLst/>
                <a:uLnTx/>
                <a:uFillTx/>
                <a:latin typeface="Lato Heavy"/>
              </a:rPr>
              <a:t>Events</a:t>
            </a:r>
          </a:p>
        </p:txBody>
      </p:sp>
    </p:spTree>
    <p:extLst>
      <p:ext uri="{BB962C8B-B14F-4D97-AF65-F5344CB8AC3E}">
        <p14:creationId xmlns:p14="http://schemas.microsoft.com/office/powerpoint/2010/main" val="13821613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67DAB6C-9BE9-3442-91BF-33AF58BD3AB2}"/>
              </a:ext>
            </a:extLst>
          </p:cNvPr>
          <p:cNvPicPr>
            <a:picLocks noChangeAspect="1"/>
          </p:cNvPicPr>
          <p:nvPr/>
        </p:nvPicPr>
        <p:blipFill>
          <a:blip r:embed="rId3"/>
          <a:stretch>
            <a:fillRect/>
          </a:stretch>
        </p:blipFill>
        <p:spPr>
          <a:xfrm>
            <a:off x="5307407" y="2370259"/>
            <a:ext cx="1260000" cy="1260000"/>
          </a:xfrm>
          <a:prstGeom prst="rect">
            <a:avLst/>
          </a:prstGeom>
        </p:spPr>
      </p:pic>
      <p:sp>
        <p:nvSpPr>
          <p:cNvPr id="3" name="Text Placeholder 13">
            <a:extLst>
              <a:ext uri="{FF2B5EF4-FFF2-40B4-BE49-F238E27FC236}">
                <a16:creationId xmlns:a16="http://schemas.microsoft.com/office/drawing/2014/main" id="{2E1D8F6F-04B5-0F41-A041-532AF2AE3081}"/>
              </a:ext>
            </a:extLst>
          </p:cNvPr>
          <p:cNvSpPr txBox="1">
            <a:spLocks/>
          </p:cNvSpPr>
          <p:nvPr/>
        </p:nvSpPr>
        <p:spPr>
          <a:xfrm>
            <a:off x="6939072" y="2750960"/>
            <a:ext cx="2546431" cy="498598"/>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chemeClr val="bg1"/>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3600" b="1" i="0" u="none" strike="noStrike" kern="1200" cap="none" spc="0" normalizeH="0" baseline="0" noProof="0" dirty="0">
                <a:ln>
                  <a:noFill/>
                </a:ln>
                <a:solidFill>
                  <a:srgbClr val="000000">
                    <a:lumMod val="50000"/>
                  </a:srgbClr>
                </a:solidFill>
                <a:effectLst/>
                <a:uLnTx/>
                <a:uFillTx/>
                <a:latin typeface="Lato Heavy"/>
              </a:rPr>
              <a:t>Aktuelles</a:t>
            </a:r>
          </a:p>
        </p:txBody>
      </p:sp>
      <p:pic>
        <p:nvPicPr>
          <p:cNvPr id="4" name="Picture 3">
            <a:extLst>
              <a:ext uri="{FF2B5EF4-FFF2-40B4-BE49-F238E27FC236}">
                <a16:creationId xmlns:a16="http://schemas.microsoft.com/office/drawing/2014/main" id="{916E83F0-05D5-C946-955D-FE6C30EFE045}"/>
              </a:ext>
            </a:extLst>
          </p:cNvPr>
          <p:cNvPicPr>
            <a:picLocks noChangeAspect="1"/>
          </p:cNvPicPr>
          <p:nvPr/>
        </p:nvPicPr>
        <p:blipFill>
          <a:blip r:embed="rId4"/>
          <a:stretch>
            <a:fillRect/>
          </a:stretch>
        </p:blipFill>
        <p:spPr>
          <a:xfrm>
            <a:off x="5307407" y="4028098"/>
            <a:ext cx="1260000" cy="1260000"/>
          </a:xfrm>
          <a:prstGeom prst="rect">
            <a:avLst/>
          </a:prstGeom>
        </p:spPr>
      </p:pic>
      <p:sp>
        <p:nvSpPr>
          <p:cNvPr id="5" name="Text Placeholder 13">
            <a:extLst>
              <a:ext uri="{FF2B5EF4-FFF2-40B4-BE49-F238E27FC236}">
                <a16:creationId xmlns:a16="http://schemas.microsoft.com/office/drawing/2014/main" id="{02E961C1-5204-AD49-B5F6-2D4CEEB81D65}"/>
              </a:ext>
            </a:extLst>
          </p:cNvPr>
          <p:cNvSpPr txBox="1">
            <a:spLocks/>
          </p:cNvSpPr>
          <p:nvPr/>
        </p:nvSpPr>
        <p:spPr>
          <a:xfrm>
            <a:off x="6939072" y="4293096"/>
            <a:ext cx="3852975" cy="997196"/>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chemeClr val="bg1"/>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3600" b="1" i="0" u="none" strike="noStrike" kern="1200" cap="none" spc="0" normalizeH="0" baseline="0" noProof="0" dirty="0">
                <a:ln>
                  <a:noFill/>
                </a:ln>
                <a:solidFill>
                  <a:srgbClr val="000000">
                    <a:lumMod val="50000"/>
                  </a:srgbClr>
                </a:solidFill>
                <a:effectLst/>
                <a:uLnTx/>
                <a:uFillTx/>
                <a:latin typeface="Lato Heavy"/>
              </a:rPr>
              <a:t>Termine/</a:t>
            </a:r>
          </a:p>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3600" b="1" i="0" u="none" strike="noStrike" kern="1200" cap="none" spc="0" normalizeH="0" baseline="0" noProof="0" dirty="0">
                <a:ln>
                  <a:noFill/>
                </a:ln>
                <a:solidFill>
                  <a:srgbClr val="000000">
                    <a:lumMod val="50000"/>
                  </a:srgbClr>
                </a:solidFill>
                <a:effectLst/>
                <a:uLnTx/>
                <a:uFillTx/>
                <a:latin typeface="Lato Heavy"/>
              </a:rPr>
              <a:t>Veranstaltungen</a:t>
            </a:r>
          </a:p>
        </p:txBody>
      </p:sp>
      <p:pic>
        <p:nvPicPr>
          <p:cNvPr id="8" name="Grafi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2331" y="1710073"/>
            <a:ext cx="1726251" cy="1512168"/>
          </a:xfrm>
          <a:prstGeom prst="rect">
            <a:avLst/>
          </a:prstGeom>
        </p:spPr>
      </p:pic>
      <p:pic>
        <p:nvPicPr>
          <p:cNvPr id="9" name="Grafik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1734" y="4082732"/>
            <a:ext cx="3247447" cy="1375229"/>
          </a:xfrm>
          <a:prstGeom prst="rect">
            <a:avLst/>
          </a:prstGeom>
          <a:ln>
            <a:solidFill>
              <a:schemeClr val="tx1"/>
            </a:solidFill>
          </a:ln>
        </p:spPr>
      </p:pic>
      <p:sp>
        <p:nvSpPr>
          <p:cNvPr id="10"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9036707" cy="1169551"/>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rgbClr val="179C7D"/>
                </a:solidFill>
                <a:latin typeface="Lato Heavy"/>
              </a:rPr>
              <a:t>Wie kommen die Informationen </a:t>
            </a:r>
            <a:r>
              <a:rPr lang="de-DE" sz="2800" u="sng" dirty="0">
                <a:solidFill>
                  <a:srgbClr val="179C7D"/>
                </a:solidFill>
                <a:latin typeface="Lato Heavy"/>
              </a:rPr>
              <a:t>von Außen</a:t>
            </a:r>
            <a:r>
              <a:rPr lang="de-DE" sz="2800" dirty="0">
                <a:solidFill>
                  <a:srgbClr val="179C7D"/>
                </a:solidFill>
                <a:latin typeface="Lato Heavy"/>
              </a:rPr>
              <a:t> in den DorfFunk?</a:t>
            </a:r>
          </a:p>
          <a:p>
            <a:r>
              <a:rPr lang="de-DE" sz="2000" kern="0" dirty="0">
                <a:solidFill>
                  <a:srgbClr val="179C7D"/>
                </a:solidFill>
                <a:latin typeface="Lato Heavy"/>
              </a:rPr>
              <a:t>Alle Möglichkeiten auf einen Blick</a:t>
            </a:r>
            <a:endParaRPr lang="de-DE" kern="0" dirty="0">
              <a:solidFill>
                <a:srgbClr val="179C7D"/>
              </a:solidFill>
              <a:latin typeface="Lato Heavy"/>
            </a:endParaRPr>
          </a:p>
        </p:txBody>
      </p:sp>
      <p:pic>
        <p:nvPicPr>
          <p:cNvPr id="11"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59007" y="1504976"/>
            <a:ext cx="1415346" cy="2990565"/>
          </a:xfrm>
          <a:prstGeom prst="rect">
            <a:avLst/>
          </a:prstGeom>
        </p:spPr>
      </p:pic>
    </p:spTree>
    <p:extLst>
      <p:ext uri="{BB962C8B-B14F-4D97-AF65-F5344CB8AC3E}">
        <p14:creationId xmlns:p14="http://schemas.microsoft.com/office/powerpoint/2010/main" val="37007430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9036707" cy="1169551"/>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rgbClr val="179C7D"/>
                </a:solidFill>
                <a:latin typeface="Lato Heavy"/>
              </a:rPr>
              <a:t>Wie kommen die Informationen </a:t>
            </a:r>
            <a:r>
              <a:rPr lang="de-DE" sz="2800" u="sng" dirty="0">
                <a:solidFill>
                  <a:srgbClr val="179C7D"/>
                </a:solidFill>
                <a:latin typeface="Lato Heavy"/>
              </a:rPr>
              <a:t>von Außen</a:t>
            </a:r>
            <a:r>
              <a:rPr lang="de-DE" sz="2800" dirty="0">
                <a:solidFill>
                  <a:srgbClr val="179C7D"/>
                </a:solidFill>
                <a:latin typeface="Lato Heavy"/>
              </a:rPr>
              <a:t> in den DorfFunk?</a:t>
            </a:r>
          </a:p>
          <a:p>
            <a:pPr>
              <a:buFontTx/>
            </a:pPr>
            <a:r>
              <a:rPr lang="de-DE" sz="2000" kern="0" dirty="0">
                <a:solidFill>
                  <a:srgbClr val="179C7D"/>
                </a:solidFill>
                <a:latin typeface="Lato Heavy"/>
              </a:rPr>
              <a:t>Niedersächsische LandNews – Immer auf dem Laufenden</a:t>
            </a:r>
            <a:endParaRPr lang="de-DE" sz="1800" kern="0" dirty="0">
              <a:solidFill>
                <a:srgbClr val="179C7D"/>
              </a:solidFill>
              <a:latin typeface="Lato Heavy"/>
            </a:endParaRPr>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38" y="1457160"/>
            <a:ext cx="4609669" cy="2079549"/>
          </a:xfrm>
          <a:prstGeom prst="rect">
            <a:avLst/>
          </a:prstGeom>
          <a:ln w="12700">
            <a:solidFill>
              <a:srgbClr val="179C7D"/>
            </a:solidFill>
          </a:ln>
        </p:spPr>
      </p:pic>
      <p:pic>
        <p:nvPicPr>
          <p:cNvPr id="10" name="Picture 2">
            <a:extLst>
              <a:ext uri="{FF2B5EF4-FFF2-40B4-BE49-F238E27FC236}">
                <a16:creationId xmlns:a16="http://schemas.microsoft.com/office/drawing/2014/main" id="{D67DAB6C-9BE9-3442-91BF-33AF58BD3AB2}"/>
              </a:ext>
            </a:extLst>
          </p:cNvPr>
          <p:cNvPicPr>
            <a:picLocks noChangeAspect="1"/>
          </p:cNvPicPr>
          <p:nvPr/>
        </p:nvPicPr>
        <p:blipFill>
          <a:blip r:embed="rId4"/>
          <a:stretch>
            <a:fillRect/>
          </a:stretch>
        </p:blipFill>
        <p:spPr>
          <a:xfrm>
            <a:off x="5307407" y="2370259"/>
            <a:ext cx="1260000" cy="1260000"/>
          </a:xfrm>
          <a:prstGeom prst="rect">
            <a:avLst/>
          </a:prstGeom>
        </p:spPr>
      </p:pic>
      <p:sp>
        <p:nvSpPr>
          <p:cNvPr id="11" name="Text Placeholder 13">
            <a:extLst>
              <a:ext uri="{FF2B5EF4-FFF2-40B4-BE49-F238E27FC236}">
                <a16:creationId xmlns:a16="http://schemas.microsoft.com/office/drawing/2014/main" id="{2E1D8F6F-04B5-0F41-A041-532AF2AE3081}"/>
              </a:ext>
            </a:extLst>
          </p:cNvPr>
          <p:cNvSpPr txBox="1">
            <a:spLocks/>
          </p:cNvSpPr>
          <p:nvPr/>
        </p:nvSpPr>
        <p:spPr>
          <a:xfrm>
            <a:off x="6939072" y="2750960"/>
            <a:ext cx="2546431" cy="498598"/>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chemeClr val="bg1"/>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3600" b="1" i="0" u="none" strike="noStrike" kern="1200" cap="none" spc="0" normalizeH="0" baseline="0" noProof="0" dirty="0">
                <a:ln>
                  <a:noFill/>
                </a:ln>
                <a:solidFill>
                  <a:srgbClr val="000000">
                    <a:lumMod val="50000"/>
                  </a:srgbClr>
                </a:solidFill>
                <a:effectLst/>
                <a:uLnTx/>
                <a:uFillTx/>
                <a:latin typeface="Lato Heavy"/>
              </a:rPr>
              <a:t>Aktuelles</a:t>
            </a:r>
          </a:p>
        </p:txBody>
      </p:sp>
      <p:pic>
        <p:nvPicPr>
          <p:cNvPr id="12" name="Picture 3">
            <a:extLst>
              <a:ext uri="{FF2B5EF4-FFF2-40B4-BE49-F238E27FC236}">
                <a16:creationId xmlns:a16="http://schemas.microsoft.com/office/drawing/2014/main" id="{916E83F0-05D5-C946-955D-FE6C30EFE045}"/>
              </a:ext>
            </a:extLst>
          </p:cNvPr>
          <p:cNvPicPr>
            <a:picLocks noChangeAspect="1"/>
          </p:cNvPicPr>
          <p:nvPr/>
        </p:nvPicPr>
        <p:blipFill>
          <a:blip r:embed="rId5"/>
          <a:stretch>
            <a:fillRect/>
          </a:stretch>
        </p:blipFill>
        <p:spPr>
          <a:xfrm>
            <a:off x="5307407" y="4028098"/>
            <a:ext cx="1260000" cy="1260000"/>
          </a:xfrm>
          <a:prstGeom prst="rect">
            <a:avLst/>
          </a:prstGeom>
        </p:spPr>
      </p:pic>
      <p:pic>
        <p:nvPicPr>
          <p:cNvPr id="14"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59007" y="1504976"/>
            <a:ext cx="1415346" cy="2990565"/>
          </a:xfrm>
          <a:prstGeom prst="rect">
            <a:avLst/>
          </a:prstGeom>
        </p:spPr>
      </p:pic>
      <p:pic>
        <p:nvPicPr>
          <p:cNvPr id="15" name="Grafik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1734" y="4082732"/>
            <a:ext cx="3247447" cy="1375229"/>
          </a:xfrm>
          <a:prstGeom prst="rect">
            <a:avLst/>
          </a:prstGeom>
          <a:ln>
            <a:solidFill>
              <a:schemeClr val="tx1"/>
            </a:solidFill>
          </a:ln>
        </p:spPr>
      </p:pic>
      <p:sp>
        <p:nvSpPr>
          <p:cNvPr id="16" name="Text Placeholder 13">
            <a:extLst>
              <a:ext uri="{FF2B5EF4-FFF2-40B4-BE49-F238E27FC236}">
                <a16:creationId xmlns:a16="http://schemas.microsoft.com/office/drawing/2014/main" id="{02E961C1-5204-AD49-B5F6-2D4CEEB81D65}"/>
              </a:ext>
            </a:extLst>
          </p:cNvPr>
          <p:cNvSpPr txBox="1">
            <a:spLocks/>
          </p:cNvSpPr>
          <p:nvPr/>
        </p:nvSpPr>
        <p:spPr>
          <a:xfrm>
            <a:off x="6939072" y="4293096"/>
            <a:ext cx="3852975" cy="997196"/>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chemeClr val="bg1"/>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3600" b="1" i="0" u="none" strike="noStrike" kern="1200" cap="none" spc="0" normalizeH="0" baseline="0" noProof="0" dirty="0">
                <a:ln>
                  <a:noFill/>
                </a:ln>
                <a:solidFill>
                  <a:srgbClr val="000000">
                    <a:lumMod val="50000"/>
                  </a:srgbClr>
                </a:solidFill>
                <a:effectLst/>
                <a:uLnTx/>
                <a:uFillTx/>
                <a:latin typeface="Lato Heavy"/>
              </a:rPr>
              <a:t>Termine/</a:t>
            </a:r>
          </a:p>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3600" b="1" i="0" u="none" strike="noStrike" kern="1200" cap="none" spc="0" normalizeH="0" baseline="0" noProof="0" dirty="0">
                <a:ln>
                  <a:noFill/>
                </a:ln>
                <a:solidFill>
                  <a:srgbClr val="000000">
                    <a:lumMod val="50000"/>
                  </a:srgbClr>
                </a:solidFill>
                <a:effectLst/>
                <a:uLnTx/>
                <a:uFillTx/>
                <a:latin typeface="Lato Heavy"/>
              </a:rPr>
              <a:t>Veranstaltungen</a:t>
            </a:r>
          </a:p>
        </p:txBody>
      </p:sp>
    </p:spTree>
    <p:extLst>
      <p:ext uri="{BB962C8B-B14F-4D97-AF65-F5344CB8AC3E}">
        <p14:creationId xmlns:p14="http://schemas.microsoft.com/office/powerpoint/2010/main" val="24795832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bwMode="auto">
          <a:xfrm>
            <a:off x="10625276" y="5590572"/>
            <a:ext cx="1531716" cy="1267427"/>
          </a:xfrm>
          <a:prstGeom prst="rect">
            <a:avLst/>
          </a:prstGeom>
          <a:solidFill>
            <a:schemeClr val="bg1"/>
          </a:solidFill>
          <a:ln w="9525" algn="ctr">
            <a:solidFill>
              <a:schemeClr val="bg1"/>
            </a:solidFill>
            <a:miter lim="800000"/>
            <a:headEnd/>
            <a:tailEnd/>
          </a:ln>
          <a:effectLst/>
        </p:spPr>
        <p:txBody>
          <a:bodyPr wrap="square" lIns="72000" tIns="54000" rIns="72000" bIns="54000" rtlCol="0" anchor="ctr">
            <a:spAutoFit/>
          </a:bodyPr>
          <a:lstStyle/>
          <a:p>
            <a:pPr marL="215900" indent="-215900" algn="ctr">
              <a:spcAft>
                <a:spcPts val="563"/>
              </a:spcAft>
              <a:buClr>
                <a:schemeClr val="tx2"/>
              </a:buClr>
            </a:pPr>
            <a:endParaRPr lang="de-DE" sz="1400" dirty="0"/>
          </a:p>
        </p:txBody>
      </p:sp>
      <p:sp>
        <p:nvSpPr>
          <p:cNvPr id="3" name="Titel 1">
            <a:extLst>
              <a:ext uri="{FF2B5EF4-FFF2-40B4-BE49-F238E27FC236}">
                <a16:creationId xmlns:a16="http://schemas.microsoft.com/office/drawing/2014/main" id="{A4814C90-4288-D306-0807-C0E0FA442802}"/>
              </a:ext>
            </a:extLst>
          </p:cNvPr>
          <p:cNvSpPr txBox="1">
            <a:spLocks/>
          </p:cNvSpPr>
          <p:nvPr/>
        </p:nvSpPr>
        <p:spPr bwMode="auto">
          <a:xfrm>
            <a:off x="622300" y="333717"/>
            <a:ext cx="7489924"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marL="0" marR="0" lvl="0" indent="0" algn="l" defTabSz="504000" rtl="0" eaLnBrk="1" fontAlgn="base" latinLnBrk="0" hangingPunct="1">
              <a:lnSpc>
                <a:spcPct val="100000"/>
              </a:lnSpc>
              <a:spcBef>
                <a:spcPct val="0"/>
              </a:spcBef>
              <a:spcAft>
                <a:spcPct val="0"/>
              </a:spcAft>
              <a:buClrTx/>
              <a:buSzTx/>
              <a:buFontTx/>
              <a:buNone/>
              <a:tabLst/>
              <a:defRPr/>
            </a:pPr>
            <a:r>
              <a:rPr kumimoji="0" lang="de-DE" sz="2800" b="1" i="0" u="none" strike="noStrike" kern="1200" cap="none" spc="0" normalizeH="0" baseline="0" noProof="0" dirty="0">
                <a:ln>
                  <a:noFill/>
                </a:ln>
                <a:solidFill>
                  <a:srgbClr val="179C7D"/>
                </a:solidFill>
                <a:effectLst/>
                <a:uLnTx/>
                <a:uFillTx/>
                <a:latin typeface="Lato Heavy"/>
              </a:rPr>
              <a:t>Beispiele: DorfFunk-Gruppen</a:t>
            </a:r>
            <a:endParaRPr kumimoji="0" lang="de-DE" sz="2800" b="1" i="0" u="none" strike="noStrike" kern="0" cap="none" spc="0" normalizeH="0" baseline="0" noProof="0" dirty="0">
              <a:ln>
                <a:noFill/>
              </a:ln>
              <a:solidFill>
                <a:srgbClr val="179C7D"/>
              </a:solidFill>
              <a:effectLst/>
              <a:uLnTx/>
              <a:uFillTx/>
              <a:latin typeface="Lato Heavy"/>
            </a:endParaRP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5303"/>
            <a:ext cx="3692046" cy="5940552"/>
          </a:xfrm>
          <a:prstGeom prst="rect">
            <a:avLst/>
          </a:prstGeom>
        </p:spPr>
      </p:pic>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2047" y="914606"/>
            <a:ext cx="3700098" cy="5943393"/>
          </a:xfrm>
          <a:prstGeom prst="rect">
            <a:avLst/>
          </a:prstGeom>
        </p:spPr>
      </p:pic>
      <p:pic>
        <p:nvPicPr>
          <p:cNvPr id="6" name="Grafik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2145" y="1035082"/>
            <a:ext cx="3998989" cy="5822918"/>
          </a:xfrm>
          <a:prstGeom prst="rect">
            <a:avLst/>
          </a:prstGeom>
        </p:spPr>
      </p:pic>
    </p:spTree>
    <p:extLst>
      <p:ext uri="{BB962C8B-B14F-4D97-AF65-F5344CB8AC3E}">
        <p14:creationId xmlns:p14="http://schemas.microsoft.com/office/powerpoint/2010/main" val="21178840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9036707"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rgbClr val="179C7D"/>
                </a:solidFill>
                <a:latin typeface="Lato Heavy"/>
              </a:rPr>
              <a:t>LösBar – Der Draht zur Gemeinde</a:t>
            </a:r>
            <a:endParaRPr lang="de-DE" sz="2000" kern="0" dirty="0">
              <a:solidFill>
                <a:srgbClr val="179C7D"/>
              </a:solidFill>
              <a:latin typeface="Lato Heavy"/>
            </a:endParaRPr>
          </a:p>
        </p:txBody>
      </p:sp>
      <p:sp>
        <p:nvSpPr>
          <p:cNvPr id="3" name="Rechteck 2"/>
          <p:cNvSpPr/>
          <p:nvPr/>
        </p:nvSpPr>
        <p:spPr>
          <a:xfrm>
            <a:off x="622300" y="1853155"/>
            <a:ext cx="6388100" cy="3748719"/>
          </a:xfrm>
          <a:prstGeom prst="rect">
            <a:avLst/>
          </a:prstGeom>
          <a:ln w="12700">
            <a:solidFill>
              <a:srgbClr val="179C7D"/>
            </a:solidFill>
          </a:ln>
        </p:spPr>
        <p:txBody>
          <a:bodyPr wrap="square" lIns="91440" tIns="45720" rIns="91440" bIns="45720" anchor="t">
            <a:spAutoFit/>
          </a:bodyPr>
          <a:lstStyle/>
          <a:p>
            <a:pPr marL="522900" marR="0" lvl="0" indent="-342900" algn="l" defTabSz="914400" rtl="0" eaLnBrk="1" fontAlgn="auto" latinLnBrk="0" hangingPunct="1">
              <a:lnSpc>
                <a:spcPct val="90000"/>
              </a:lnSpc>
              <a:spcBef>
                <a:spcPts val="0"/>
              </a:spcBef>
              <a:spcAft>
                <a:spcPts val="0"/>
              </a:spcAft>
              <a:buClr>
                <a:srgbClr val="179C7D"/>
              </a:buClr>
              <a:buSzTx/>
              <a:buFont typeface="Wingdings" panose="05000000000000000000" pitchFamily="2" charset="2"/>
              <a:buChar char="Ø"/>
              <a:tabLst/>
              <a:defRPr/>
            </a:pPr>
            <a:r>
              <a:rPr kumimoji="0" lang="de-DE" sz="2400" i="0" u="none" strike="noStrike" kern="1200" cap="none" spc="0" normalizeH="0" baseline="0" noProof="0" dirty="0">
                <a:ln>
                  <a:noFill/>
                </a:ln>
                <a:solidFill>
                  <a:srgbClr val="000000">
                    <a:lumMod val="50000"/>
                  </a:srgbClr>
                </a:solidFill>
                <a:effectLst/>
                <a:uLnTx/>
                <a:uFillTx/>
                <a:latin typeface="Lato Heavy"/>
              </a:rPr>
              <a:t>Verbindung zwischen Verwaltung und Bürger*innen</a:t>
            </a:r>
          </a:p>
          <a:p>
            <a:pPr marL="522900" marR="0" lvl="0" indent="-342900" algn="l" defTabSz="914400" rtl="0" eaLnBrk="1" fontAlgn="auto" latinLnBrk="0" hangingPunct="1">
              <a:lnSpc>
                <a:spcPct val="90000"/>
              </a:lnSpc>
              <a:spcBef>
                <a:spcPts val="0"/>
              </a:spcBef>
              <a:spcAft>
                <a:spcPts val="0"/>
              </a:spcAft>
              <a:buClr>
                <a:srgbClr val="179C7D"/>
              </a:buClr>
              <a:buSzTx/>
              <a:buFont typeface="Wingdings" panose="05000000000000000000" pitchFamily="2" charset="2"/>
              <a:buChar char="Ø"/>
              <a:tabLst/>
              <a:defRPr/>
            </a:pPr>
            <a:endParaRPr kumimoji="0" lang="de-DE" sz="2400" i="0" u="none" strike="noStrike" kern="1200" cap="none" spc="0" normalizeH="0" baseline="0" noProof="0" dirty="0">
              <a:ln>
                <a:noFill/>
              </a:ln>
              <a:solidFill>
                <a:srgbClr val="000000">
                  <a:lumMod val="50000"/>
                </a:srgbClr>
              </a:solidFill>
              <a:effectLst/>
              <a:uLnTx/>
              <a:uFillTx/>
              <a:latin typeface="Lato Heavy"/>
            </a:endParaRPr>
          </a:p>
          <a:p>
            <a:pPr marL="522900" marR="0" lvl="0" indent="-342900" algn="l" defTabSz="914400" rtl="0" eaLnBrk="1" fontAlgn="auto" latinLnBrk="0" hangingPunct="1">
              <a:lnSpc>
                <a:spcPct val="90000"/>
              </a:lnSpc>
              <a:spcBef>
                <a:spcPts val="0"/>
              </a:spcBef>
              <a:spcAft>
                <a:spcPts val="0"/>
              </a:spcAft>
              <a:buClr>
                <a:srgbClr val="179C7D"/>
              </a:buClr>
              <a:buSzTx/>
              <a:buFont typeface="Wingdings" panose="05000000000000000000" pitchFamily="2" charset="2"/>
              <a:buChar char="Ø"/>
              <a:tabLst/>
              <a:defRPr/>
            </a:pPr>
            <a:r>
              <a:rPr kumimoji="0" lang="de-DE" sz="2400" i="0" u="none" strike="noStrike" kern="1200" cap="none" spc="0" normalizeH="0" baseline="0" noProof="0" dirty="0">
                <a:ln>
                  <a:noFill/>
                </a:ln>
                <a:solidFill>
                  <a:srgbClr val="000000">
                    <a:lumMod val="50000"/>
                  </a:srgbClr>
                </a:solidFill>
                <a:effectLst/>
                <a:uLnTx/>
                <a:uFillTx/>
                <a:latin typeface="Lato Heavy"/>
              </a:rPr>
              <a:t>Kontakt zur Verwaltung über den Kanal </a:t>
            </a:r>
            <a:r>
              <a:rPr kumimoji="0" lang="de-DE" sz="2400" b="1" i="0" u="none" strike="noStrike" kern="1200" cap="none" spc="0" normalizeH="0" baseline="0" noProof="0" dirty="0">
                <a:ln>
                  <a:noFill/>
                </a:ln>
                <a:solidFill>
                  <a:srgbClr val="000000">
                    <a:lumMod val="50000"/>
                  </a:srgbClr>
                </a:solidFill>
                <a:effectLst/>
                <a:uLnTx/>
                <a:uFillTx/>
                <a:latin typeface="Lato Heavy"/>
              </a:rPr>
              <a:t>Sag‘s uns</a:t>
            </a:r>
            <a:r>
              <a:rPr kumimoji="0" lang="de-DE" sz="2400" i="0" u="none" strike="noStrike" kern="1200" cap="none" spc="0" normalizeH="0" baseline="0" noProof="0" dirty="0">
                <a:ln>
                  <a:noFill/>
                </a:ln>
                <a:solidFill>
                  <a:srgbClr val="000000">
                    <a:lumMod val="50000"/>
                  </a:srgbClr>
                </a:solidFill>
                <a:effectLst/>
                <a:uLnTx/>
                <a:uFillTx/>
                <a:latin typeface="Lato Heavy"/>
              </a:rPr>
              <a:t> im DorfFunk</a:t>
            </a:r>
            <a:endParaRPr lang="de-DE" sz="2400" i="0" u="none" strike="noStrike" kern="1200" cap="none" spc="0" normalizeH="0" baseline="0" noProof="0" dirty="0">
              <a:ln>
                <a:noFill/>
              </a:ln>
              <a:solidFill>
                <a:srgbClr val="000000">
                  <a:lumMod val="50000"/>
                </a:srgbClr>
              </a:solidFill>
              <a:effectLst/>
              <a:uLnTx/>
              <a:uFillTx/>
              <a:latin typeface="Lato Heavy"/>
              <a:ea typeface="Lato"/>
              <a:cs typeface="Lato"/>
            </a:endParaRPr>
          </a:p>
          <a:p>
            <a:pPr marL="522900" marR="0" lvl="0" indent="-342900" algn="l" defTabSz="914400" rtl="0" eaLnBrk="1" fontAlgn="auto" latinLnBrk="0" hangingPunct="1">
              <a:lnSpc>
                <a:spcPct val="90000"/>
              </a:lnSpc>
              <a:spcBef>
                <a:spcPts val="0"/>
              </a:spcBef>
              <a:spcAft>
                <a:spcPts val="0"/>
              </a:spcAft>
              <a:buClr>
                <a:srgbClr val="179C7D"/>
              </a:buClr>
              <a:buSzTx/>
              <a:buFont typeface="Wingdings" panose="05000000000000000000" pitchFamily="2" charset="2"/>
              <a:buChar char="Ø"/>
              <a:tabLst/>
              <a:defRPr/>
            </a:pPr>
            <a:endParaRPr kumimoji="0" lang="de-DE" sz="2400" i="0" u="none" strike="noStrike" kern="1200" cap="none" spc="0" normalizeH="0" baseline="0" noProof="0" dirty="0">
              <a:ln>
                <a:noFill/>
              </a:ln>
              <a:solidFill>
                <a:srgbClr val="000000">
                  <a:lumMod val="50000"/>
                </a:srgbClr>
              </a:solidFill>
              <a:effectLst/>
              <a:uLnTx/>
              <a:uFillTx/>
              <a:latin typeface="Lato Heavy"/>
            </a:endParaRPr>
          </a:p>
          <a:p>
            <a:pPr marL="522900" marR="0" lvl="0" indent="-342900" algn="l" defTabSz="914400" rtl="0" eaLnBrk="1" fontAlgn="auto" latinLnBrk="0" hangingPunct="1">
              <a:lnSpc>
                <a:spcPct val="90000"/>
              </a:lnSpc>
              <a:spcBef>
                <a:spcPts val="0"/>
              </a:spcBef>
              <a:spcAft>
                <a:spcPts val="0"/>
              </a:spcAft>
              <a:buClr>
                <a:srgbClr val="179C7D"/>
              </a:buClr>
              <a:buSzTx/>
              <a:buFont typeface="Wingdings" panose="05000000000000000000" pitchFamily="2" charset="2"/>
              <a:buChar char="Ø"/>
              <a:tabLst/>
              <a:defRPr/>
            </a:pPr>
            <a:r>
              <a:rPr kumimoji="0" lang="de-DE" sz="2400" i="0" u="none" strike="noStrike" kern="1200" cap="none" spc="0" normalizeH="0" baseline="0" noProof="0" dirty="0">
                <a:ln>
                  <a:noFill/>
                </a:ln>
                <a:solidFill>
                  <a:srgbClr val="000000">
                    <a:lumMod val="50000"/>
                  </a:srgbClr>
                </a:solidFill>
                <a:effectLst/>
                <a:uLnTx/>
                <a:uFillTx/>
                <a:latin typeface="Lato Heavy"/>
              </a:rPr>
              <a:t>Vorschläge und Wünsche einbringen und Mängel melden</a:t>
            </a:r>
            <a:endParaRPr lang="de-DE" sz="2400" i="0" u="none" strike="noStrike" kern="1200" cap="none" spc="0" normalizeH="0" baseline="0" noProof="0" dirty="0">
              <a:ln>
                <a:noFill/>
              </a:ln>
              <a:solidFill>
                <a:srgbClr val="000000">
                  <a:lumMod val="50000"/>
                </a:srgbClr>
              </a:solidFill>
              <a:effectLst/>
              <a:uLnTx/>
              <a:uFillTx/>
              <a:latin typeface="Lato Heavy"/>
              <a:ea typeface="Lato"/>
              <a:cs typeface="Lato"/>
            </a:endParaRPr>
          </a:p>
          <a:p>
            <a:pPr marL="522900" marR="0" lvl="0" indent="-342900" algn="l" defTabSz="914400" rtl="0" eaLnBrk="1" fontAlgn="auto" latinLnBrk="0" hangingPunct="1">
              <a:lnSpc>
                <a:spcPct val="90000"/>
              </a:lnSpc>
              <a:spcBef>
                <a:spcPts val="0"/>
              </a:spcBef>
              <a:spcAft>
                <a:spcPts val="0"/>
              </a:spcAft>
              <a:buClr>
                <a:srgbClr val="179C7D"/>
              </a:buClr>
              <a:buSzTx/>
              <a:buFont typeface="Wingdings" panose="05000000000000000000" pitchFamily="2" charset="2"/>
              <a:buChar char="Ø"/>
              <a:tabLst/>
              <a:defRPr/>
            </a:pPr>
            <a:endParaRPr kumimoji="0" lang="de-DE" sz="2400" i="0" u="none" strike="noStrike" kern="1200" cap="none" spc="0" normalizeH="0" baseline="0" noProof="0" dirty="0">
              <a:ln>
                <a:noFill/>
              </a:ln>
              <a:solidFill>
                <a:srgbClr val="000000">
                  <a:lumMod val="50000"/>
                </a:srgbClr>
              </a:solidFill>
              <a:effectLst/>
              <a:uLnTx/>
              <a:uFillTx/>
              <a:latin typeface="Lato Heavy"/>
            </a:endParaRPr>
          </a:p>
          <a:p>
            <a:pPr marL="522900" marR="0" lvl="0" indent="-342900" algn="l" defTabSz="914400" rtl="0" eaLnBrk="1" fontAlgn="auto" latinLnBrk="0" hangingPunct="1">
              <a:lnSpc>
                <a:spcPct val="90000"/>
              </a:lnSpc>
              <a:spcBef>
                <a:spcPts val="0"/>
              </a:spcBef>
              <a:spcAft>
                <a:spcPts val="0"/>
              </a:spcAft>
              <a:buClr>
                <a:srgbClr val="179C7D"/>
              </a:buClr>
              <a:buSzTx/>
              <a:buFont typeface="Wingdings" panose="05000000000000000000" pitchFamily="2" charset="2"/>
              <a:buChar char="Ø"/>
              <a:tabLst/>
              <a:defRPr/>
            </a:pPr>
            <a:r>
              <a:rPr kumimoji="0" lang="de-DE" sz="2400" i="0" u="none" strike="noStrike" kern="1200" cap="none" spc="0" normalizeH="0" baseline="0" noProof="0" dirty="0">
                <a:ln>
                  <a:noFill/>
                </a:ln>
                <a:solidFill>
                  <a:srgbClr val="000000">
                    <a:lumMod val="50000"/>
                  </a:srgbClr>
                </a:solidFill>
                <a:effectLst/>
                <a:uLnTx/>
                <a:uFillTx/>
                <a:latin typeface="Lato Heavy"/>
              </a:rPr>
              <a:t>Nachrichten können direkt in der LösBar bearbeitet werden</a:t>
            </a: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3689" y="2632784"/>
            <a:ext cx="3810117" cy="2189460"/>
          </a:xfrm>
          <a:prstGeom prst="rect">
            <a:avLst/>
          </a:prstGeom>
        </p:spPr>
      </p:pic>
    </p:spTree>
    <p:extLst>
      <p:ext uri="{BB962C8B-B14F-4D97-AF65-F5344CB8AC3E}">
        <p14:creationId xmlns:p14="http://schemas.microsoft.com/office/powerpoint/2010/main" val="21645120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9774" y="1720814"/>
            <a:ext cx="3793490" cy="4056927"/>
          </a:xfrm>
          <a:prstGeom prst="rect">
            <a:avLst/>
          </a:prstGeom>
          <a:ln w="12700">
            <a:solidFill>
              <a:schemeClr val="tx1"/>
            </a:solidFill>
          </a:ln>
        </p:spPr>
      </p:pic>
      <p:sp>
        <p:nvSpPr>
          <p:cNvPr id="8" name="Textfeld 7"/>
          <p:cNvSpPr txBox="1"/>
          <p:nvPr/>
        </p:nvSpPr>
        <p:spPr>
          <a:xfrm>
            <a:off x="1315507" y="3137018"/>
            <a:ext cx="5389617" cy="2640723"/>
          </a:xfrm>
          <a:prstGeom prst="rect">
            <a:avLst/>
          </a:prstGeom>
          <a:noFill/>
          <a:ln w="12700">
            <a:solidFill>
              <a:srgbClr val="179C7D"/>
            </a:solidFill>
          </a:ln>
        </p:spPr>
        <p:txBody>
          <a:bodyPr wrap="square" lIns="91440" tIns="45720" rIns="91440" bIns="45720" rtlCol="0" anchor="t">
            <a:spAutoFit/>
          </a:bodyPr>
          <a:lstStyle/>
          <a:p>
            <a:r>
              <a:rPr lang="de-DE" b="1" dirty="0">
                <a:solidFill>
                  <a:schemeClr val="tx2"/>
                </a:solidFill>
                <a:latin typeface="Lato Heavy"/>
              </a:rPr>
              <a:t>Hintergrund</a:t>
            </a:r>
          </a:p>
          <a:p>
            <a:pPr marL="285750" indent="-285750">
              <a:buClr>
                <a:schemeClr val="tx2"/>
              </a:buClr>
              <a:buFont typeface="Wingdings" panose="05000000000000000000" pitchFamily="2" charset="2"/>
              <a:buChar char="Ø"/>
            </a:pPr>
            <a:r>
              <a:rPr lang="de-DE" dirty="0">
                <a:latin typeface="Lato Heavy"/>
              </a:rPr>
              <a:t>Durch die LösBar werden Bürger*innen und Verwaltung näher zusammengebracht, um ihr Anliegen gemeinsam als Team zu lösen.</a:t>
            </a:r>
          </a:p>
          <a:p>
            <a:pPr>
              <a:buClr>
                <a:schemeClr val="tx2"/>
              </a:buClr>
            </a:pPr>
            <a:r>
              <a:rPr lang="de-DE" b="1" dirty="0">
                <a:solidFill>
                  <a:schemeClr val="tx2"/>
                </a:solidFill>
                <a:latin typeface="Lato Heavy"/>
              </a:rPr>
              <a:t>DorfFunk</a:t>
            </a:r>
          </a:p>
          <a:p>
            <a:pPr marL="285750" indent="-285750">
              <a:buClr>
                <a:schemeClr val="tx2"/>
              </a:buClr>
              <a:buFont typeface="Wingdings" panose="05000000000000000000" pitchFamily="2" charset="2"/>
              <a:buChar char="Ø"/>
            </a:pPr>
            <a:r>
              <a:rPr lang="de-DE" dirty="0">
                <a:latin typeface="Lato Heavy"/>
              </a:rPr>
              <a:t>Kanal </a:t>
            </a:r>
            <a:r>
              <a:rPr lang="de-DE" b="1" dirty="0">
                <a:latin typeface="Lato Heavy"/>
              </a:rPr>
              <a:t>Sag‘s uns</a:t>
            </a:r>
            <a:r>
              <a:rPr lang="de-DE" dirty="0">
                <a:latin typeface="Lato Heavy"/>
              </a:rPr>
              <a:t> ermöglicht es Bürger*innen über den DorfFunk Mängel, Ideen und Wünsche direkt ihrer Verwaltung mitzuteilen</a:t>
            </a: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041" y="216213"/>
            <a:ext cx="945117" cy="945117"/>
          </a:xfrm>
          <a:prstGeom prst="rect">
            <a:avLst/>
          </a:prstGeom>
          <a:ln w="3175">
            <a:solidFill>
              <a:schemeClr val="tx1"/>
            </a:solidFill>
          </a:ln>
        </p:spPr>
      </p:pic>
      <p:sp>
        <p:nvSpPr>
          <p:cNvPr id="7" name="Titel 1">
            <a:extLst>
              <a:ext uri="{FF2B5EF4-FFF2-40B4-BE49-F238E27FC236}">
                <a16:creationId xmlns:a16="http://schemas.microsoft.com/office/drawing/2014/main" id="{A4814C90-4288-D306-0807-C0E0FA442802}"/>
              </a:ext>
            </a:extLst>
          </p:cNvPr>
          <p:cNvSpPr txBox="1">
            <a:spLocks/>
          </p:cNvSpPr>
          <p:nvPr/>
        </p:nvSpPr>
        <p:spPr bwMode="auto">
          <a:xfrm>
            <a:off x="1315507" y="165552"/>
            <a:ext cx="7573850" cy="738664"/>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chemeClr val="tx2"/>
                </a:solidFill>
                <a:latin typeface="Lato Heavy"/>
              </a:rPr>
              <a:t>Erfolgsgeschichten aus dem DorfFunk</a:t>
            </a:r>
            <a:endParaRPr lang="de-DE" sz="2800" dirty="0">
              <a:solidFill>
                <a:schemeClr val="tx2"/>
              </a:solidFill>
              <a:latin typeface="Lato Heavy"/>
              <a:ea typeface="Lato"/>
              <a:cs typeface="Lato"/>
            </a:endParaRPr>
          </a:p>
          <a:p>
            <a:r>
              <a:rPr lang="de-DE" sz="2000" dirty="0">
                <a:solidFill>
                  <a:schemeClr val="tx2"/>
                </a:solidFill>
                <a:latin typeface="Lato Heavy"/>
              </a:rPr>
              <a:t>Guter Einsatz der LösBar (EG Südheide, Landkreis Celle)</a:t>
            </a:r>
          </a:p>
        </p:txBody>
      </p:sp>
    </p:spTree>
    <p:extLst>
      <p:ext uri="{BB962C8B-B14F-4D97-AF65-F5344CB8AC3E}">
        <p14:creationId xmlns:p14="http://schemas.microsoft.com/office/powerpoint/2010/main" val="3407026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8824" y="2229742"/>
            <a:ext cx="1396071" cy="1396071"/>
          </a:xfrm>
          <a:prstGeom prst="rect">
            <a:avLst/>
          </a:prstGeom>
        </p:spPr>
      </p:pic>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9052" y="2229743"/>
            <a:ext cx="1396071" cy="1396071"/>
          </a:xfrm>
          <a:prstGeom prst="rect">
            <a:avLst/>
          </a:prstGeom>
        </p:spPr>
      </p:pic>
      <p:pic>
        <p:nvPicPr>
          <p:cNvPr id="4" name="Grafik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9280" y="1161330"/>
            <a:ext cx="2593209" cy="4625920"/>
          </a:xfrm>
          <a:prstGeom prst="rect">
            <a:avLst/>
          </a:prstGeom>
          <a:ln w="12700">
            <a:solidFill>
              <a:schemeClr val="tx1"/>
            </a:solidFill>
          </a:ln>
        </p:spPr>
      </p:pic>
      <p:pic>
        <p:nvPicPr>
          <p:cNvPr id="7" name="Grafik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6041" y="216213"/>
            <a:ext cx="945117" cy="945117"/>
          </a:xfrm>
          <a:prstGeom prst="rect">
            <a:avLst/>
          </a:prstGeom>
          <a:ln w="3175">
            <a:solidFill>
              <a:schemeClr val="tx1"/>
            </a:solidFill>
          </a:ln>
        </p:spPr>
      </p:pic>
      <p:sp>
        <p:nvSpPr>
          <p:cNvPr id="9" name="Titel 1">
            <a:extLst>
              <a:ext uri="{FF2B5EF4-FFF2-40B4-BE49-F238E27FC236}">
                <a16:creationId xmlns:a16="http://schemas.microsoft.com/office/drawing/2014/main" id="{A4814C90-4288-D306-0807-C0E0FA442802}"/>
              </a:ext>
            </a:extLst>
          </p:cNvPr>
          <p:cNvSpPr txBox="1">
            <a:spLocks/>
          </p:cNvSpPr>
          <p:nvPr/>
        </p:nvSpPr>
        <p:spPr bwMode="auto">
          <a:xfrm>
            <a:off x="1315507" y="165552"/>
            <a:ext cx="7573850" cy="738664"/>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chemeClr val="tx2"/>
                </a:solidFill>
                <a:latin typeface="Lato Heavy"/>
              </a:rPr>
              <a:t>Erfolgsgeschichten aus dem DorfFunk</a:t>
            </a:r>
            <a:endParaRPr lang="de-DE" sz="2800" dirty="0">
              <a:solidFill>
                <a:schemeClr val="tx2"/>
              </a:solidFill>
              <a:latin typeface="Lato Heavy"/>
              <a:ea typeface="Lato"/>
              <a:cs typeface="Lato"/>
            </a:endParaRPr>
          </a:p>
          <a:p>
            <a:r>
              <a:rPr lang="de-DE" sz="2000" dirty="0">
                <a:solidFill>
                  <a:schemeClr val="tx2"/>
                </a:solidFill>
                <a:latin typeface="Lato Heavy"/>
              </a:rPr>
              <a:t>Guter Einsatz der LösBar (EG Südheide, Landkreis Celle)</a:t>
            </a:r>
          </a:p>
        </p:txBody>
      </p:sp>
      <p:sp>
        <p:nvSpPr>
          <p:cNvPr id="13" name="Textfeld 12"/>
          <p:cNvSpPr txBox="1"/>
          <p:nvPr/>
        </p:nvSpPr>
        <p:spPr>
          <a:xfrm>
            <a:off x="1315506" y="3935386"/>
            <a:ext cx="5389617" cy="1842355"/>
          </a:xfrm>
          <a:prstGeom prst="rect">
            <a:avLst/>
          </a:prstGeom>
          <a:noFill/>
          <a:ln w="12700">
            <a:solidFill>
              <a:srgbClr val="179C7D"/>
            </a:solidFill>
          </a:ln>
        </p:spPr>
        <p:txBody>
          <a:bodyPr wrap="square" lIns="91440" tIns="45720" rIns="91440" bIns="45720" rtlCol="0" anchor="t">
            <a:spAutoFit/>
          </a:bodyPr>
          <a:lstStyle/>
          <a:p>
            <a:r>
              <a:rPr lang="de-DE" b="1" dirty="0">
                <a:solidFill>
                  <a:schemeClr val="tx2"/>
                </a:solidFill>
                <a:latin typeface="Lato Heavy"/>
              </a:rPr>
              <a:t>Ergebnis</a:t>
            </a:r>
          </a:p>
          <a:p>
            <a:pPr marL="285750" indent="-285750">
              <a:buClr>
                <a:schemeClr val="tx2"/>
              </a:buClr>
              <a:buFont typeface="Wingdings" panose="05000000000000000000" pitchFamily="2" charset="2"/>
              <a:buChar char="Ø"/>
            </a:pPr>
            <a:r>
              <a:rPr lang="de-DE" dirty="0">
                <a:latin typeface="Lato Heavy"/>
              </a:rPr>
              <a:t>Bedarfsorientierte Behebung von Mängeln</a:t>
            </a:r>
            <a:endParaRPr lang="de-DE" sz="2000" dirty="0">
              <a:solidFill>
                <a:srgbClr val="000000"/>
              </a:solidFill>
              <a:latin typeface="Lato Heavy"/>
              <a:ea typeface="Lato Heavy" charset="0"/>
              <a:cs typeface="Lato Heavy" charset="0"/>
            </a:endParaRPr>
          </a:p>
          <a:p>
            <a:r>
              <a:rPr lang="de-DE" b="1" dirty="0">
                <a:solidFill>
                  <a:schemeClr val="tx2"/>
                </a:solidFill>
                <a:latin typeface="Lato Heavy"/>
              </a:rPr>
              <a:t>Vorteil für die Kommune</a:t>
            </a:r>
          </a:p>
          <a:p>
            <a:pPr marL="285750" indent="-285750">
              <a:buClr>
                <a:schemeClr val="tx2"/>
              </a:buClr>
              <a:buFont typeface="Wingdings" panose="05000000000000000000" pitchFamily="2" charset="2"/>
              <a:buChar char="Ø"/>
            </a:pPr>
            <a:r>
              <a:rPr lang="de-DE" dirty="0">
                <a:latin typeface="Lato Heavy"/>
              </a:rPr>
              <a:t>Schnelle Kommunikation zwischen Bürger*innen und Verwaltung</a:t>
            </a:r>
          </a:p>
        </p:txBody>
      </p:sp>
    </p:spTree>
    <p:extLst>
      <p:ext uri="{BB962C8B-B14F-4D97-AF65-F5344CB8AC3E}">
        <p14:creationId xmlns:p14="http://schemas.microsoft.com/office/powerpoint/2010/main" val="30019265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DF7EF-5A99-3F53-5DF2-8CF2EE002169}"/>
            </a:ext>
          </a:extLst>
        </p:cNvPr>
        <p:cNvGrpSpPr/>
        <p:nvPr/>
      </p:nvGrpSpPr>
      <p:grpSpPr>
        <a:xfrm>
          <a:off x="0" y="0"/>
          <a:ext cx="0" cy="0"/>
          <a:chOff x="0" y="0"/>
          <a:chExt cx="0" cy="0"/>
        </a:xfrm>
      </p:grpSpPr>
      <p:sp>
        <p:nvSpPr>
          <p:cNvPr id="8" name="Titel 1">
            <a:extLst>
              <a:ext uri="{FF2B5EF4-FFF2-40B4-BE49-F238E27FC236}">
                <a16:creationId xmlns:a16="http://schemas.microsoft.com/office/drawing/2014/main" id="{A4814C90-4288-D306-0807-C0E0FA442802}"/>
              </a:ext>
            </a:extLst>
          </p:cNvPr>
          <p:cNvSpPr txBox="1">
            <a:spLocks/>
          </p:cNvSpPr>
          <p:nvPr/>
        </p:nvSpPr>
        <p:spPr bwMode="auto">
          <a:xfrm>
            <a:off x="1315507" y="165552"/>
            <a:ext cx="6867793" cy="738664"/>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chemeClr val="tx2"/>
                </a:solidFill>
                <a:latin typeface="Lato Heavy"/>
              </a:rPr>
              <a:t>Erfolgsgeschichten aus dem DorfFunk</a:t>
            </a:r>
            <a:endParaRPr lang="de-DE" sz="2800" dirty="0">
              <a:solidFill>
                <a:schemeClr val="tx2"/>
              </a:solidFill>
              <a:latin typeface="Lato Heavy"/>
              <a:ea typeface="Lato"/>
              <a:cs typeface="Lato"/>
            </a:endParaRPr>
          </a:p>
          <a:p>
            <a:r>
              <a:rPr lang="de-DE" sz="2000" dirty="0">
                <a:solidFill>
                  <a:schemeClr val="tx2"/>
                </a:solidFill>
                <a:latin typeface="Lato Heavy"/>
              </a:rPr>
              <a:t>Gelebte Demokratie im Dorf</a:t>
            </a:r>
          </a:p>
        </p:txBody>
      </p:sp>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041" y="216213"/>
            <a:ext cx="945117" cy="945117"/>
          </a:xfrm>
          <a:prstGeom prst="rect">
            <a:avLst/>
          </a:prstGeom>
          <a:ln w="3175">
            <a:solidFill>
              <a:schemeClr val="tx1"/>
            </a:solidFill>
          </a:ln>
        </p:spPr>
      </p:pic>
      <p:sp>
        <p:nvSpPr>
          <p:cNvPr id="13" name="Textfeld 12">
            <a:extLst>
              <a:ext uri="{FF2B5EF4-FFF2-40B4-BE49-F238E27FC236}">
                <a16:creationId xmlns:a16="http://schemas.microsoft.com/office/drawing/2014/main" id="{A3D0C03E-7DD1-FB92-F243-E2E335F622A3}"/>
              </a:ext>
            </a:extLst>
          </p:cNvPr>
          <p:cNvSpPr txBox="1"/>
          <p:nvPr/>
        </p:nvSpPr>
        <p:spPr>
          <a:xfrm>
            <a:off x="1315507" y="2469107"/>
            <a:ext cx="5389617" cy="3527119"/>
          </a:xfrm>
          <a:prstGeom prst="rect">
            <a:avLst/>
          </a:prstGeom>
          <a:noFill/>
          <a:ln w="12700">
            <a:solidFill>
              <a:srgbClr val="179C7D"/>
            </a:solidFill>
          </a:ln>
        </p:spPr>
        <p:txBody>
          <a:bodyPr wrap="square" lIns="91440" tIns="45720" rIns="91440" bIns="45720" rtlCol="0" anchor="t">
            <a:spAutoFit/>
          </a:bodyPr>
          <a:lstStyle/>
          <a:p>
            <a:r>
              <a:rPr lang="de-DE" b="1" dirty="0">
                <a:solidFill>
                  <a:schemeClr val="tx2"/>
                </a:solidFill>
                <a:latin typeface="Lato Heavy"/>
              </a:rPr>
              <a:t>Hintergrund</a:t>
            </a:r>
          </a:p>
          <a:p>
            <a:pPr marL="285750" indent="-285750">
              <a:buClr>
                <a:schemeClr val="tx2"/>
              </a:buClr>
              <a:buFont typeface="Wingdings" panose="05000000000000000000" pitchFamily="2" charset="2"/>
              <a:buChar char="Ø"/>
            </a:pPr>
            <a:r>
              <a:rPr lang="de-DE" dirty="0">
                <a:latin typeface="Lato Heavy"/>
                <a:ea typeface="Lato"/>
                <a:cs typeface="Arial"/>
              </a:rPr>
              <a:t>Demonstrationen gegen Rechtsextremismus</a:t>
            </a:r>
          </a:p>
          <a:p>
            <a:r>
              <a:rPr lang="de-DE" b="1" dirty="0">
                <a:solidFill>
                  <a:schemeClr val="tx2"/>
                </a:solidFill>
                <a:latin typeface="Lato Heavy"/>
              </a:rPr>
              <a:t>DorfFunk</a:t>
            </a:r>
            <a:endParaRPr lang="de-DE" b="1" dirty="0">
              <a:solidFill>
                <a:schemeClr val="tx2"/>
              </a:solidFill>
              <a:latin typeface="Lato Heavy"/>
              <a:ea typeface="Lato"/>
              <a:cs typeface="Lato"/>
            </a:endParaRPr>
          </a:p>
          <a:p>
            <a:pPr marL="285750" indent="-285750">
              <a:buClr>
                <a:schemeClr val="tx2"/>
              </a:buClr>
              <a:buFont typeface="Wingdings" panose="05000000000000000000" pitchFamily="2" charset="2"/>
              <a:buChar char="Ø"/>
            </a:pPr>
            <a:r>
              <a:rPr lang="de-DE" dirty="0">
                <a:latin typeface="Lato Heavy"/>
                <a:ea typeface="Lato"/>
                <a:cs typeface="Lato"/>
              </a:rPr>
              <a:t>Aufrufe zu Demonstrationen + Einsatz für die Demokratie aus Bürgerschaft und Verwaltung</a:t>
            </a:r>
          </a:p>
          <a:p>
            <a:pPr marL="285750" indent="-285750">
              <a:buClr>
                <a:schemeClr val="tx2"/>
              </a:buClr>
              <a:buFont typeface="Wingdings" panose="05000000000000000000" pitchFamily="2" charset="2"/>
              <a:buChar char="Ø"/>
            </a:pPr>
            <a:r>
              <a:rPr lang="de-DE" dirty="0">
                <a:latin typeface="Lato Heavy"/>
                <a:ea typeface="Lato"/>
                <a:cs typeface="Lato"/>
              </a:rPr>
              <a:t>Diskussionen in Posts und Kommentaren</a:t>
            </a:r>
          </a:p>
          <a:p>
            <a:pPr marL="285750" indent="-285750">
              <a:buClr>
                <a:schemeClr val="tx2"/>
              </a:buClr>
              <a:buFont typeface="Wingdings" panose="05000000000000000000" pitchFamily="2" charset="2"/>
              <a:buChar char="Ø"/>
            </a:pPr>
            <a:r>
              <a:rPr lang="de-DE" dirty="0">
                <a:latin typeface="Lato Heavy"/>
                <a:ea typeface="Lato"/>
                <a:cs typeface="Lato"/>
              </a:rPr>
              <a:t>Netiquette von Kommunen für gutes Miteinander im DorfFunk formuliert</a:t>
            </a:r>
          </a:p>
          <a:p>
            <a:pPr marL="285750" indent="-285750">
              <a:buClr>
                <a:schemeClr val="tx2"/>
              </a:buClr>
              <a:buFont typeface="Wingdings" panose="05000000000000000000" pitchFamily="2" charset="2"/>
              <a:buChar char="Ø"/>
            </a:pPr>
            <a:r>
              <a:rPr lang="de-DE" dirty="0">
                <a:latin typeface="Lato Heavy"/>
                <a:ea typeface="Lato"/>
                <a:cs typeface="Lato"/>
              </a:rPr>
              <a:t>Engagierte </a:t>
            </a:r>
            <a:r>
              <a:rPr lang="de-DE" dirty="0" err="1">
                <a:latin typeface="Lato Heavy"/>
                <a:ea typeface="Lato"/>
                <a:cs typeface="Lato"/>
              </a:rPr>
              <a:t>DorfFunk</a:t>
            </a:r>
            <a:r>
              <a:rPr lang="de-DE" dirty="0">
                <a:latin typeface="Lato Heavy"/>
                <a:ea typeface="Lato"/>
                <a:cs typeface="Lato"/>
              </a:rPr>
              <a:t>-Moderator*innen und Bürger*innen in Diskussionen</a:t>
            </a:r>
          </a:p>
        </p:txBody>
      </p:sp>
      <p:pic>
        <p:nvPicPr>
          <p:cNvPr id="2" name="Picture 1">
            <a:extLst>
              <a:ext uri="{FF2B5EF4-FFF2-40B4-BE49-F238E27FC236}">
                <a16:creationId xmlns:a16="http://schemas.microsoft.com/office/drawing/2014/main" id="{08EE81EA-FFE5-E121-9B60-75D104179189}"/>
              </a:ext>
            </a:extLst>
          </p:cNvPr>
          <p:cNvPicPr>
            <a:picLocks noChangeAspect="1"/>
          </p:cNvPicPr>
          <p:nvPr/>
        </p:nvPicPr>
        <p:blipFill rotWithShape="1">
          <a:blip r:embed="rId4"/>
          <a:srcRect t="3387" r="-469" b="15873"/>
          <a:stretch/>
        </p:blipFill>
        <p:spPr>
          <a:xfrm>
            <a:off x="6511813" y="904216"/>
            <a:ext cx="2625247" cy="3741858"/>
          </a:xfrm>
          <a:prstGeom prst="rect">
            <a:avLst/>
          </a:prstGeom>
          <a:ln w="12700">
            <a:solidFill>
              <a:schemeClr val="tx1"/>
            </a:solidFill>
          </a:ln>
        </p:spPr>
      </p:pic>
      <p:pic>
        <p:nvPicPr>
          <p:cNvPr id="3" name="Picture 2">
            <a:extLst>
              <a:ext uri="{FF2B5EF4-FFF2-40B4-BE49-F238E27FC236}">
                <a16:creationId xmlns:a16="http://schemas.microsoft.com/office/drawing/2014/main" id="{922B52EA-56A4-F75D-6112-07E72101B573}"/>
              </a:ext>
            </a:extLst>
          </p:cNvPr>
          <p:cNvPicPr>
            <a:picLocks noChangeAspect="1"/>
          </p:cNvPicPr>
          <p:nvPr/>
        </p:nvPicPr>
        <p:blipFill rotWithShape="1">
          <a:blip r:embed="rId5"/>
          <a:srcRect t="3704" r="546" b="13272"/>
          <a:stretch/>
        </p:blipFill>
        <p:spPr>
          <a:xfrm>
            <a:off x="9044460" y="2033825"/>
            <a:ext cx="2663922" cy="3962401"/>
          </a:xfrm>
          <a:prstGeom prst="rect">
            <a:avLst/>
          </a:prstGeom>
          <a:ln w="12700">
            <a:solidFill>
              <a:schemeClr val="tx1"/>
            </a:solidFill>
          </a:ln>
        </p:spPr>
      </p:pic>
    </p:spTree>
    <p:extLst>
      <p:ext uri="{BB962C8B-B14F-4D97-AF65-F5344CB8AC3E}">
        <p14:creationId xmlns:p14="http://schemas.microsoft.com/office/powerpoint/2010/main" val="14089276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BA59E-FFB7-5AB4-A6A7-8C108A42C7C7}"/>
            </a:ext>
          </a:extLst>
        </p:cNvPr>
        <p:cNvGrpSpPr/>
        <p:nvPr/>
      </p:nvGrpSpPr>
      <p:grpSpPr>
        <a:xfrm>
          <a:off x="0" y="0"/>
          <a:ext cx="0" cy="0"/>
          <a:chOff x="0" y="0"/>
          <a:chExt cx="0" cy="0"/>
        </a:xfrm>
      </p:grpSpPr>
      <p:pic>
        <p:nvPicPr>
          <p:cNvPr id="11" name="Grafik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5506" y="1687004"/>
            <a:ext cx="1396071" cy="1396071"/>
          </a:xfrm>
          <a:prstGeom prst="rect">
            <a:avLst/>
          </a:prstGeom>
        </p:spPr>
      </p:pic>
      <p:sp>
        <p:nvSpPr>
          <p:cNvPr id="9" name="Titel 1">
            <a:extLst>
              <a:ext uri="{FF2B5EF4-FFF2-40B4-BE49-F238E27FC236}">
                <a16:creationId xmlns:a16="http://schemas.microsoft.com/office/drawing/2014/main" id="{A4814C90-4288-D306-0807-C0E0FA442802}"/>
              </a:ext>
            </a:extLst>
          </p:cNvPr>
          <p:cNvSpPr txBox="1">
            <a:spLocks/>
          </p:cNvSpPr>
          <p:nvPr/>
        </p:nvSpPr>
        <p:spPr bwMode="auto">
          <a:xfrm>
            <a:off x="1315507" y="165552"/>
            <a:ext cx="6867793" cy="738664"/>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chemeClr val="tx2"/>
                </a:solidFill>
                <a:latin typeface="Lato Heavy"/>
              </a:rPr>
              <a:t>Erfolgsgeschichten aus dem DorfFunk</a:t>
            </a:r>
            <a:endParaRPr lang="de-DE" sz="2800" dirty="0">
              <a:solidFill>
                <a:schemeClr val="tx2"/>
              </a:solidFill>
              <a:latin typeface="Lato Heavy"/>
              <a:ea typeface="Lato"/>
              <a:cs typeface="Lato"/>
            </a:endParaRPr>
          </a:p>
          <a:p>
            <a:r>
              <a:rPr lang="de-DE" sz="2000" dirty="0">
                <a:solidFill>
                  <a:schemeClr val="tx2"/>
                </a:solidFill>
                <a:latin typeface="Lato Heavy"/>
              </a:rPr>
              <a:t>Gelebte Demokratie im Dorf</a:t>
            </a:r>
          </a:p>
        </p:txBody>
      </p:sp>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041" y="216213"/>
            <a:ext cx="945117" cy="945117"/>
          </a:xfrm>
          <a:prstGeom prst="rect">
            <a:avLst/>
          </a:prstGeom>
          <a:ln w="3175">
            <a:solidFill>
              <a:schemeClr val="tx1"/>
            </a:solidFill>
          </a:ln>
        </p:spPr>
      </p:pic>
      <p:sp>
        <p:nvSpPr>
          <p:cNvPr id="13" name="Textfeld 12">
            <a:extLst>
              <a:ext uri="{FF2B5EF4-FFF2-40B4-BE49-F238E27FC236}">
                <a16:creationId xmlns:a16="http://schemas.microsoft.com/office/drawing/2014/main" id="{A919A533-71BB-F7E6-FBC5-3F771097D333}"/>
              </a:ext>
            </a:extLst>
          </p:cNvPr>
          <p:cNvSpPr txBox="1"/>
          <p:nvPr/>
        </p:nvSpPr>
        <p:spPr>
          <a:xfrm>
            <a:off x="1315506" y="3244704"/>
            <a:ext cx="5389617" cy="2751522"/>
          </a:xfrm>
          <a:prstGeom prst="rect">
            <a:avLst/>
          </a:prstGeom>
          <a:noFill/>
          <a:ln w="12700">
            <a:solidFill>
              <a:srgbClr val="179C7D"/>
            </a:solidFill>
          </a:ln>
        </p:spPr>
        <p:txBody>
          <a:bodyPr wrap="square" lIns="91440" tIns="45720" rIns="91440" bIns="45720" rtlCol="0" anchor="t">
            <a:spAutoFit/>
          </a:bodyPr>
          <a:lstStyle/>
          <a:p>
            <a:r>
              <a:rPr lang="de-DE" b="1" dirty="0">
                <a:solidFill>
                  <a:schemeClr val="tx2"/>
                </a:solidFill>
                <a:latin typeface="Lato Heavy"/>
              </a:rPr>
              <a:t>Ergebnis</a:t>
            </a:r>
          </a:p>
          <a:p>
            <a:pPr marL="285750" indent="-285750">
              <a:buClr>
                <a:schemeClr val="tx2"/>
              </a:buClr>
              <a:buFont typeface="Wingdings" panose="05000000000000000000" pitchFamily="2" charset="2"/>
              <a:buChar char="Ø"/>
            </a:pPr>
            <a:r>
              <a:rPr lang="de-DE" dirty="0">
                <a:solidFill>
                  <a:srgbClr val="000000"/>
                </a:solidFill>
                <a:latin typeface="Lato Heavy"/>
                <a:ea typeface="Lato"/>
                <a:cs typeface="Lato"/>
              </a:rPr>
              <a:t>gelungene Kommunikation über vielfältige gesellschaftliche Themen</a:t>
            </a:r>
          </a:p>
          <a:p>
            <a:r>
              <a:rPr lang="de-DE" b="1" dirty="0">
                <a:solidFill>
                  <a:schemeClr val="tx2"/>
                </a:solidFill>
                <a:latin typeface="Lato Heavy"/>
              </a:rPr>
              <a:t>Vorteil für die Kommune</a:t>
            </a:r>
            <a:endParaRPr lang="de-DE" dirty="0">
              <a:solidFill>
                <a:schemeClr val="tx2"/>
              </a:solidFill>
              <a:latin typeface="Lato Heavy"/>
            </a:endParaRPr>
          </a:p>
          <a:p>
            <a:pPr marL="285750" indent="-285750">
              <a:buClr>
                <a:schemeClr val="tx2"/>
              </a:buClr>
              <a:buFont typeface="Wingdings" panose="05000000000000000000" pitchFamily="2" charset="2"/>
              <a:buChar char="Ø"/>
            </a:pPr>
            <a:r>
              <a:rPr lang="de-DE" dirty="0">
                <a:solidFill>
                  <a:srgbClr val="000000"/>
                </a:solidFill>
                <a:latin typeface="Lato Heavy"/>
                <a:ea typeface="Lato"/>
                <a:cs typeface="Lato"/>
              </a:rPr>
              <a:t>Stärkung der Kommunikation und des Austauschs zwischen Bürger*innen untereinander und mit der Verwaltung</a:t>
            </a:r>
          </a:p>
          <a:p>
            <a:pPr marL="285750" indent="-285750">
              <a:buClr>
                <a:schemeClr val="tx2"/>
              </a:buClr>
              <a:buFont typeface="Wingdings" panose="05000000000000000000" pitchFamily="2" charset="2"/>
              <a:buChar char="Ø"/>
            </a:pPr>
            <a:r>
              <a:rPr lang="de-DE" dirty="0">
                <a:solidFill>
                  <a:srgbClr val="000000"/>
                </a:solidFill>
                <a:latin typeface="Lato Heavy"/>
                <a:ea typeface="Lato"/>
                <a:cs typeface="Lato"/>
              </a:rPr>
              <a:t>Stärkung demokratischer Werte</a:t>
            </a:r>
          </a:p>
        </p:txBody>
      </p:sp>
      <p:pic>
        <p:nvPicPr>
          <p:cNvPr id="2" name="Picture 1">
            <a:extLst>
              <a:ext uri="{FF2B5EF4-FFF2-40B4-BE49-F238E27FC236}">
                <a16:creationId xmlns:a16="http://schemas.microsoft.com/office/drawing/2014/main" id="{8BE2029C-D141-34FF-5A16-7E5789B014AD}"/>
              </a:ext>
            </a:extLst>
          </p:cNvPr>
          <p:cNvPicPr>
            <a:picLocks noChangeAspect="1"/>
          </p:cNvPicPr>
          <p:nvPr/>
        </p:nvPicPr>
        <p:blipFill rotWithShape="1">
          <a:blip r:embed="rId5"/>
          <a:srcRect t="4875" r="546" b="15741"/>
          <a:stretch/>
        </p:blipFill>
        <p:spPr>
          <a:xfrm>
            <a:off x="8606120" y="1966090"/>
            <a:ext cx="2886129" cy="4066590"/>
          </a:xfrm>
          <a:prstGeom prst="rect">
            <a:avLst/>
          </a:prstGeom>
          <a:ln w="12700">
            <a:solidFill>
              <a:schemeClr val="tx1"/>
            </a:solidFill>
          </a:ln>
        </p:spPr>
      </p:pic>
      <p:pic>
        <p:nvPicPr>
          <p:cNvPr id="3" name="Picture 2">
            <a:extLst>
              <a:ext uri="{FF2B5EF4-FFF2-40B4-BE49-F238E27FC236}">
                <a16:creationId xmlns:a16="http://schemas.microsoft.com/office/drawing/2014/main" id="{1F14BDB4-BF9E-6D4B-97CC-FB67C22AB8F9}"/>
              </a:ext>
            </a:extLst>
          </p:cNvPr>
          <p:cNvPicPr>
            <a:picLocks noChangeAspect="1"/>
          </p:cNvPicPr>
          <p:nvPr/>
        </p:nvPicPr>
        <p:blipFill rotWithShape="1">
          <a:blip r:embed="rId6"/>
          <a:srcRect l="820" t="37905" r="1778" b="15711"/>
          <a:stretch/>
        </p:blipFill>
        <p:spPr>
          <a:xfrm>
            <a:off x="5682405" y="1203347"/>
            <a:ext cx="2790164" cy="2363383"/>
          </a:xfrm>
          <a:prstGeom prst="rect">
            <a:avLst/>
          </a:prstGeom>
          <a:ln w="12700">
            <a:solidFill>
              <a:schemeClr val="tx1"/>
            </a:solidFill>
          </a:ln>
        </p:spPr>
      </p:pic>
    </p:spTree>
    <p:extLst>
      <p:ext uri="{BB962C8B-B14F-4D97-AF65-F5344CB8AC3E}">
        <p14:creationId xmlns:p14="http://schemas.microsoft.com/office/powerpoint/2010/main" val="35233128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2">
            <a:extLst>
              <a:ext uri="{FF2B5EF4-FFF2-40B4-BE49-F238E27FC236}">
                <a16:creationId xmlns:a16="http://schemas.microsoft.com/office/drawing/2014/main" id="{1FB1E536-2EFD-92EC-AFEB-2104ACFB870F}"/>
              </a:ext>
            </a:extLst>
          </p:cNvPr>
          <p:cNvSpPr>
            <a:spLocks noGrp="1"/>
          </p:cNvSpPr>
          <p:nvPr>
            <p:ph idx="1"/>
          </p:nvPr>
        </p:nvSpPr>
        <p:spPr>
          <a:xfrm>
            <a:off x="622300" y="1277235"/>
            <a:ext cx="10928569" cy="4682131"/>
          </a:xfrm>
          <a:solidFill>
            <a:schemeClr val="bg1"/>
          </a:solidFill>
          <a:ln w="12700">
            <a:solidFill>
              <a:srgbClr val="179C7D"/>
            </a:solidFill>
          </a:ln>
        </p:spPr>
        <p:txBody>
          <a:bodyPr/>
          <a:lstStyle/>
          <a:p>
            <a:pPr marL="180000" indent="0">
              <a:spcBef>
                <a:spcPts val="600"/>
              </a:spcBef>
              <a:spcAft>
                <a:spcPts val="600"/>
              </a:spcAft>
              <a:buNone/>
            </a:pPr>
            <a:r>
              <a:rPr lang="de-DE" sz="2400" b="1" dirty="0"/>
              <a:t>Kommunikationskanäle</a:t>
            </a:r>
          </a:p>
          <a:p>
            <a:pPr marL="1242900" lvl="3" indent="-342900">
              <a:buClr>
                <a:srgbClr val="179C7D"/>
              </a:buClr>
              <a:buFont typeface="Wingdings" panose="05000000000000000000" pitchFamily="2" charset="2"/>
              <a:buChar char="Ø"/>
            </a:pPr>
            <a:r>
              <a:rPr lang="de-DE" sz="2000" dirty="0">
                <a:hlinkClick r:id="rId2"/>
              </a:rPr>
              <a:t>Monatlicher Newsletter</a:t>
            </a:r>
            <a:r>
              <a:rPr lang="de-DE" sz="2000" dirty="0"/>
              <a:t> (digital)</a:t>
            </a:r>
          </a:p>
          <a:p>
            <a:pPr marL="1242900" lvl="3" indent="-342900">
              <a:buClr>
                <a:srgbClr val="179C7D"/>
              </a:buClr>
              <a:buFont typeface="Wingdings" panose="05000000000000000000" pitchFamily="2" charset="2"/>
              <a:buChar char="Ø"/>
            </a:pPr>
            <a:r>
              <a:rPr lang="de-DE" sz="2000" dirty="0">
                <a:hlinkClick r:id="rId3"/>
              </a:rPr>
              <a:t>Webseite</a:t>
            </a:r>
            <a:r>
              <a:rPr lang="de-DE" sz="2000" dirty="0"/>
              <a:t>, </a:t>
            </a:r>
            <a:r>
              <a:rPr lang="de-DE" sz="2000" dirty="0">
                <a:hlinkClick r:id="rId4"/>
              </a:rPr>
              <a:t>LandNews</a:t>
            </a:r>
            <a:r>
              <a:rPr lang="de-DE" sz="2000" dirty="0"/>
              <a:t>, </a:t>
            </a:r>
            <a:r>
              <a:rPr lang="de-DE" sz="2000" dirty="0">
                <a:hlinkClick r:id="rId5"/>
              </a:rPr>
              <a:t>Toolbox</a:t>
            </a:r>
            <a:r>
              <a:rPr lang="de-DE" sz="2000" dirty="0"/>
              <a:t>, DorfFunk (digital)</a:t>
            </a:r>
          </a:p>
          <a:p>
            <a:pPr marL="1242900" lvl="3" indent="-342900">
              <a:buClr>
                <a:srgbClr val="179C7D"/>
              </a:buClr>
              <a:buFont typeface="Wingdings" panose="05000000000000000000" pitchFamily="2" charset="2"/>
              <a:buChar char="Ø"/>
            </a:pPr>
            <a:r>
              <a:rPr lang="de-DE" sz="2000" dirty="0">
                <a:hlinkClick r:id="rId6"/>
              </a:rPr>
              <a:t>Social Media</a:t>
            </a:r>
            <a:r>
              <a:rPr lang="de-DE" sz="2000" dirty="0"/>
              <a:t> (digital)</a:t>
            </a:r>
          </a:p>
          <a:p>
            <a:pPr marL="1242900" lvl="3" indent="-342900">
              <a:buClr>
                <a:srgbClr val="179C7D"/>
              </a:buClr>
              <a:buFont typeface="Wingdings" panose="05000000000000000000" pitchFamily="2" charset="2"/>
              <a:buChar char="Ø"/>
            </a:pPr>
            <a:r>
              <a:rPr lang="de-DE" sz="2000" dirty="0"/>
              <a:t>Projektflyer + Postkarten (digital, analog)</a:t>
            </a:r>
          </a:p>
          <a:p>
            <a:pPr marL="180000" indent="0">
              <a:spcBef>
                <a:spcPts val="600"/>
              </a:spcBef>
              <a:spcAft>
                <a:spcPts val="600"/>
              </a:spcAft>
              <a:buNone/>
            </a:pPr>
            <a:r>
              <a:rPr lang="de-DE" sz="2400" b="1" dirty="0"/>
              <a:t>Veranstaltungen</a:t>
            </a:r>
          </a:p>
          <a:p>
            <a:pPr marL="1242900" lvl="3" indent="-342900">
              <a:buClr>
                <a:srgbClr val="179C7D"/>
              </a:buClr>
              <a:buFont typeface="Wingdings" panose="05000000000000000000" pitchFamily="2" charset="2"/>
              <a:buChar char="Ø"/>
            </a:pPr>
            <a:r>
              <a:rPr lang="de-DE" sz="2000" dirty="0"/>
              <a:t>(Digitale) Infoabende</a:t>
            </a:r>
          </a:p>
          <a:p>
            <a:pPr marL="1242900" lvl="3" indent="-342900">
              <a:buClr>
                <a:srgbClr val="179C7D"/>
              </a:buClr>
              <a:buFont typeface="Wingdings" panose="05000000000000000000" pitchFamily="2" charset="2"/>
              <a:buChar char="Ø"/>
            </a:pPr>
            <a:r>
              <a:rPr lang="de-DE" sz="2000" dirty="0"/>
              <a:t>Roadshow – Termine in den Landkreisen</a:t>
            </a:r>
          </a:p>
          <a:p>
            <a:pPr marL="180000" indent="0">
              <a:spcBef>
                <a:spcPts val="600"/>
              </a:spcBef>
              <a:spcAft>
                <a:spcPts val="600"/>
              </a:spcAft>
              <a:buNone/>
            </a:pPr>
            <a:r>
              <a:rPr lang="de-DE" sz="2400" b="1" dirty="0"/>
              <a:t>Toolbox/Material</a:t>
            </a:r>
          </a:p>
          <a:p>
            <a:pPr marL="180000" lvl="1" indent="0">
              <a:buClr>
                <a:srgbClr val="179C7D"/>
              </a:buClr>
              <a:buNone/>
            </a:pPr>
            <a:r>
              <a:rPr lang="de-DE" sz="2000" dirty="0"/>
              <a:t>			Digitaler Werkzeugkasten, um Kommunen zu informieren und sie bei der Umsetzung 				vor Ort </a:t>
            </a:r>
            <a:r>
              <a:rPr lang="de-DE" sz="2000" b="1" dirty="0"/>
              <a:t>von der Entscheidungsfindung bis zur Freischaltung</a:t>
            </a:r>
            <a:r>
              <a:rPr lang="de-DE" sz="2000" dirty="0"/>
              <a:t> zu begleiten</a:t>
            </a:r>
          </a:p>
        </p:txBody>
      </p:sp>
      <p:sp>
        <p:nvSpPr>
          <p:cNvPr id="3"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8511190"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chemeClr val="tx2"/>
                </a:solidFill>
                <a:latin typeface="Lato Heavy"/>
              </a:rPr>
              <a:t>Angebote des Projekts</a:t>
            </a:r>
            <a:endParaRPr lang="de-DE" sz="1800" kern="0" dirty="0">
              <a:solidFill>
                <a:schemeClr val="tx2"/>
              </a:solidFill>
              <a:latin typeface="Lato Heavy"/>
            </a:endParaRPr>
          </a:p>
        </p:txBody>
      </p:sp>
      <p:pic>
        <p:nvPicPr>
          <p:cNvPr id="4" name="Grafik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67146" y="1573471"/>
            <a:ext cx="3413020" cy="2177004"/>
          </a:xfrm>
          <a:prstGeom prst="rect">
            <a:avLst/>
          </a:prstGeom>
          <a:ln w="12700">
            <a:solidFill>
              <a:schemeClr val="tx1"/>
            </a:solidFill>
          </a:ln>
        </p:spPr>
      </p:pic>
    </p:spTree>
    <p:extLst>
      <p:ext uri="{BB962C8B-B14F-4D97-AF65-F5344CB8AC3E}">
        <p14:creationId xmlns:p14="http://schemas.microsoft.com/office/powerpoint/2010/main" val="24517808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3"/>
          <p:cNvSpPr>
            <a:spLocks noGrp="1"/>
          </p:cNvSpPr>
          <p:nvPr>
            <p:ph idx="1"/>
          </p:nvPr>
        </p:nvSpPr>
        <p:spPr>
          <a:xfrm>
            <a:off x="622301" y="1055659"/>
            <a:ext cx="5214973" cy="5004899"/>
          </a:xfrm>
          <a:ln w="12700">
            <a:solidFill>
              <a:srgbClr val="179C7D"/>
            </a:solidFill>
          </a:ln>
        </p:spPr>
        <p:txBody>
          <a:bodyPr>
            <a:noAutofit/>
          </a:bodyPr>
          <a:lstStyle/>
          <a:p>
            <a:pPr marL="180000" indent="0">
              <a:buNone/>
            </a:pPr>
            <a:r>
              <a:rPr lang="de-DE" sz="2800" b="1" kern="0">
                <a:solidFill>
                  <a:schemeClr val="tx2"/>
                </a:solidFill>
              </a:rPr>
              <a:t>Ziel</a:t>
            </a:r>
            <a:endParaRPr lang="de-DE" sz="2800" kern="0">
              <a:solidFill>
                <a:schemeClr val="tx2"/>
              </a:solidFill>
            </a:endParaRPr>
          </a:p>
          <a:p>
            <a:pPr marL="465750" indent="-285750">
              <a:buFont typeface="Wingdings" panose="05000000000000000000" pitchFamily="2" charset="2"/>
              <a:buChar char="Ø"/>
            </a:pPr>
            <a:r>
              <a:rPr lang="de-DE" sz="2400"/>
              <a:t>D</a:t>
            </a:r>
            <a:r>
              <a:rPr lang="de-DE" sz="2400" kern="0"/>
              <a:t>urch digitale </a:t>
            </a:r>
            <a:r>
              <a:rPr lang="de-DE" sz="2400"/>
              <a:t>Teilhabe mehr Lebensqualität in ländlichen Räumen</a:t>
            </a:r>
            <a:endParaRPr lang="de-DE" sz="2400" kern="0"/>
          </a:p>
          <a:p>
            <a:pPr marL="465750" indent="-285750">
              <a:buFont typeface="Wingdings" panose="05000000000000000000" pitchFamily="2" charset="2"/>
              <a:buChar char="Ø"/>
            </a:pPr>
            <a:r>
              <a:rPr lang="de-DE" sz="2400" kern="0"/>
              <a:t>Förderung der Kommunikation innerhalb der </a:t>
            </a:r>
            <a:r>
              <a:rPr lang="de-DE" sz="2400" b="1" kern="0">
                <a:solidFill>
                  <a:schemeClr val="tx2"/>
                </a:solidFill>
              </a:rPr>
              <a:t>Bürgerschaft</a:t>
            </a:r>
            <a:r>
              <a:rPr lang="de-DE" sz="2400" kern="0"/>
              <a:t> sowie zwischen </a:t>
            </a:r>
            <a:r>
              <a:rPr lang="de-DE" sz="2400" b="1" kern="0">
                <a:solidFill>
                  <a:schemeClr val="tx2"/>
                </a:solidFill>
              </a:rPr>
              <a:t>Bürger*innen und Verwaltung</a:t>
            </a:r>
            <a:r>
              <a:rPr lang="de-DE" sz="2400" kern="0"/>
              <a:t> durch die Nutzung der Digitale Dörfer Plattform</a:t>
            </a:r>
          </a:p>
        </p:txBody>
      </p:sp>
      <p:sp>
        <p:nvSpPr>
          <p:cNvPr id="3" name="Inhaltsplatzhalter 33"/>
          <p:cNvSpPr txBox="1">
            <a:spLocks/>
          </p:cNvSpPr>
          <p:nvPr/>
        </p:nvSpPr>
        <p:spPr>
          <a:xfrm>
            <a:off x="5975499" y="1055659"/>
            <a:ext cx="5560828" cy="5004899"/>
          </a:xfrm>
          <a:prstGeom prst="rect">
            <a:avLst/>
          </a:prstGeom>
          <a:solidFill>
            <a:srgbClr val="179C7D"/>
          </a:solidFill>
          <a:ln>
            <a:solidFill>
              <a:srgbClr val="179C7D"/>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0">
              <a:spcAft>
                <a:spcPts val="400"/>
              </a:spcAft>
              <a:buClr>
                <a:schemeClr val="bg1"/>
              </a:buClr>
              <a:buNone/>
            </a:pPr>
            <a:r>
              <a:rPr lang="de-DE" b="1">
                <a:solidFill>
                  <a:schemeClr val="bg1"/>
                </a:solidFill>
                <a:latin typeface="Lato Heavy"/>
                <a:cs typeface="Calibri" panose="020F0502020204030204" pitchFamily="34" charset="0"/>
              </a:rPr>
              <a:t>Kostenfreie Dienste</a:t>
            </a:r>
          </a:p>
          <a:p>
            <a:pPr marL="465750" indent="-285750">
              <a:lnSpc>
                <a:spcPct val="100000"/>
              </a:lnSpc>
              <a:spcAft>
                <a:spcPts val="400"/>
              </a:spcAft>
              <a:buClr>
                <a:schemeClr val="bg1"/>
              </a:buClr>
              <a:buFont typeface="Symbol" panose="05050102010706020507" pitchFamily="18" charset="2"/>
              <a:buChar char="-"/>
            </a:pPr>
            <a:r>
              <a:rPr lang="de-DE" sz="1700" b="1">
                <a:solidFill>
                  <a:schemeClr val="bg1"/>
                </a:solidFill>
                <a:latin typeface="Lato Heavy"/>
                <a:cs typeface="Calibri" panose="020F0502020204030204" pitchFamily="34" charset="0"/>
              </a:rPr>
              <a:t>DorfFunk (App): </a:t>
            </a:r>
            <a:r>
              <a:rPr lang="de-DE" sz="1700">
                <a:solidFill>
                  <a:schemeClr val="bg1"/>
                </a:solidFill>
                <a:latin typeface="Lato Heavy"/>
                <a:cs typeface="Calibri" panose="020F0502020204030204" pitchFamily="34" charset="0"/>
              </a:rPr>
              <a:t>Kommunikationszentrale der Regionen: Plausch, Suche-, Biete- und Gruppen-Funktionen &amp; Aktuelles und Termine aus der Verwaltung</a:t>
            </a:r>
          </a:p>
          <a:p>
            <a:pPr marL="465750" indent="-285750">
              <a:lnSpc>
                <a:spcPct val="100000"/>
              </a:lnSpc>
              <a:spcAft>
                <a:spcPts val="400"/>
              </a:spcAft>
              <a:buClr>
                <a:schemeClr val="bg1"/>
              </a:buClr>
              <a:buFont typeface="Symbol" panose="05050102010706020507" pitchFamily="18" charset="2"/>
              <a:buChar char="-"/>
            </a:pPr>
            <a:r>
              <a:rPr lang="de-DE" sz="1700" b="1">
                <a:solidFill>
                  <a:schemeClr val="bg1"/>
                </a:solidFill>
                <a:latin typeface="Lato Heavy"/>
                <a:cs typeface="Calibri" panose="020F0502020204030204" pitchFamily="34" charset="0"/>
              </a:rPr>
              <a:t>Niedersächsische LandNews: </a:t>
            </a:r>
            <a:r>
              <a:rPr lang="de-DE" sz="1700">
                <a:solidFill>
                  <a:schemeClr val="bg1"/>
                </a:solidFill>
                <a:latin typeface="Lato Heavy"/>
                <a:cs typeface="Calibri" panose="020F0502020204030204" pitchFamily="34" charset="0"/>
              </a:rPr>
              <a:t>zentrales Informationsportal, Veröffentlichung von Neuigkeiten und Ankündigungen auf der Webseite und im DorfFunk</a:t>
            </a:r>
          </a:p>
          <a:p>
            <a:pPr marL="465750" indent="-285750">
              <a:lnSpc>
                <a:spcPct val="100000"/>
              </a:lnSpc>
              <a:spcAft>
                <a:spcPts val="400"/>
              </a:spcAft>
              <a:buClr>
                <a:schemeClr val="bg1"/>
              </a:buClr>
              <a:buFont typeface="Symbol" panose="05050102010706020507" pitchFamily="18" charset="2"/>
              <a:buChar char="-"/>
            </a:pPr>
            <a:r>
              <a:rPr lang="de-DE" sz="1700" b="1">
                <a:solidFill>
                  <a:schemeClr val="bg1"/>
                </a:solidFill>
                <a:latin typeface="Lato Heavy"/>
                <a:cs typeface="Calibri" panose="020F0502020204030204" pitchFamily="34" charset="0"/>
              </a:rPr>
              <a:t>DorfFunk Integration Plugin: </a:t>
            </a:r>
            <a:r>
              <a:rPr lang="de-DE" sz="1700">
                <a:solidFill>
                  <a:schemeClr val="bg1"/>
                </a:solidFill>
                <a:latin typeface="Lato Heavy"/>
                <a:cs typeface="Calibri" panose="020F0502020204030204" pitchFamily="34" charset="0"/>
              </a:rPr>
              <a:t>Verbindet den DorfFunk mit bestehenden (Gemeinde-)Webseiten</a:t>
            </a:r>
          </a:p>
          <a:p>
            <a:pPr marL="465750" indent="-285750">
              <a:lnSpc>
                <a:spcPct val="100000"/>
              </a:lnSpc>
              <a:spcAft>
                <a:spcPts val="400"/>
              </a:spcAft>
              <a:buClr>
                <a:schemeClr val="bg1"/>
              </a:buClr>
              <a:buFont typeface="Symbol" panose="05050102010706020507" pitchFamily="18" charset="2"/>
              <a:buChar char="-"/>
            </a:pPr>
            <a:r>
              <a:rPr lang="de-DE" sz="1700" b="1">
                <a:solidFill>
                  <a:schemeClr val="bg1"/>
                </a:solidFill>
                <a:latin typeface="Lato Heavy"/>
                <a:cs typeface="Calibri" panose="020F0502020204030204" pitchFamily="34" charset="0"/>
              </a:rPr>
              <a:t>LösBar: </a:t>
            </a:r>
            <a:r>
              <a:rPr lang="de-DE" sz="1700">
                <a:solidFill>
                  <a:schemeClr val="bg1"/>
                </a:solidFill>
                <a:latin typeface="Lato Heavy"/>
                <a:cs typeface="Calibri" panose="020F0502020204030204" pitchFamily="34" charset="0"/>
              </a:rPr>
              <a:t>Direkte Kommunikation zwischen Bürger*innen und Verwaltung</a:t>
            </a:r>
          </a:p>
          <a:p>
            <a:pPr marL="465750" indent="-285750">
              <a:lnSpc>
                <a:spcPct val="100000"/>
              </a:lnSpc>
              <a:spcAft>
                <a:spcPts val="400"/>
              </a:spcAft>
              <a:buClr>
                <a:schemeClr val="bg1"/>
              </a:buClr>
              <a:buFont typeface="Symbol" panose="05050102010706020507" pitchFamily="18" charset="2"/>
              <a:buChar char="-"/>
            </a:pPr>
            <a:r>
              <a:rPr lang="de-DE" sz="1700" b="1">
                <a:solidFill>
                  <a:schemeClr val="bg1"/>
                </a:solidFill>
                <a:latin typeface="Lato Heavy"/>
                <a:cs typeface="Calibri" panose="020F0502020204030204" pitchFamily="34" charset="0"/>
              </a:rPr>
              <a:t>Digitaler Schaukasten: </a:t>
            </a:r>
            <a:r>
              <a:rPr lang="de-DE" sz="1700">
                <a:solidFill>
                  <a:schemeClr val="bg1"/>
                </a:solidFill>
                <a:latin typeface="Lato Heavy"/>
                <a:cs typeface="Calibri" panose="020F0502020204030204" pitchFamily="34" charset="0"/>
              </a:rPr>
              <a:t>Informationen für Alle direkt in den Dorfalltag</a:t>
            </a: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28" y="4423384"/>
            <a:ext cx="812647" cy="1717087"/>
          </a:xfrm>
          <a:prstGeom prst="rect">
            <a:avLst/>
          </a:prstGeom>
        </p:spPr>
      </p:pic>
      <p:sp>
        <p:nvSpPr>
          <p:cNvPr id="5" name="Titel 1">
            <a:extLst>
              <a:ext uri="{FF2B5EF4-FFF2-40B4-BE49-F238E27FC236}">
                <a16:creationId xmlns:a16="http://schemas.microsoft.com/office/drawing/2014/main" id="{A4814C90-4288-D306-0807-C0E0FA442802}"/>
              </a:ext>
            </a:extLst>
          </p:cNvPr>
          <p:cNvSpPr txBox="1">
            <a:spLocks/>
          </p:cNvSpPr>
          <p:nvPr/>
        </p:nvSpPr>
        <p:spPr bwMode="auto">
          <a:xfrm>
            <a:off x="622300" y="165551"/>
            <a:ext cx="8542722" cy="387798"/>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defTabSz="1333500">
              <a:lnSpc>
                <a:spcPct val="90000"/>
              </a:lnSpc>
              <a:buClr>
                <a:srgbClr val="179C7D"/>
              </a:buClr>
            </a:pPr>
            <a:r>
              <a:rPr lang="de-DE" sz="2800">
                <a:solidFill>
                  <a:srgbClr val="179C7D"/>
                </a:solidFill>
                <a:latin typeface="Lato Heavy"/>
              </a:rPr>
              <a:t>Alle Informationen auf einen Blick</a:t>
            </a:r>
          </a:p>
        </p:txBody>
      </p:sp>
      <p:sp>
        <p:nvSpPr>
          <p:cNvPr id="6" name="Textfeld 5"/>
          <p:cNvSpPr txBox="1"/>
          <p:nvPr/>
        </p:nvSpPr>
        <p:spPr>
          <a:xfrm>
            <a:off x="899075" y="6378911"/>
            <a:ext cx="6203474" cy="338554"/>
          </a:xfrm>
          <a:prstGeom prst="rect">
            <a:avLst/>
          </a:prstGeom>
          <a:noFill/>
        </p:spPr>
        <p:txBody>
          <a:bodyPr wrap="square" rtlCol="0">
            <a:spAutoFit/>
          </a:bodyPr>
          <a:lstStyle/>
          <a:p>
            <a:r>
              <a:rPr lang="de-DE" sz="1600">
                <a:latin typeface="Lato Heavy"/>
                <a:cs typeface="Calibri" panose="020F0502020204030204" pitchFamily="34" charset="0"/>
              </a:rPr>
              <a:t>Weitere Informationen: </a:t>
            </a:r>
            <a:r>
              <a:rPr lang="de-DE" sz="1600">
                <a:latin typeface="Lato Heavy"/>
                <a:cs typeface="Calibri" panose="020F0502020204030204" pitchFamily="34" charset="0"/>
                <a:hlinkClick r:id="rId4"/>
              </a:rPr>
              <a:t>www.digitale-doerfer-niedersachsen.de</a:t>
            </a:r>
            <a:endParaRPr lang="de-DE" sz="1600">
              <a:latin typeface="Lato Heavy"/>
              <a:cs typeface="Calibri" panose="020F0502020204030204" pitchFamily="34" charset="0"/>
            </a:endParaRPr>
          </a:p>
        </p:txBody>
      </p:sp>
    </p:spTree>
    <p:extLst>
      <p:ext uri="{BB962C8B-B14F-4D97-AF65-F5344CB8AC3E}">
        <p14:creationId xmlns:p14="http://schemas.microsoft.com/office/powerpoint/2010/main" val="30095429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1"/>
          <p:cNvSpPr>
            <a:spLocks noGrp="1"/>
          </p:cNvSpPr>
          <p:nvPr>
            <p:ph idx="1"/>
          </p:nvPr>
        </p:nvSpPr>
        <p:spPr>
          <a:xfrm>
            <a:off x="622300" y="2147137"/>
            <a:ext cx="7490343" cy="3221665"/>
          </a:xfrm>
          <a:ln w="12700">
            <a:solidFill>
              <a:srgbClr val="179C7D"/>
            </a:solidFill>
          </a:ln>
        </p:spPr>
        <p:txBody>
          <a:bodyPr/>
          <a:lstStyle/>
          <a:p>
            <a:pPr marL="180000" lvl="1" indent="0">
              <a:spcBef>
                <a:spcPts val="1200"/>
              </a:spcBef>
              <a:buClr>
                <a:srgbClr val="179C7D"/>
              </a:buClr>
              <a:buSzPct val="150000"/>
              <a:buNone/>
            </a:pPr>
            <a:r>
              <a:rPr lang="de-DE" sz="2000" b="1" dirty="0">
                <a:solidFill>
                  <a:srgbClr val="179C7D"/>
                </a:solidFill>
              </a:rPr>
              <a:t>1. Informieren, Interesse bekunden, Newsletter-Anmeldung</a:t>
            </a:r>
          </a:p>
          <a:p>
            <a:pPr marL="882900" lvl="2" indent="-342900">
              <a:buClr>
                <a:srgbClr val="179C7D"/>
              </a:buClr>
              <a:buSzPct val="100000"/>
              <a:buFont typeface="Wingdings" panose="05000000000000000000" pitchFamily="2" charset="2"/>
              <a:buChar char="Ø"/>
            </a:pPr>
            <a:r>
              <a:rPr lang="de-DE" sz="2000" dirty="0">
                <a:ea typeface="Lato" panose="020F0502020204030203"/>
                <a:cs typeface="Lato" panose="020F0502020204030203"/>
              </a:rPr>
              <a:t>Erster Kontakt zum Projekt</a:t>
            </a:r>
          </a:p>
          <a:p>
            <a:pPr marL="882900" lvl="2" indent="-342900">
              <a:buClr>
                <a:srgbClr val="179C7D"/>
              </a:buClr>
              <a:buSzPct val="100000"/>
              <a:buFont typeface="Wingdings" panose="05000000000000000000" pitchFamily="2" charset="2"/>
              <a:buChar char="Ø"/>
            </a:pPr>
            <a:r>
              <a:rPr lang="de-DE" sz="2000" dirty="0">
                <a:ea typeface="Lato" panose="020F0502020204030203"/>
                <a:cs typeface="Lato" panose="020F0502020204030203"/>
              </a:rPr>
              <a:t>Einzelpersonen</a:t>
            </a:r>
          </a:p>
          <a:p>
            <a:pPr marL="882900" lvl="2" indent="-342900">
              <a:buClr>
                <a:srgbClr val="179C7D"/>
              </a:buClr>
              <a:buSzPct val="100000"/>
              <a:buFont typeface="Wingdings" panose="05000000000000000000" pitchFamily="2" charset="2"/>
              <a:buChar char="Ø"/>
            </a:pPr>
            <a:r>
              <a:rPr lang="de-DE" sz="2000" dirty="0">
                <a:ea typeface="Lato" panose="020F0502020204030203"/>
                <a:cs typeface="Lato" panose="020F0502020204030203"/>
              </a:rPr>
              <a:t>Alle, die über das Projekt informiert werden wollen</a:t>
            </a:r>
          </a:p>
          <a:p>
            <a:pPr marL="180000" lvl="1" indent="0">
              <a:spcBef>
                <a:spcPts val="600"/>
              </a:spcBef>
              <a:buClr>
                <a:srgbClr val="179C7D"/>
              </a:buClr>
              <a:buSzPct val="150000"/>
              <a:buNone/>
            </a:pPr>
            <a:r>
              <a:rPr lang="de-DE" sz="2000" b="1" dirty="0">
                <a:solidFill>
                  <a:srgbClr val="179C7D"/>
                </a:solidFill>
              </a:rPr>
              <a:t>2. Formblatt "Digitales Dorf werden" ausfüllen</a:t>
            </a:r>
          </a:p>
          <a:p>
            <a:pPr marL="882900" lvl="2" indent="-342900">
              <a:buClr>
                <a:srgbClr val="179C7D"/>
              </a:buClr>
              <a:buSzPct val="100000"/>
              <a:buFont typeface="Wingdings" panose="05000000000000000000" pitchFamily="2" charset="2"/>
              <a:buChar char="Ø"/>
            </a:pPr>
            <a:r>
              <a:rPr lang="de-DE" sz="2000" dirty="0">
                <a:ea typeface="Lato"/>
                <a:cs typeface="Lato"/>
              </a:rPr>
              <a:t>Konkretes Interesse, das Projekt vor Ort umzusetzen</a:t>
            </a:r>
          </a:p>
          <a:p>
            <a:pPr marL="882900" lvl="2" indent="-342900">
              <a:buClr>
                <a:srgbClr val="179C7D"/>
              </a:buClr>
              <a:buSzPct val="100000"/>
              <a:buFont typeface="Wingdings" panose="05000000000000000000" pitchFamily="2" charset="2"/>
              <a:buChar char="Ø"/>
            </a:pPr>
            <a:r>
              <a:rPr lang="de-DE" sz="2000" dirty="0">
                <a:ea typeface="Lato"/>
                <a:cs typeface="Lato"/>
              </a:rPr>
              <a:t>Wird von der projektverantwortlichen Kontaktperson aus Haupt- oder Ehrenamt ausgefüllt</a:t>
            </a:r>
          </a:p>
        </p:txBody>
      </p:sp>
      <p:pic>
        <p:nvPicPr>
          <p:cNvPr id="2" name="Grafik 1"/>
          <p:cNvPicPr>
            <a:picLocks noChangeAspect="1"/>
          </p:cNvPicPr>
          <p:nvPr/>
        </p:nvPicPr>
        <p:blipFill>
          <a:blip r:embed="rId3"/>
          <a:stretch>
            <a:fillRect/>
          </a:stretch>
        </p:blipFill>
        <p:spPr>
          <a:xfrm>
            <a:off x="9581490" y="1444336"/>
            <a:ext cx="2688569" cy="4627265"/>
          </a:xfrm>
          <a:prstGeom prst="rect">
            <a:avLst/>
          </a:prstGeom>
          <a:ln w="12700">
            <a:solidFill>
              <a:schemeClr val="tx1"/>
            </a:solidFill>
          </a:ln>
        </p:spPr>
      </p:pic>
      <p:sp>
        <p:nvSpPr>
          <p:cNvPr id="5"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8511190" cy="1138773"/>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chemeClr val="tx2"/>
                </a:solidFill>
                <a:latin typeface="Lato Heavy"/>
              </a:rPr>
              <a:t>Angebote des Projekts – Mitmachen in zwei Schritten</a:t>
            </a:r>
          </a:p>
          <a:p>
            <a:pPr>
              <a:defRPr/>
            </a:pPr>
            <a:r>
              <a:rPr lang="de-DE" sz="1800" b="0" dirty="0">
                <a:latin typeface="Lato Heavy"/>
                <a:hlinkClick r:id="rId4"/>
              </a:rPr>
              <a:t>https://www.digitale-doerfer-niedersachsen.de/mitmachen/</a:t>
            </a:r>
            <a:endParaRPr lang="de-DE" sz="1800" b="0" dirty="0">
              <a:latin typeface="Lato Heavy"/>
            </a:endParaRPr>
          </a:p>
        </p:txBody>
      </p:sp>
    </p:spTree>
    <p:extLst>
      <p:ext uri="{BB962C8B-B14F-4D97-AF65-F5344CB8AC3E}">
        <p14:creationId xmlns:p14="http://schemas.microsoft.com/office/powerpoint/2010/main" val="926118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9"/>
          <p:cNvSpPr txBox="1">
            <a:spLocks/>
          </p:cNvSpPr>
          <p:nvPr/>
        </p:nvSpPr>
        <p:spPr bwMode="auto">
          <a:xfrm>
            <a:off x="593090" y="1412776"/>
            <a:ext cx="10802292" cy="4248472"/>
          </a:xfrm>
          <a:prstGeom prst="rect">
            <a:avLst/>
          </a:prstGeom>
          <a:solidFill>
            <a:schemeClr val="bg1"/>
          </a:solidFill>
          <a:ln>
            <a:noFill/>
          </a:ln>
          <a:effectLst/>
        </p:spPr>
        <p:txBody>
          <a:bodyPr vert="horz" wrap="square" lIns="0" tIns="0" rIns="0" bIns="0" numCol="1" anchor="t" anchorCtr="0" compatLnSpc="1">
            <a:prstTxWarp prst="textNoShape">
              <a:avLst/>
            </a:prstTxWarp>
            <a:noAutofit/>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522900" indent="-342900">
              <a:buClr>
                <a:srgbClr val="179C7D"/>
              </a:buClr>
              <a:buFont typeface="Wingdings" panose="05000000000000000000" pitchFamily="2" charset="2"/>
              <a:buChar char="Ø"/>
            </a:pPr>
            <a:r>
              <a:rPr lang="de-DE" sz="2000">
                <a:latin typeface="Lato Heavy"/>
                <a:ea typeface="+mn-lt"/>
                <a:cs typeface="+mn-lt"/>
              </a:rPr>
              <a:t>Das Formblatt wird von dem oder der vertretungsberechtigten kommunalen Vertreter*in einer Kommune unterzeichnet. Als Hauptverwaltungsbeamte im Sinne des NKomVG §§ 80 ff in Verbindung mit § 14 gelten auch die </a:t>
            </a:r>
            <a:r>
              <a:rPr lang="de-DE" sz="2000" b="1">
                <a:latin typeface="Lato Heavy"/>
                <a:ea typeface="+mn-lt"/>
                <a:cs typeface="+mn-lt"/>
              </a:rPr>
              <a:t>ehrenamtlichen</a:t>
            </a:r>
            <a:r>
              <a:rPr lang="de-DE" sz="2000">
                <a:latin typeface="Lato Heavy"/>
                <a:ea typeface="+mn-lt"/>
                <a:cs typeface="+mn-lt"/>
              </a:rPr>
              <a:t> Bürgermeister*innen von Mitgliedsgemeinden. Es ist Ausdruck eines </a:t>
            </a:r>
            <a:r>
              <a:rPr lang="de-DE" sz="2000" b="1">
                <a:latin typeface="Lato Heavy"/>
                <a:ea typeface="+mn-lt"/>
                <a:cs typeface="+mn-lt"/>
              </a:rPr>
              <a:t>konkreten Interesses</a:t>
            </a:r>
            <a:r>
              <a:rPr lang="de-DE" sz="2000">
                <a:latin typeface="Lato Heavy"/>
                <a:ea typeface="+mn-lt"/>
                <a:cs typeface="+mn-lt"/>
              </a:rPr>
              <a:t>, ein Digitales Dorf zu werden.</a:t>
            </a:r>
            <a:endParaRPr lang="de-DE">
              <a:latin typeface="Lato Heavy"/>
              <a:ea typeface="+mn-lt"/>
              <a:cs typeface="+mn-lt"/>
            </a:endParaRPr>
          </a:p>
          <a:p>
            <a:pPr marL="522900" indent="-342900">
              <a:buClr>
                <a:srgbClr val="179C7D"/>
              </a:buClr>
              <a:buFont typeface="Wingdings" panose="05000000000000000000" pitchFamily="2" charset="2"/>
              <a:buChar char="Ø"/>
            </a:pPr>
            <a:r>
              <a:rPr lang="de-DE" sz="2000">
                <a:latin typeface="Lato Heavy"/>
                <a:ea typeface="+mn-lt"/>
                <a:cs typeface="+mn-lt"/>
              </a:rPr>
              <a:t>Das Formblatt stellt somit </a:t>
            </a:r>
            <a:r>
              <a:rPr lang="de-DE" sz="2000" b="1">
                <a:latin typeface="Lato Heavy"/>
                <a:ea typeface="+mn-lt"/>
                <a:cs typeface="+mn-lt"/>
              </a:rPr>
              <a:t>keinen Vertrag </a:t>
            </a:r>
            <a:r>
              <a:rPr lang="de-DE" sz="2000">
                <a:latin typeface="Lato Heavy"/>
                <a:ea typeface="+mn-lt"/>
                <a:cs typeface="+mn-lt"/>
              </a:rPr>
              <a:t>dar (weder mit der Stiftung Digitale Chancen noch mit dem Fraunhofer IESE) und begründet auch keine Pflichten. Im Formblatt ist die Ansprechperson für die Kommune auf Projektebene zu benennen sowie ggf. Ansprechpersonen für einzelne Teile oder Kommunen.</a:t>
            </a:r>
            <a:endParaRPr lang="de-DE">
              <a:latin typeface="Lato Heavy"/>
              <a:ea typeface="+mn-lt"/>
              <a:cs typeface="+mn-lt"/>
            </a:endParaRPr>
          </a:p>
          <a:p>
            <a:pPr marL="522900" indent="-342900">
              <a:buClr>
                <a:srgbClr val="179C7D"/>
              </a:buClr>
              <a:buFont typeface="Wingdings" panose="05000000000000000000" pitchFamily="2" charset="2"/>
              <a:buChar char="Ø"/>
            </a:pPr>
            <a:r>
              <a:rPr lang="de-DE" sz="2000">
                <a:latin typeface="Lato Heavy"/>
                <a:ea typeface="+mn-lt"/>
                <a:cs typeface="+mn-lt"/>
              </a:rPr>
              <a:t>Im Anschluss an die Absendung des Formblatts wird in Absprache mit dem Fraunhofer IESE die Umsetzung geplant und die Freischaltung vorgenommen.</a:t>
            </a:r>
            <a:endParaRPr lang="de-DE">
              <a:latin typeface="Lato Heavy"/>
              <a:ea typeface="+mn-lt"/>
              <a:cs typeface="+mn-lt"/>
            </a:endParaRPr>
          </a:p>
          <a:p>
            <a:pPr marL="522900" indent="-342900">
              <a:buClr>
                <a:srgbClr val="179C7D"/>
              </a:buClr>
              <a:buFont typeface="Wingdings" panose="05000000000000000000" pitchFamily="2" charset="2"/>
              <a:buChar char="Ø"/>
            </a:pPr>
            <a:r>
              <a:rPr lang="de-DE" sz="2000">
                <a:latin typeface="Lato Heavy"/>
                <a:ea typeface="+mn-lt"/>
                <a:cs typeface="+mn-lt"/>
              </a:rPr>
              <a:t>Von der Vernetzungsstelle Digitale Dörfer Niedersachsen werden Sie nach der Freischaltung informiert und bekommen weiteres Material zur Bekanntmachung vor Ort.</a:t>
            </a:r>
            <a:endParaRPr lang="de-DE">
              <a:latin typeface="Lato Heavy"/>
              <a:ea typeface="+mn-lt"/>
              <a:cs typeface="+mn-lt"/>
            </a:endParaRPr>
          </a:p>
        </p:txBody>
      </p:sp>
      <p:sp>
        <p:nvSpPr>
          <p:cNvPr id="3"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8784459" cy="707886"/>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chemeClr val="tx2"/>
                </a:solidFill>
                <a:latin typeface="Lato Heavy"/>
              </a:rPr>
              <a:t>Angebote des Projekts – Formblatt ausfüllen</a:t>
            </a:r>
          </a:p>
          <a:p>
            <a:r>
              <a:rPr lang="de-DE" sz="1800" b="0" dirty="0">
                <a:latin typeface="Lato Heavy"/>
                <a:hlinkClick r:id="rId3"/>
              </a:rPr>
              <a:t>https://www.digitale-doerfer-niedersachsen.de/mitmachen/digitales-dorf-werden/</a:t>
            </a:r>
            <a:endParaRPr lang="de-DE" sz="1800" b="0" dirty="0">
              <a:latin typeface="Lato Heavy"/>
            </a:endParaRPr>
          </a:p>
        </p:txBody>
      </p:sp>
    </p:spTree>
    <p:extLst>
      <p:ext uri="{BB962C8B-B14F-4D97-AF65-F5344CB8AC3E}">
        <p14:creationId xmlns:p14="http://schemas.microsoft.com/office/powerpoint/2010/main" val="14351813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9165244" cy="707886"/>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r>
              <a:rPr lang="de-DE" sz="2800">
                <a:solidFill>
                  <a:schemeClr val="tx2"/>
                </a:solidFill>
                <a:latin typeface="Lato Heavy"/>
                <a:ea typeface="Lato Heavy" charset="0"/>
                <a:cs typeface="Lato Heavy" charset="0"/>
              </a:rPr>
              <a:t>Informationsmaterial zur Entscheidungshilfe</a:t>
            </a:r>
          </a:p>
          <a:p>
            <a:r>
              <a:rPr lang="de-DE" sz="1800" kern="0">
                <a:solidFill>
                  <a:schemeClr val="tx2"/>
                </a:solidFill>
                <a:latin typeface="Lato Heavy"/>
              </a:rPr>
              <a:t>Wie informiere ich meine Kommune?</a:t>
            </a:r>
          </a:p>
        </p:txBody>
      </p:sp>
      <p:sp>
        <p:nvSpPr>
          <p:cNvPr id="4" name="Textfeld 3"/>
          <p:cNvSpPr txBox="1"/>
          <p:nvPr/>
        </p:nvSpPr>
        <p:spPr>
          <a:xfrm>
            <a:off x="622300" y="3809671"/>
            <a:ext cx="5951495" cy="2086725"/>
          </a:xfrm>
          <a:prstGeom prst="rect">
            <a:avLst/>
          </a:prstGeom>
          <a:noFill/>
          <a:ln w="12700">
            <a:solidFill>
              <a:srgbClr val="179C7D"/>
            </a:solidFill>
          </a:ln>
        </p:spPr>
        <p:txBody>
          <a:bodyPr wrap="square" lIns="91440" tIns="45720" rIns="91440" bIns="45720" rtlCol="0" anchor="t">
            <a:spAutoFit/>
          </a:bodyPr>
          <a:lstStyle/>
          <a:p>
            <a:pPr marL="180000">
              <a:buClr>
                <a:srgbClr val="179C7D"/>
              </a:buClr>
              <a:buSzPct val="100000"/>
            </a:pPr>
            <a:r>
              <a:rPr lang="de-DE" sz="2400" b="1">
                <a:solidFill>
                  <a:srgbClr val="179C7D"/>
                </a:solidFill>
                <a:latin typeface="Lato Heavy"/>
              </a:rPr>
              <a:t>Infomaterial</a:t>
            </a:r>
          </a:p>
          <a:p>
            <a:pPr marL="522900" indent="-342900">
              <a:buClr>
                <a:srgbClr val="179C7D"/>
              </a:buClr>
              <a:buSzPct val="100000"/>
              <a:buFont typeface="Wingdings" panose="05000000000000000000" pitchFamily="2" charset="2"/>
              <a:buChar char="Ø"/>
            </a:pPr>
            <a:r>
              <a:rPr lang="de-DE" sz="2000">
                <a:latin typeface="Lato Heavy"/>
                <a:hlinkClick r:id="rId3"/>
              </a:rPr>
              <a:t>Checkliste</a:t>
            </a:r>
            <a:endParaRPr lang="de-DE" sz="2000">
              <a:latin typeface="Lato Heavy"/>
            </a:endParaRPr>
          </a:p>
          <a:p>
            <a:pPr marL="522900" indent="-342900">
              <a:buClr>
                <a:srgbClr val="179C7D"/>
              </a:buClr>
              <a:buSzPct val="100000"/>
              <a:buFont typeface="Wingdings" panose="05000000000000000000" pitchFamily="2" charset="2"/>
              <a:buChar char="Ø"/>
            </a:pPr>
            <a:r>
              <a:rPr lang="de-DE" sz="2000">
                <a:latin typeface="Lato Heavy"/>
                <a:hlinkClick r:id="rId4"/>
              </a:rPr>
              <a:t>Infoblatt zu den Lösungen</a:t>
            </a:r>
            <a:endParaRPr lang="de-DE" sz="2000">
              <a:latin typeface="Lato Heavy"/>
            </a:endParaRPr>
          </a:p>
          <a:p>
            <a:pPr marL="522900" indent="-342900">
              <a:buClr>
                <a:srgbClr val="179C7D"/>
              </a:buClr>
              <a:buSzPct val="100000"/>
              <a:buFont typeface="Wingdings" panose="05000000000000000000" pitchFamily="2" charset="2"/>
              <a:buChar char="Ø"/>
            </a:pPr>
            <a:r>
              <a:rPr lang="de-DE" sz="2000">
                <a:latin typeface="Lato Heavy"/>
              </a:rPr>
              <a:t>Infopräsentation </a:t>
            </a:r>
            <a:r>
              <a:rPr lang="de-DE" sz="2000" b="1">
                <a:latin typeface="Lato Heavy"/>
              </a:rPr>
              <a:t>Was sind die Digitalen Dörfer Niedersachsen?</a:t>
            </a:r>
          </a:p>
        </p:txBody>
      </p:sp>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01429" y="1087330"/>
            <a:ext cx="3372229" cy="4769772"/>
          </a:xfrm>
          <a:prstGeom prst="rect">
            <a:avLst/>
          </a:prstGeom>
          <a:ln w="12700">
            <a:solidFill>
              <a:schemeClr val="tx1"/>
            </a:solidFill>
          </a:ln>
        </p:spPr>
      </p:pic>
      <p:pic>
        <p:nvPicPr>
          <p:cNvPr id="10" name="Grafik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7106" y="1252951"/>
            <a:ext cx="3076047" cy="2677906"/>
          </a:xfrm>
          <a:prstGeom prst="rect">
            <a:avLst/>
          </a:prstGeom>
        </p:spPr>
      </p:pic>
      <p:sp>
        <p:nvSpPr>
          <p:cNvPr id="2" name="Textfeld 1"/>
          <p:cNvSpPr txBox="1"/>
          <p:nvPr/>
        </p:nvSpPr>
        <p:spPr>
          <a:xfrm>
            <a:off x="622300" y="6411771"/>
            <a:ext cx="7994833" cy="338554"/>
          </a:xfrm>
          <a:prstGeom prst="rect">
            <a:avLst/>
          </a:prstGeom>
          <a:noFill/>
        </p:spPr>
        <p:txBody>
          <a:bodyPr wrap="square" rtlCol="0">
            <a:spAutoFit/>
          </a:bodyPr>
          <a:lstStyle/>
          <a:p>
            <a:r>
              <a:rPr lang="de-DE" sz="1600">
                <a:latin typeface="Lato Heavy"/>
              </a:rPr>
              <a:t>Alle Infos unter: </a:t>
            </a:r>
            <a:r>
              <a:rPr lang="de-DE" sz="1600">
                <a:latin typeface="Lato Heavy"/>
                <a:hlinkClick r:id="rId7"/>
              </a:rPr>
              <a:t>https://www.digitale-doerfer-niedersachsen.de/entscheidungsfindung/</a:t>
            </a:r>
            <a:endParaRPr lang="de-DE" sz="1600">
              <a:latin typeface="Lato Heavy"/>
            </a:endParaRPr>
          </a:p>
        </p:txBody>
      </p:sp>
    </p:spTree>
    <p:extLst>
      <p:ext uri="{BB962C8B-B14F-4D97-AF65-F5344CB8AC3E}">
        <p14:creationId xmlns:p14="http://schemas.microsoft.com/office/powerpoint/2010/main" val="39599613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2"/>
          <p:cNvSpPr>
            <a:spLocks noGrp="1"/>
          </p:cNvSpPr>
          <p:nvPr>
            <p:ph idx="1"/>
          </p:nvPr>
        </p:nvSpPr>
        <p:spPr>
          <a:xfrm>
            <a:off x="6166171" y="1133125"/>
            <a:ext cx="5400128" cy="2067794"/>
          </a:xfrm>
          <a:solidFill>
            <a:srgbClr val="EEEFEF"/>
          </a:solidFill>
          <a:ln w="38100">
            <a:solidFill>
              <a:srgbClr val="5CBAA4"/>
            </a:solidFill>
          </a:ln>
        </p:spPr>
        <p:txBody>
          <a:bodyPr/>
          <a:lstStyle/>
          <a:p>
            <a:pPr marL="72000" indent="0">
              <a:spcBef>
                <a:spcPts val="1200"/>
              </a:spcBef>
              <a:spcAft>
                <a:spcPts val="600"/>
              </a:spcAft>
              <a:buNone/>
            </a:pPr>
            <a:r>
              <a:rPr lang="de-DE" sz="2200" b="1" dirty="0">
                <a:latin typeface="Lato Heavy"/>
              </a:rPr>
              <a:t>Allgemeiner Kontakt für Interessierte und Kommunen = Erste Anlaufstelle</a:t>
            </a:r>
            <a:endParaRPr lang="de-DE" sz="2200" b="1" dirty="0">
              <a:latin typeface="Lato Heavy"/>
              <a:hlinkClick r:id="" action="ppaction://noaction"/>
            </a:endParaRPr>
          </a:p>
          <a:p>
            <a:pPr marL="72000" indent="0">
              <a:spcBef>
                <a:spcPts val="600"/>
              </a:spcBef>
              <a:spcAft>
                <a:spcPts val="600"/>
              </a:spcAft>
              <a:buNone/>
            </a:pPr>
            <a:r>
              <a:rPr lang="de-DE" sz="2200" b="1" dirty="0">
                <a:latin typeface="Lato Heavy"/>
                <a:hlinkClick r:id="rId3"/>
              </a:rPr>
              <a:t>Interessensbekundung einreichen</a:t>
            </a:r>
            <a:endParaRPr lang="de-DE" sz="2200" b="1" dirty="0">
              <a:latin typeface="Lato Heavy"/>
            </a:endParaRPr>
          </a:p>
          <a:p>
            <a:pPr marL="72000" indent="0">
              <a:spcBef>
                <a:spcPts val="600"/>
              </a:spcBef>
              <a:spcAft>
                <a:spcPts val="1200"/>
              </a:spcAft>
              <a:buNone/>
            </a:pPr>
            <a:r>
              <a:rPr lang="de-DE" sz="2200" b="1" dirty="0">
                <a:latin typeface="Lato Heavy"/>
              </a:rPr>
              <a:t>Telefonisch unter </a:t>
            </a:r>
            <a:r>
              <a:rPr lang="de-DE" sz="2400" dirty="0">
                <a:latin typeface="Lato Heavy"/>
              </a:rPr>
              <a:t>0551-89021513</a:t>
            </a:r>
            <a:endParaRPr lang="de-DE" sz="2200" b="1" dirty="0">
              <a:latin typeface="Lato Heavy"/>
            </a:endParaRPr>
          </a:p>
        </p:txBody>
      </p:sp>
      <p:sp>
        <p:nvSpPr>
          <p:cNvPr id="3" name="Inhaltsplatzhalter 2"/>
          <p:cNvSpPr txBox="1">
            <a:spLocks/>
          </p:cNvSpPr>
          <p:nvPr/>
        </p:nvSpPr>
        <p:spPr bwMode="auto">
          <a:xfrm>
            <a:off x="622300" y="2224551"/>
            <a:ext cx="5400128" cy="976367"/>
          </a:xfrm>
          <a:prstGeom prst="rect">
            <a:avLst/>
          </a:prstGeom>
          <a:solidFill>
            <a:srgbClr val="EEEFEF"/>
          </a:solidFill>
          <a:ln w="381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1755" indent="0">
              <a:spcBef>
                <a:spcPts val="600"/>
              </a:spcBef>
              <a:spcAft>
                <a:spcPts val="600"/>
              </a:spcAft>
              <a:buNone/>
              <a:defRPr/>
            </a:pPr>
            <a:r>
              <a:rPr lang="de-DE" sz="2000" b="1" kern="0" dirty="0">
                <a:solidFill>
                  <a:srgbClr val="000000"/>
                </a:solidFill>
                <a:latin typeface="Lato Heavy"/>
                <a:cs typeface="Segoe UI"/>
              </a:rPr>
              <a:t>Fabienne Hammer</a:t>
            </a:r>
            <a:br>
              <a:rPr lang="de-DE" sz="2000" b="1" i="0" u="none" strike="noStrike" kern="0" cap="none" spc="0" normalizeH="0" baseline="0" noProof="0" dirty="0">
                <a:ln>
                  <a:noFill/>
                </a:ln>
                <a:effectLst/>
                <a:uLnTx/>
                <a:uFillTx/>
                <a:latin typeface="Lato Heavy"/>
              </a:rPr>
            </a:br>
            <a:r>
              <a:rPr kumimoji="0" lang="en-US" sz="2000" b="1" i="0" u="none" strike="noStrike" kern="0" cap="none" spc="0" normalizeH="0" baseline="0" noProof="0" dirty="0">
                <a:ln>
                  <a:noFill/>
                </a:ln>
                <a:solidFill>
                  <a:srgbClr val="179C7D"/>
                </a:solidFill>
                <a:effectLst/>
                <a:uLnTx/>
                <a:uFillTx/>
                <a:latin typeface="Lato Heavy"/>
                <a:ea typeface="+mn-lt"/>
                <a:cs typeface="+mn-lt"/>
              </a:rPr>
              <a:t>Fraunhofer IESE</a:t>
            </a:r>
            <a:br>
              <a:rPr lang="en-US" sz="2000" b="1" i="0" u="none" strike="noStrike" kern="0" cap="none" spc="0" normalizeH="0" baseline="0" noProof="0" dirty="0">
                <a:ln>
                  <a:noFill/>
                </a:ln>
                <a:effectLst/>
                <a:uLnTx/>
                <a:uFillTx/>
                <a:latin typeface="Lato Heavy"/>
                <a:ea typeface="+mn-lt"/>
                <a:cs typeface="+mn-lt"/>
              </a:rPr>
            </a:br>
            <a:r>
              <a:rPr lang="en-US" sz="2000" u="sng" kern="0" dirty="0">
                <a:latin typeface="Lato Heavy"/>
                <a:ea typeface="+mn-lt"/>
                <a:cs typeface="+mn-lt"/>
                <a:hlinkClick r:id="rId4"/>
              </a:rPr>
              <a:t>fabienne.hammer@iese.fraunhofer.de</a:t>
            </a:r>
            <a:endParaRPr lang="de" sz="2000" u="sng" kern="0">
              <a:solidFill>
                <a:srgbClr val="000000"/>
              </a:solidFill>
              <a:latin typeface="Lato Heavy"/>
              <a:ea typeface="+mn-lt"/>
              <a:cs typeface="+mn-lt"/>
            </a:endParaRPr>
          </a:p>
        </p:txBody>
      </p:sp>
      <p:sp>
        <p:nvSpPr>
          <p:cNvPr id="4" name="Inhaltsplatzhalter 2"/>
          <p:cNvSpPr txBox="1">
            <a:spLocks/>
          </p:cNvSpPr>
          <p:nvPr/>
        </p:nvSpPr>
        <p:spPr bwMode="auto">
          <a:xfrm>
            <a:off x="622300" y="1133124"/>
            <a:ext cx="5400128" cy="976367"/>
          </a:xfrm>
          <a:prstGeom prst="rect">
            <a:avLst/>
          </a:prstGeom>
          <a:solidFill>
            <a:srgbClr val="EEEFEF"/>
          </a:solidFill>
          <a:ln w="381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lvl="0" indent="0">
              <a:spcBef>
                <a:spcPts val="600"/>
              </a:spcBef>
              <a:spcAft>
                <a:spcPts val="600"/>
              </a:spcAft>
              <a:buClr>
                <a:srgbClr val="179C7D"/>
              </a:buClr>
              <a:buSzPct val="150000"/>
              <a:buNone/>
              <a:defRPr/>
            </a:pPr>
            <a:r>
              <a:rPr kumimoji="0" lang="de-DE" sz="2000" b="1" i="0" u="none" strike="noStrike" kern="1200" cap="none" spc="0" normalizeH="0" baseline="0" noProof="0" dirty="0">
                <a:ln>
                  <a:noFill/>
                </a:ln>
                <a:solidFill>
                  <a:srgbClr val="000000"/>
                </a:solidFill>
                <a:effectLst/>
                <a:uLnTx/>
                <a:uFillTx/>
                <a:latin typeface="Lato Heavy"/>
                <a:ea typeface="+mn-lt"/>
                <a:cs typeface="+mn-lt"/>
              </a:rPr>
              <a:t>Dr. Carola Croll, Rica </a:t>
            </a:r>
            <a:r>
              <a:rPr kumimoji="0" lang="de-DE" sz="2000" b="1" i="0" u="none" strike="noStrike" kern="1200" cap="none" spc="0" normalizeH="0" baseline="0" noProof="0" dirty="0" err="1">
                <a:ln>
                  <a:noFill/>
                </a:ln>
                <a:solidFill>
                  <a:srgbClr val="000000"/>
                </a:solidFill>
                <a:effectLst/>
                <a:uLnTx/>
                <a:uFillTx/>
                <a:latin typeface="Lato Heavy"/>
                <a:ea typeface="+mn-lt"/>
                <a:cs typeface="+mn-lt"/>
              </a:rPr>
              <a:t>Willeke</a:t>
            </a:r>
            <a:br>
              <a:rPr kumimoji="0" lang="de-DE" sz="2000" b="1" i="0" u="none" strike="noStrike" kern="1200" cap="none" spc="0" normalizeH="0" baseline="0" noProof="0" dirty="0">
                <a:ln>
                  <a:noFill/>
                </a:ln>
                <a:solidFill>
                  <a:srgbClr val="000000"/>
                </a:solidFill>
                <a:effectLst/>
                <a:uLnTx/>
                <a:uFillTx/>
                <a:latin typeface="Lato Heavy"/>
                <a:ea typeface="+mn-lt"/>
                <a:cs typeface="+mn-lt"/>
              </a:rPr>
            </a:br>
            <a:r>
              <a:rPr kumimoji="0" lang="de-DE" sz="2000" b="1" i="0" u="none" strike="noStrike" kern="1200" cap="none" spc="0" normalizeH="0" baseline="0" noProof="0" dirty="0">
                <a:ln>
                  <a:noFill/>
                </a:ln>
                <a:solidFill>
                  <a:srgbClr val="179C7D"/>
                </a:solidFill>
                <a:effectLst/>
                <a:uLnTx/>
                <a:uFillTx/>
                <a:latin typeface="Lato Heavy"/>
                <a:ea typeface="+mn-lt"/>
                <a:cs typeface="+mn-lt"/>
              </a:rPr>
              <a:t>Stiftung Digitale Chancen</a:t>
            </a:r>
            <a:br>
              <a:rPr kumimoji="0" lang="de-DE" sz="2000" b="1" i="0" u="none" strike="noStrike" kern="1200" cap="none" spc="0" normalizeH="0" baseline="0" noProof="0" dirty="0">
                <a:ln>
                  <a:noFill/>
                </a:ln>
                <a:solidFill>
                  <a:srgbClr val="179C7D"/>
                </a:solidFill>
                <a:effectLst/>
                <a:uLnTx/>
                <a:uFillTx/>
                <a:latin typeface="Lato Heavy"/>
                <a:ea typeface="+mn-lt"/>
                <a:cs typeface="+mn-lt"/>
              </a:rPr>
            </a:br>
            <a:r>
              <a:rPr lang="de-DE" sz="2000" dirty="0">
                <a:solidFill>
                  <a:srgbClr val="000000"/>
                </a:solidFill>
                <a:latin typeface="Lato Heavy"/>
                <a:ea typeface="+mn-lt"/>
                <a:cs typeface="+mn-lt"/>
                <a:hlinkClick r:id="rId5"/>
              </a:rPr>
              <a:t>niedersachsen@digitale-chancen.de</a:t>
            </a:r>
            <a:endParaRPr lang="de-DE" sz="2000" dirty="0">
              <a:solidFill>
                <a:srgbClr val="000000"/>
              </a:solidFill>
              <a:latin typeface="Lato Heavy"/>
              <a:ea typeface="+mn-lt"/>
              <a:cs typeface="+mn-lt"/>
            </a:endParaRPr>
          </a:p>
          <a:p>
            <a:pPr marL="72000" lvl="0" indent="0">
              <a:spcBef>
                <a:spcPts val="600"/>
              </a:spcBef>
              <a:spcAft>
                <a:spcPts val="600"/>
              </a:spcAft>
              <a:buClr>
                <a:srgbClr val="179C7D"/>
              </a:buClr>
              <a:buSzPct val="150000"/>
              <a:buNone/>
              <a:defRPr/>
            </a:pPr>
            <a:endParaRPr kumimoji="0" lang="de-DE" sz="2000" b="0" i="0" u="none" strike="noStrike" kern="1200" cap="none" spc="0" normalizeH="0" baseline="0" noProof="0" dirty="0">
              <a:ln>
                <a:noFill/>
              </a:ln>
              <a:solidFill>
                <a:srgbClr val="000000"/>
              </a:solidFill>
              <a:effectLst/>
              <a:uLnTx/>
              <a:uFillTx/>
              <a:latin typeface="Lato Heavy"/>
              <a:ea typeface="+mn-lt"/>
              <a:cs typeface="+mn-lt"/>
            </a:endParaRPr>
          </a:p>
        </p:txBody>
      </p:sp>
      <p:sp>
        <p:nvSpPr>
          <p:cNvPr id="5" name="Inhaltsplatzhalter 2"/>
          <p:cNvSpPr txBox="1">
            <a:spLocks/>
          </p:cNvSpPr>
          <p:nvPr/>
        </p:nvSpPr>
        <p:spPr bwMode="auto">
          <a:xfrm>
            <a:off x="622300" y="3962746"/>
            <a:ext cx="5400128" cy="976367"/>
          </a:xfrm>
          <a:prstGeom prst="rect">
            <a:avLst/>
          </a:prstGeom>
          <a:solidFill>
            <a:srgbClr val="EEEFEF"/>
          </a:solidFill>
          <a:ln w="381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1755" indent="0">
              <a:spcBef>
                <a:spcPts val="0"/>
              </a:spcBef>
              <a:spcAft>
                <a:spcPts val="0"/>
              </a:spcAft>
              <a:buClr>
                <a:srgbClr val="179C7D"/>
              </a:buClr>
              <a:buSzPct val="150000"/>
              <a:buNone/>
              <a:defRPr/>
            </a:pPr>
            <a:r>
              <a:rPr lang="de-DE" sz="2000" b="1" dirty="0">
                <a:solidFill>
                  <a:srgbClr val="000000"/>
                </a:solidFill>
                <a:latin typeface="Lato Heavy"/>
                <a:ea typeface="+mn-lt"/>
                <a:cs typeface="+mn-lt"/>
              </a:rPr>
              <a:t>Stefan </a:t>
            </a:r>
            <a:r>
              <a:rPr lang="de-DE" sz="2000" b="1" dirty="0" err="1">
                <a:solidFill>
                  <a:srgbClr val="000000"/>
                </a:solidFill>
                <a:latin typeface="Lato Heavy"/>
                <a:ea typeface="+mn-lt"/>
                <a:cs typeface="+mn-lt"/>
              </a:rPr>
              <a:t>Ruhle</a:t>
            </a:r>
            <a:endParaRPr lang="de-DE" sz="2000" b="1" i="0" u="none" strike="noStrike" kern="1200" cap="none" spc="0" normalizeH="0" baseline="0" noProof="0" dirty="0">
              <a:ln>
                <a:noFill/>
              </a:ln>
              <a:solidFill>
                <a:srgbClr val="000000"/>
              </a:solidFill>
              <a:effectLst/>
              <a:uLnTx/>
              <a:uFillTx/>
              <a:latin typeface="Lato Heavy"/>
              <a:ea typeface="+mn-lt"/>
              <a:cs typeface="+mn-lt"/>
            </a:endParaRPr>
          </a:p>
          <a:p>
            <a:pPr marL="71755" marR="0" lvl="0" indent="0" algn="l" defTabSz="360000" rtl="0" eaLnBrk="1" fontAlgn="base" latinLnBrk="0" hangingPunct="1">
              <a:lnSpc>
                <a:spcPct val="100000"/>
              </a:lnSpc>
              <a:spcBef>
                <a:spcPts val="0"/>
              </a:spcBef>
              <a:spcAft>
                <a:spcPts val="0"/>
              </a:spcAft>
              <a:buClr>
                <a:srgbClr val="179C7D"/>
              </a:buClr>
              <a:buSzPct val="150000"/>
              <a:buFont typeface="Wingdings" pitchFamily="2" charset="2"/>
              <a:buNone/>
              <a:tabLst/>
              <a:defRPr/>
            </a:pPr>
            <a:r>
              <a:rPr kumimoji="0" lang="de-DE" sz="2000" b="1" i="0" u="none" strike="noStrike" kern="1200" cap="none" spc="0" normalizeH="0" baseline="0" noProof="0" dirty="0">
                <a:ln>
                  <a:noFill/>
                </a:ln>
                <a:solidFill>
                  <a:srgbClr val="179C7D"/>
                </a:solidFill>
                <a:effectLst/>
                <a:uLnTx/>
                <a:uFillTx/>
                <a:latin typeface="Lato Heavy"/>
                <a:ea typeface="+mn-lt"/>
                <a:cs typeface="+mn-lt"/>
              </a:rPr>
              <a:t>Braunschweig</a:t>
            </a:r>
            <a:endParaRPr lang="de-DE" sz="2000" b="1" i="0" u="none" strike="noStrike" kern="1200" cap="none" spc="0" normalizeH="0" baseline="0" noProof="0" dirty="0">
              <a:ln>
                <a:noFill/>
              </a:ln>
              <a:solidFill>
                <a:srgbClr val="179C7D"/>
              </a:solidFill>
              <a:effectLst/>
              <a:uLnTx/>
              <a:uFillTx/>
              <a:latin typeface="Lato Heavy"/>
              <a:ea typeface="+mn-lt"/>
              <a:cs typeface="+mn-lt"/>
            </a:endParaRPr>
          </a:p>
          <a:p>
            <a:pPr marL="71755" lvl="0" indent="0">
              <a:spcBef>
                <a:spcPts val="0"/>
              </a:spcBef>
              <a:spcAft>
                <a:spcPts val="0"/>
              </a:spcAft>
              <a:buClr>
                <a:srgbClr val="179C7D"/>
              </a:buClr>
              <a:buSzPct val="150000"/>
              <a:buNone/>
              <a:defRPr/>
            </a:pPr>
            <a:r>
              <a:rPr lang="de-DE" sz="2000" dirty="0">
                <a:latin typeface="Lato Heavy"/>
                <a:hlinkClick r:id="rId6"/>
              </a:rPr>
              <a:t>digitale.doerfer@arl-bs.niedersachsen.de</a:t>
            </a:r>
            <a:endParaRPr lang="de-DE" sz="2000" b="0" i="0" u="none" strike="noStrike" kern="1200" cap="none" spc="0" normalizeH="0" baseline="0" noProof="0" dirty="0">
              <a:ln>
                <a:noFill/>
              </a:ln>
              <a:solidFill>
                <a:srgbClr val="000000"/>
              </a:solidFill>
              <a:effectLst/>
              <a:uLnTx/>
              <a:uFillTx/>
              <a:latin typeface="Lato Heavy"/>
              <a:ea typeface="+mn-lt"/>
              <a:cs typeface="+mn-lt"/>
            </a:endParaRPr>
          </a:p>
        </p:txBody>
      </p:sp>
      <p:sp>
        <p:nvSpPr>
          <p:cNvPr id="6" name="Inhaltsplatzhalter 2"/>
          <p:cNvSpPr txBox="1">
            <a:spLocks/>
          </p:cNvSpPr>
          <p:nvPr/>
        </p:nvSpPr>
        <p:spPr bwMode="auto">
          <a:xfrm>
            <a:off x="6166171" y="3962746"/>
            <a:ext cx="5400128" cy="976367"/>
          </a:xfrm>
          <a:prstGeom prst="rect">
            <a:avLst/>
          </a:prstGeom>
          <a:solidFill>
            <a:srgbClr val="EEEFEF"/>
          </a:solidFill>
          <a:ln w="381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marR="0" lvl="0" indent="0" algn="l" defTabSz="360000" rtl="0" eaLnBrk="1" fontAlgn="base" latinLnBrk="0" hangingPunct="1">
              <a:lnSpc>
                <a:spcPct val="100000"/>
              </a:lnSpc>
              <a:spcBef>
                <a:spcPts val="0"/>
              </a:spcBef>
              <a:spcAft>
                <a:spcPts val="0"/>
              </a:spcAft>
              <a:buClr>
                <a:srgbClr val="179C7D"/>
              </a:buClr>
              <a:buSzPct val="150000"/>
              <a:buFont typeface="Wingdings" pitchFamily="2" charset="2"/>
              <a:buNone/>
              <a:tabLst/>
              <a:defRPr/>
            </a:pPr>
            <a:r>
              <a:rPr kumimoji="0" lang="de-DE" sz="2000" b="1" i="0" u="none" strike="noStrike" kern="1200" cap="none" spc="0" normalizeH="0" baseline="0" noProof="0">
                <a:ln>
                  <a:noFill/>
                </a:ln>
                <a:effectLst/>
                <a:uLnTx/>
                <a:uFillTx/>
                <a:latin typeface="Lato Heavy"/>
                <a:ea typeface="+mn-lt"/>
                <a:cs typeface="+mn-lt"/>
              </a:rPr>
              <a:t>Anja Krutwa</a:t>
            </a:r>
          </a:p>
          <a:p>
            <a:pPr marL="72000" lvl="0" indent="0">
              <a:spcBef>
                <a:spcPts val="0"/>
              </a:spcBef>
              <a:spcAft>
                <a:spcPts val="0"/>
              </a:spcAft>
              <a:buClr>
                <a:srgbClr val="179C7D"/>
              </a:buClr>
              <a:buSzPct val="150000"/>
              <a:buNone/>
              <a:defRPr/>
            </a:pPr>
            <a:r>
              <a:rPr lang="de-DE" sz="2000" b="1">
                <a:solidFill>
                  <a:srgbClr val="179C7D"/>
                </a:solidFill>
                <a:latin typeface="Lato Heavy"/>
                <a:ea typeface="+mn-lt"/>
                <a:cs typeface="+mn-lt"/>
              </a:rPr>
              <a:t>Leine-Weser</a:t>
            </a:r>
            <a:br>
              <a:rPr kumimoji="0" lang="de-DE" sz="2000" b="1" i="0" u="none" strike="noStrike" kern="1200" cap="none" spc="0" normalizeH="0" baseline="0" noProof="0">
                <a:ln>
                  <a:noFill/>
                </a:ln>
                <a:solidFill>
                  <a:srgbClr val="179C7D"/>
                </a:solidFill>
                <a:effectLst/>
                <a:uLnTx/>
                <a:uFillTx/>
                <a:latin typeface="Lato Heavy"/>
                <a:ea typeface="+mn-lt"/>
                <a:cs typeface="+mn-lt"/>
              </a:rPr>
            </a:br>
            <a:r>
              <a:rPr lang="de-DE" sz="2000">
                <a:latin typeface="Lato Heavy"/>
                <a:hlinkClick r:id="rId7"/>
              </a:rPr>
              <a:t>digitale.doerfer@arl-lw.niedersachsen.de</a:t>
            </a:r>
            <a:endParaRPr kumimoji="0" lang="de-DE" sz="2000" b="0" i="0" u="none" strike="noStrike" kern="1200" cap="none" spc="0" normalizeH="0" baseline="0" noProof="0">
              <a:ln>
                <a:noFill/>
              </a:ln>
              <a:solidFill>
                <a:srgbClr val="000000"/>
              </a:solidFill>
              <a:effectLst/>
              <a:uLnTx/>
              <a:uFillTx/>
              <a:latin typeface="Lato Heavy"/>
              <a:ea typeface="+mn-lt"/>
              <a:cs typeface="+mn-lt"/>
            </a:endParaRPr>
          </a:p>
        </p:txBody>
      </p:sp>
      <p:sp>
        <p:nvSpPr>
          <p:cNvPr id="7" name="Inhaltsplatzhalter 2"/>
          <p:cNvSpPr txBox="1">
            <a:spLocks/>
          </p:cNvSpPr>
          <p:nvPr/>
        </p:nvSpPr>
        <p:spPr bwMode="auto">
          <a:xfrm>
            <a:off x="526124" y="3450844"/>
            <a:ext cx="5409056" cy="346841"/>
          </a:xfrm>
          <a:prstGeom prst="rect">
            <a:avLst/>
          </a:prstGeom>
          <a:noFill/>
          <a:ln w="38100">
            <a:no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Lato Heavy"/>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indent="0">
              <a:spcBef>
                <a:spcPts val="1200"/>
              </a:spcBef>
              <a:spcAft>
                <a:spcPts val="1200"/>
              </a:spcAft>
              <a:buFont typeface="Wingdings" pitchFamily="2" charset="2"/>
              <a:buNone/>
            </a:pPr>
            <a:r>
              <a:rPr lang="de-DE" sz="2200" b="1" kern="0"/>
              <a:t>Ämter für regionale Landesentwicklung</a:t>
            </a:r>
          </a:p>
        </p:txBody>
      </p:sp>
      <p:sp>
        <p:nvSpPr>
          <p:cNvPr id="8" name="Inhaltsplatzhalter 2"/>
          <p:cNvSpPr txBox="1">
            <a:spLocks/>
          </p:cNvSpPr>
          <p:nvPr/>
        </p:nvSpPr>
        <p:spPr bwMode="auto">
          <a:xfrm>
            <a:off x="622300" y="5104172"/>
            <a:ext cx="5400128" cy="976367"/>
          </a:xfrm>
          <a:prstGeom prst="rect">
            <a:avLst/>
          </a:prstGeom>
          <a:solidFill>
            <a:srgbClr val="EEEFEF"/>
          </a:solidFill>
          <a:ln w="381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marR="0" lvl="0" indent="0" algn="l" defTabSz="360000" rtl="0" eaLnBrk="1" fontAlgn="base" latinLnBrk="0" hangingPunct="1">
              <a:lnSpc>
                <a:spcPct val="100000"/>
              </a:lnSpc>
              <a:spcBef>
                <a:spcPts val="0"/>
              </a:spcBef>
              <a:spcAft>
                <a:spcPts val="0"/>
              </a:spcAft>
              <a:buClr>
                <a:srgbClr val="179C7D"/>
              </a:buClr>
              <a:buSzPct val="150000"/>
              <a:buFont typeface="Wingdings" pitchFamily="2" charset="2"/>
              <a:buNone/>
              <a:tabLst/>
              <a:defRPr/>
            </a:pPr>
            <a:r>
              <a:rPr kumimoji="0" lang="de-DE" sz="2000" b="1" i="0" u="none" strike="noStrike" kern="1200" cap="none" spc="0" normalizeH="0" baseline="0" noProof="0">
                <a:ln>
                  <a:noFill/>
                </a:ln>
                <a:solidFill>
                  <a:srgbClr val="000000"/>
                </a:solidFill>
                <a:effectLst/>
                <a:uLnTx/>
                <a:uFillTx/>
                <a:latin typeface="Lato Heavy"/>
                <a:ea typeface="+mn-lt"/>
                <a:cs typeface="+mn-lt"/>
              </a:rPr>
              <a:t>Lilli Oldenburger</a:t>
            </a:r>
            <a:br>
              <a:rPr kumimoji="0" lang="de-DE" sz="2000" b="1" i="0" u="none" strike="noStrike" kern="1200" cap="none" spc="0" normalizeH="0" baseline="0" noProof="0">
                <a:ln>
                  <a:noFill/>
                </a:ln>
                <a:solidFill>
                  <a:srgbClr val="000000"/>
                </a:solidFill>
                <a:effectLst/>
                <a:uLnTx/>
                <a:uFillTx/>
                <a:latin typeface="Lato Heavy"/>
                <a:ea typeface="+mn-lt"/>
                <a:cs typeface="+mn-lt"/>
              </a:rPr>
            </a:br>
            <a:r>
              <a:rPr lang="de-DE" sz="2000" b="1">
                <a:solidFill>
                  <a:srgbClr val="179C7D"/>
                </a:solidFill>
                <a:latin typeface="Lato Heavy"/>
                <a:ea typeface="+mn-lt"/>
                <a:cs typeface="+mn-lt"/>
              </a:rPr>
              <a:t>Lüneburg</a:t>
            </a:r>
            <a:endParaRPr kumimoji="0" lang="de-DE" sz="2000" b="1" i="0" u="none" strike="noStrike" kern="1200" cap="none" spc="0" normalizeH="0" baseline="0" noProof="0">
              <a:ln>
                <a:noFill/>
              </a:ln>
              <a:solidFill>
                <a:srgbClr val="179C7D"/>
              </a:solidFill>
              <a:effectLst/>
              <a:uLnTx/>
              <a:uFillTx/>
              <a:latin typeface="Lato Heavy"/>
              <a:ea typeface="+mn-lt"/>
              <a:cs typeface="+mn-lt"/>
            </a:endParaRPr>
          </a:p>
          <a:p>
            <a:pPr marL="72000" lvl="0" indent="0">
              <a:spcBef>
                <a:spcPts val="0"/>
              </a:spcBef>
              <a:spcAft>
                <a:spcPts val="0"/>
              </a:spcAft>
              <a:buClr>
                <a:srgbClr val="179C7D"/>
              </a:buClr>
              <a:buSzPct val="150000"/>
              <a:buNone/>
              <a:defRPr/>
            </a:pPr>
            <a:r>
              <a:rPr lang="de-DE" sz="2000">
                <a:latin typeface="Lato Heavy"/>
                <a:hlinkClick r:id="rId8"/>
              </a:rPr>
              <a:t>digitale.doerfer@arl-lg.niedersachsen.de</a:t>
            </a:r>
            <a:endParaRPr kumimoji="0" lang="de-DE" sz="2000" b="0" i="0" u="none" strike="noStrike" kern="1200" cap="none" spc="0" normalizeH="0" baseline="0" noProof="0">
              <a:ln>
                <a:noFill/>
              </a:ln>
              <a:solidFill>
                <a:srgbClr val="000000"/>
              </a:solidFill>
              <a:effectLst/>
              <a:uLnTx/>
              <a:uFillTx/>
              <a:latin typeface="Lato Heavy"/>
              <a:ea typeface="+mn-lt"/>
              <a:cs typeface="+mn-lt"/>
            </a:endParaRPr>
          </a:p>
        </p:txBody>
      </p:sp>
      <p:sp>
        <p:nvSpPr>
          <p:cNvPr id="9" name="Inhaltsplatzhalter 2"/>
          <p:cNvSpPr txBox="1">
            <a:spLocks/>
          </p:cNvSpPr>
          <p:nvPr/>
        </p:nvSpPr>
        <p:spPr bwMode="auto">
          <a:xfrm>
            <a:off x="6166171" y="5104173"/>
            <a:ext cx="5400128" cy="976367"/>
          </a:xfrm>
          <a:prstGeom prst="rect">
            <a:avLst/>
          </a:prstGeom>
          <a:solidFill>
            <a:srgbClr val="EEEFEF"/>
          </a:solidFill>
          <a:ln w="381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marR="0" lvl="0" indent="0" algn="l" defTabSz="360000" rtl="0" eaLnBrk="1" fontAlgn="base" latinLnBrk="0" hangingPunct="1">
              <a:lnSpc>
                <a:spcPct val="100000"/>
              </a:lnSpc>
              <a:spcBef>
                <a:spcPts val="0"/>
              </a:spcBef>
              <a:spcAft>
                <a:spcPts val="0"/>
              </a:spcAft>
              <a:buClr>
                <a:srgbClr val="179C7D"/>
              </a:buClr>
              <a:buSzPct val="150000"/>
              <a:buFont typeface="Wingdings" pitchFamily="2" charset="2"/>
              <a:buNone/>
              <a:tabLst/>
              <a:defRPr/>
            </a:pPr>
            <a:r>
              <a:rPr kumimoji="0" lang="de-DE" sz="2000" b="1" i="0" u="none" strike="noStrike" kern="1200" cap="none" spc="0" normalizeH="0" baseline="0" noProof="0">
                <a:ln>
                  <a:noFill/>
                </a:ln>
                <a:solidFill>
                  <a:srgbClr val="000000"/>
                </a:solidFill>
                <a:effectLst/>
                <a:uLnTx/>
                <a:uFillTx/>
                <a:latin typeface="Lato Heavy"/>
                <a:ea typeface="+mn-lt"/>
                <a:cs typeface="+mn-lt"/>
              </a:rPr>
              <a:t>Horst Wagenaar</a:t>
            </a:r>
          </a:p>
          <a:p>
            <a:pPr marL="71755" marR="0" lvl="0" indent="0" algn="l" defTabSz="360000" rtl="0" eaLnBrk="1" fontAlgn="base" latinLnBrk="0" hangingPunct="1">
              <a:lnSpc>
                <a:spcPct val="100000"/>
              </a:lnSpc>
              <a:spcBef>
                <a:spcPts val="0"/>
              </a:spcBef>
              <a:spcAft>
                <a:spcPts val="0"/>
              </a:spcAft>
              <a:buClr>
                <a:srgbClr val="179C7D"/>
              </a:buClr>
              <a:buSzPct val="150000"/>
              <a:buFont typeface="Wingdings" pitchFamily="2" charset="2"/>
              <a:buNone/>
              <a:tabLst/>
              <a:defRPr/>
            </a:pPr>
            <a:r>
              <a:rPr lang="de-DE" sz="2000" b="1">
                <a:solidFill>
                  <a:srgbClr val="179C7D"/>
                </a:solidFill>
                <a:latin typeface="Lato Heavy"/>
                <a:ea typeface="+mn-lt"/>
                <a:cs typeface="+mn-lt"/>
              </a:rPr>
              <a:t>Weser-Ems</a:t>
            </a:r>
            <a:endParaRPr lang="de-DE" sz="2000" b="1" i="0" u="none" strike="noStrike" kern="1200" cap="none" spc="0" normalizeH="0" baseline="0" noProof="0">
              <a:ln>
                <a:noFill/>
              </a:ln>
              <a:solidFill>
                <a:srgbClr val="179C7D"/>
              </a:solidFill>
              <a:effectLst/>
              <a:uLnTx/>
              <a:uFillTx/>
              <a:latin typeface="Lato Heavy"/>
              <a:ea typeface="+mn-lt"/>
              <a:cs typeface="+mn-lt"/>
            </a:endParaRPr>
          </a:p>
          <a:p>
            <a:pPr marL="72000" lvl="0" indent="0">
              <a:spcBef>
                <a:spcPts val="0"/>
              </a:spcBef>
              <a:spcAft>
                <a:spcPts val="0"/>
              </a:spcAft>
              <a:buClr>
                <a:srgbClr val="179C7D"/>
              </a:buClr>
              <a:buSzPct val="150000"/>
              <a:buNone/>
              <a:defRPr/>
            </a:pPr>
            <a:r>
              <a:rPr lang="de-DE" sz="2000">
                <a:latin typeface="Lato Heavy"/>
                <a:hlinkClick r:id="rId9"/>
              </a:rPr>
              <a:t>digitale.doerfer@arl-we.niedersachsen.de</a:t>
            </a:r>
            <a:endParaRPr kumimoji="0" lang="de-DE" sz="2000" b="0" i="0" u="none" strike="noStrike" kern="1200" cap="none" spc="0" normalizeH="0" baseline="0" noProof="0">
              <a:ln>
                <a:noFill/>
              </a:ln>
              <a:solidFill>
                <a:srgbClr val="000000"/>
              </a:solidFill>
              <a:effectLst/>
              <a:uLnTx/>
              <a:uFillTx/>
              <a:latin typeface="Lato Heavy"/>
              <a:ea typeface="+mn-lt"/>
              <a:cs typeface="+mn-lt"/>
            </a:endParaRPr>
          </a:p>
        </p:txBody>
      </p:sp>
      <p:sp>
        <p:nvSpPr>
          <p:cNvPr id="10" name="Titel 1">
            <a:extLst>
              <a:ext uri="{FF2B5EF4-FFF2-40B4-BE49-F238E27FC236}">
                <a16:creationId xmlns:a16="http://schemas.microsoft.com/office/drawing/2014/main" id="{A4814C90-4288-D306-0807-C0E0FA442802}"/>
              </a:ext>
            </a:extLst>
          </p:cNvPr>
          <p:cNvSpPr txBox="1">
            <a:spLocks/>
          </p:cNvSpPr>
          <p:nvPr/>
        </p:nvSpPr>
        <p:spPr bwMode="auto">
          <a:xfrm>
            <a:off x="622300" y="69439"/>
            <a:ext cx="8511190"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a:solidFill>
                  <a:schemeClr val="tx2"/>
                </a:solidFill>
                <a:latin typeface="Lato Heavy"/>
              </a:rPr>
              <a:t>Kontakt</a:t>
            </a:r>
            <a:endParaRPr lang="de-DE" sz="1800" kern="0">
              <a:solidFill>
                <a:schemeClr val="tx2"/>
              </a:solidFill>
              <a:latin typeface="Lato Heavy"/>
            </a:endParaRPr>
          </a:p>
        </p:txBody>
      </p:sp>
      <p:sp>
        <p:nvSpPr>
          <p:cNvPr id="11" name="Inhaltsplatzhalter 2"/>
          <p:cNvSpPr txBox="1">
            <a:spLocks/>
          </p:cNvSpPr>
          <p:nvPr/>
        </p:nvSpPr>
        <p:spPr bwMode="auto">
          <a:xfrm>
            <a:off x="526124" y="649320"/>
            <a:ext cx="5409056" cy="346841"/>
          </a:xfrm>
          <a:prstGeom prst="rect">
            <a:avLst/>
          </a:prstGeom>
          <a:noFill/>
          <a:ln w="38100">
            <a:no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Lato Heavy"/>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indent="0">
              <a:spcBef>
                <a:spcPts val="1200"/>
              </a:spcBef>
              <a:spcAft>
                <a:spcPts val="1200"/>
              </a:spcAft>
              <a:buFont typeface="Wingdings" pitchFamily="2" charset="2"/>
              <a:buNone/>
            </a:pPr>
            <a:r>
              <a:rPr lang="de-DE" sz="2200" b="1" kern="0"/>
              <a:t>Projektpartner</a:t>
            </a:r>
          </a:p>
        </p:txBody>
      </p:sp>
    </p:spTree>
    <p:extLst>
      <p:ext uri="{BB962C8B-B14F-4D97-AF65-F5344CB8AC3E}">
        <p14:creationId xmlns:p14="http://schemas.microsoft.com/office/powerpoint/2010/main" val="3074480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F3BDF-E602-5BF5-1A3B-1713BF2F1B92}"/>
            </a:ext>
          </a:extLst>
        </p:cNvPr>
        <p:cNvGrpSpPr/>
        <p:nvPr/>
      </p:nvGrpSpPr>
      <p:grpSpPr>
        <a:xfrm>
          <a:off x="0" y="0"/>
          <a:ext cx="0" cy="0"/>
          <a:chOff x="0" y="0"/>
          <a:chExt cx="0" cy="0"/>
        </a:xfrm>
      </p:grpSpPr>
      <p:sp>
        <p:nvSpPr>
          <p:cNvPr id="2" name="Inhaltsplatzhalter 3">
            <a:extLst>
              <a:ext uri="{FF2B5EF4-FFF2-40B4-BE49-F238E27FC236}">
                <a16:creationId xmlns:a16="http://schemas.microsoft.com/office/drawing/2014/main" id="{33430B8B-9C89-31EC-8891-A6A6C951665F}"/>
              </a:ext>
            </a:extLst>
          </p:cNvPr>
          <p:cNvSpPr>
            <a:spLocks noGrp="1"/>
          </p:cNvSpPr>
          <p:nvPr>
            <p:ph idx="1"/>
          </p:nvPr>
        </p:nvSpPr>
        <p:spPr>
          <a:xfrm>
            <a:off x="622301" y="1055659"/>
            <a:ext cx="5214973" cy="5004899"/>
          </a:xfrm>
          <a:ln w="12700">
            <a:solidFill>
              <a:srgbClr val="179C7D"/>
            </a:solidFill>
          </a:ln>
        </p:spPr>
        <p:txBody>
          <a:bodyPr>
            <a:noAutofit/>
          </a:bodyPr>
          <a:lstStyle/>
          <a:p>
            <a:pPr marL="179705" indent="0">
              <a:buNone/>
            </a:pPr>
            <a:r>
              <a:rPr lang="de-DE" sz="2800" b="1">
                <a:solidFill>
                  <a:schemeClr val="tx2"/>
                </a:solidFill>
              </a:rPr>
              <a:t>Bis 06/2025</a:t>
            </a:r>
            <a:endParaRPr lang="de-DE" sz="2800" kern="0">
              <a:solidFill>
                <a:schemeClr val="tx2"/>
              </a:solidFill>
            </a:endParaRPr>
          </a:p>
          <a:p>
            <a:pPr marL="465455" indent="-285750">
              <a:buFont typeface="Wingdings" panose="05000000000000000000" pitchFamily="2" charset="2"/>
              <a:buChar char="Ø"/>
            </a:pPr>
            <a:r>
              <a:rPr lang="en-US" sz="2400">
                <a:cs typeface="Calibri"/>
              </a:rPr>
              <a:t>Die </a:t>
            </a:r>
            <a:r>
              <a:rPr lang="de-DE" sz="2400">
                <a:cs typeface="Calibri"/>
              </a:rPr>
              <a:t>angebotenen</a:t>
            </a:r>
            <a:r>
              <a:rPr lang="en-US" sz="2400">
                <a:cs typeface="Calibri"/>
              </a:rPr>
              <a:t> </a:t>
            </a:r>
            <a:r>
              <a:rPr lang="de-DE" sz="2400">
                <a:cs typeface="Calibri"/>
              </a:rPr>
              <a:t>Lösungen</a:t>
            </a:r>
            <a:r>
              <a:rPr lang="en-US" sz="2400">
                <a:cs typeface="Calibri"/>
              </a:rPr>
              <a:t> der </a:t>
            </a:r>
            <a:r>
              <a:rPr lang="de-DE" sz="2400">
                <a:cs typeface="Calibri"/>
              </a:rPr>
              <a:t>Digitale Dörfer Plattform sind für teilnehmende Kommunen aufgrund der Projektförderung durch das Niedersächsische Ministerium für Bundes- und Europaangelegenheiten und Regionale Entwicklung </a:t>
            </a:r>
            <a:r>
              <a:rPr lang="de-DE" sz="2400" b="1">
                <a:solidFill>
                  <a:srgbClr val="179C7D"/>
                </a:solidFill>
                <a:cs typeface="Calibri"/>
              </a:rPr>
              <a:t>kostenfrei</a:t>
            </a:r>
            <a:r>
              <a:rPr lang="de-DE" sz="2400">
                <a:cs typeface="Calibri"/>
              </a:rPr>
              <a:t>.</a:t>
            </a:r>
          </a:p>
        </p:txBody>
      </p:sp>
      <p:sp>
        <p:nvSpPr>
          <p:cNvPr id="3" name="Inhaltsplatzhalter 33">
            <a:extLst>
              <a:ext uri="{FF2B5EF4-FFF2-40B4-BE49-F238E27FC236}">
                <a16:creationId xmlns:a16="http://schemas.microsoft.com/office/drawing/2014/main" id="{A017DDDD-8E14-4AE4-D311-0BCBC53BF35B}"/>
              </a:ext>
            </a:extLst>
          </p:cNvPr>
          <p:cNvSpPr txBox="1">
            <a:spLocks/>
          </p:cNvSpPr>
          <p:nvPr/>
        </p:nvSpPr>
        <p:spPr>
          <a:xfrm>
            <a:off x="5975499" y="1055659"/>
            <a:ext cx="5560828" cy="5004899"/>
          </a:xfrm>
          <a:prstGeom prst="rect">
            <a:avLst/>
          </a:prstGeom>
          <a:solidFill>
            <a:srgbClr val="179C7D"/>
          </a:solidFill>
          <a:ln>
            <a:solidFill>
              <a:srgbClr val="179C7D"/>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0">
              <a:spcAft>
                <a:spcPts val="400"/>
              </a:spcAft>
              <a:buClr>
                <a:schemeClr val="bg1"/>
              </a:buClr>
              <a:buNone/>
            </a:pPr>
            <a:r>
              <a:rPr lang="de-DE" sz="2800" b="1" dirty="0">
                <a:solidFill>
                  <a:schemeClr val="bg1"/>
                </a:solidFill>
                <a:latin typeface="Lato Heavy"/>
                <a:cs typeface="Calibri" panose="020F0502020204030204" pitchFamily="34" charset="0"/>
              </a:rPr>
              <a:t>Ab 07/2025</a:t>
            </a:r>
          </a:p>
          <a:p>
            <a:pPr marL="522900" indent="-342900">
              <a:lnSpc>
                <a:spcPct val="100000"/>
              </a:lnSpc>
              <a:spcAft>
                <a:spcPts val="400"/>
              </a:spcAft>
              <a:buClr>
                <a:schemeClr val="bg1"/>
              </a:buClr>
              <a:buFont typeface="Wingdings" panose="05000000000000000000" pitchFamily="2" charset="2"/>
              <a:buChar char="Ø"/>
            </a:pPr>
            <a:r>
              <a:rPr lang="de-DE" sz="2000" b="1" dirty="0">
                <a:solidFill>
                  <a:schemeClr val="bg1"/>
                </a:solidFill>
                <a:latin typeface="Lato Heavy"/>
                <a:cs typeface="Calibri" panose="020F0502020204030204" pitchFamily="34" charset="0"/>
              </a:rPr>
              <a:t>Die Digitale Dörfer Plattform bleibt erhalten </a:t>
            </a:r>
            <a:r>
              <a:rPr lang="de-DE" sz="2000" dirty="0">
                <a:solidFill>
                  <a:schemeClr val="bg1"/>
                </a:solidFill>
                <a:latin typeface="Lato Heavy"/>
                <a:cs typeface="Calibri" panose="020F0502020204030204" pitchFamily="34" charset="0"/>
              </a:rPr>
              <a:t>- deutschlandweit und auch in Niedersachsen </a:t>
            </a:r>
          </a:p>
          <a:p>
            <a:pPr marL="522900" indent="-342900">
              <a:lnSpc>
                <a:spcPct val="100000"/>
              </a:lnSpc>
              <a:spcAft>
                <a:spcPts val="400"/>
              </a:spcAft>
              <a:buClr>
                <a:schemeClr val="bg1"/>
              </a:buClr>
              <a:buFont typeface="Wingdings" panose="05000000000000000000" pitchFamily="2" charset="2"/>
              <a:buChar char="Ø"/>
            </a:pPr>
            <a:r>
              <a:rPr lang="de-DE" sz="2000" dirty="0">
                <a:solidFill>
                  <a:schemeClr val="bg1"/>
                </a:solidFill>
                <a:latin typeface="Lato Heavy"/>
                <a:cs typeface="Calibri" panose="020F0502020204030204" pitchFamily="34" charset="0"/>
              </a:rPr>
              <a:t>Kommunen können das niedrigschwellige non-</a:t>
            </a:r>
            <a:r>
              <a:rPr lang="de-DE" sz="2000" dirty="0" err="1">
                <a:solidFill>
                  <a:schemeClr val="bg1"/>
                </a:solidFill>
                <a:latin typeface="Lato Heavy"/>
                <a:cs typeface="Calibri" panose="020F0502020204030204" pitchFamily="34" charset="0"/>
              </a:rPr>
              <a:t>for</a:t>
            </a:r>
            <a:r>
              <a:rPr lang="de-DE" sz="2000" dirty="0">
                <a:solidFill>
                  <a:schemeClr val="bg1"/>
                </a:solidFill>
                <a:latin typeface="Lato Heavy"/>
                <a:cs typeface="Calibri" panose="020F0502020204030204" pitchFamily="34" charset="0"/>
              </a:rPr>
              <a:t>-profit Angebot weiterhin </a:t>
            </a:r>
            <a:r>
              <a:rPr lang="de-DE" sz="2000" b="1" dirty="0">
                <a:solidFill>
                  <a:schemeClr val="bg1"/>
                </a:solidFill>
                <a:latin typeface="Lato Heavy"/>
                <a:cs typeface="Calibri" panose="020F0502020204030204" pitchFamily="34" charset="0"/>
              </a:rPr>
              <a:t>kostengünstig</a:t>
            </a:r>
            <a:r>
              <a:rPr lang="de-DE" sz="2000" dirty="0">
                <a:solidFill>
                  <a:schemeClr val="bg1"/>
                </a:solidFill>
                <a:latin typeface="Lato Heavy"/>
                <a:cs typeface="Calibri" panose="020F0502020204030204" pitchFamily="34" charset="0"/>
              </a:rPr>
              <a:t> nutzen.</a:t>
            </a:r>
          </a:p>
          <a:p>
            <a:pPr marL="522900" indent="-342900">
              <a:lnSpc>
                <a:spcPct val="100000"/>
              </a:lnSpc>
              <a:spcAft>
                <a:spcPts val="400"/>
              </a:spcAft>
              <a:buClr>
                <a:schemeClr val="bg1"/>
              </a:buClr>
              <a:buFont typeface="Wingdings" panose="05000000000000000000" pitchFamily="2" charset="2"/>
              <a:buChar char="Ø"/>
            </a:pPr>
            <a:r>
              <a:rPr lang="de-DE" sz="2000" dirty="0">
                <a:solidFill>
                  <a:schemeClr val="bg1"/>
                </a:solidFill>
                <a:latin typeface="Lato Heavy"/>
                <a:cs typeface="Calibri" panose="020F0502020204030204" pitchFamily="34" charset="0"/>
              </a:rPr>
              <a:t>Bei </a:t>
            </a:r>
            <a:r>
              <a:rPr lang="de-DE" sz="2000" b="1" dirty="0">
                <a:solidFill>
                  <a:schemeClr val="bg1"/>
                </a:solidFill>
                <a:latin typeface="Lato Heavy"/>
                <a:cs typeface="Calibri" panose="020F0502020204030204" pitchFamily="34" charset="0"/>
              </a:rPr>
              <a:t>Vertragsabschluss </a:t>
            </a:r>
            <a:r>
              <a:rPr lang="de-DE" sz="2000" dirty="0">
                <a:solidFill>
                  <a:schemeClr val="bg1"/>
                </a:solidFill>
                <a:latin typeface="Lato Heavy"/>
                <a:cs typeface="Calibri" panose="020F0502020204030204" pitchFamily="34" charset="0"/>
              </a:rPr>
              <a:t>zahlt die jeweilige Kommune ab Juli 2025 selbst für die Bereitstellung der digitalen Lösungen.</a:t>
            </a:r>
          </a:p>
          <a:p>
            <a:pPr marL="522900" indent="-342900">
              <a:lnSpc>
                <a:spcPct val="100000"/>
              </a:lnSpc>
              <a:spcAft>
                <a:spcPts val="400"/>
              </a:spcAft>
              <a:buClr>
                <a:schemeClr val="bg1"/>
              </a:buClr>
              <a:buFont typeface="Wingdings" panose="05000000000000000000" pitchFamily="2" charset="2"/>
              <a:buChar char="Ø"/>
            </a:pPr>
            <a:r>
              <a:rPr lang="de-DE" sz="2000" b="1" dirty="0">
                <a:solidFill>
                  <a:schemeClr val="bg1"/>
                </a:solidFill>
                <a:latin typeface="Lato Heavy"/>
                <a:cs typeface="Calibri" panose="020F0502020204030204" pitchFamily="34" charset="0"/>
              </a:rPr>
              <a:t>Unterstützung im Übergang </a:t>
            </a:r>
            <a:r>
              <a:rPr lang="de-DE" sz="2000" dirty="0">
                <a:solidFill>
                  <a:schemeClr val="bg1"/>
                </a:solidFill>
                <a:latin typeface="Lato Heavy"/>
                <a:cs typeface="Calibri" panose="020F0502020204030204" pitchFamily="34" charset="0"/>
              </a:rPr>
              <a:t>durch die Vernetzungsstelle und das Projektteam des Fraunhofer IESE</a:t>
            </a:r>
          </a:p>
        </p:txBody>
      </p:sp>
      <p:pic>
        <p:nvPicPr>
          <p:cNvPr id="4" name="Grafik 3">
            <a:extLst>
              <a:ext uri="{FF2B5EF4-FFF2-40B4-BE49-F238E27FC236}">
                <a16:creationId xmlns:a16="http://schemas.microsoft.com/office/drawing/2014/main" id="{AB2B99B0-DBED-D3D0-1507-619409123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28" y="4423384"/>
            <a:ext cx="812647" cy="1717087"/>
          </a:xfrm>
          <a:prstGeom prst="rect">
            <a:avLst/>
          </a:prstGeom>
        </p:spPr>
      </p:pic>
      <p:sp>
        <p:nvSpPr>
          <p:cNvPr id="5" name="Titel 1">
            <a:extLst>
              <a:ext uri="{FF2B5EF4-FFF2-40B4-BE49-F238E27FC236}">
                <a16:creationId xmlns:a16="http://schemas.microsoft.com/office/drawing/2014/main" id="{BB09A1AE-DB60-7781-DA32-292A761CB10A}"/>
              </a:ext>
            </a:extLst>
          </p:cNvPr>
          <p:cNvSpPr txBox="1">
            <a:spLocks/>
          </p:cNvSpPr>
          <p:nvPr/>
        </p:nvSpPr>
        <p:spPr bwMode="auto">
          <a:xfrm>
            <a:off x="622300" y="165551"/>
            <a:ext cx="8542722" cy="387798"/>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defTabSz="1333500">
              <a:lnSpc>
                <a:spcPct val="90000"/>
              </a:lnSpc>
              <a:buClr>
                <a:srgbClr val="179C7D"/>
              </a:buClr>
            </a:pPr>
            <a:r>
              <a:rPr lang="de-DE" sz="2800">
                <a:solidFill>
                  <a:srgbClr val="179C7D"/>
                </a:solidFill>
                <a:latin typeface="Lato Heavy"/>
              </a:rPr>
              <a:t>Alle Informationen auf einen Blick</a:t>
            </a:r>
          </a:p>
        </p:txBody>
      </p:sp>
      <p:sp>
        <p:nvSpPr>
          <p:cNvPr id="6" name="Textfeld 5">
            <a:extLst>
              <a:ext uri="{FF2B5EF4-FFF2-40B4-BE49-F238E27FC236}">
                <a16:creationId xmlns:a16="http://schemas.microsoft.com/office/drawing/2014/main" id="{7D268B58-1AFC-9C3A-2FA6-39D48C1B2F38}"/>
              </a:ext>
            </a:extLst>
          </p:cNvPr>
          <p:cNvSpPr txBox="1"/>
          <p:nvPr/>
        </p:nvSpPr>
        <p:spPr>
          <a:xfrm>
            <a:off x="899075" y="6378911"/>
            <a:ext cx="6203474" cy="338554"/>
          </a:xfrm>
          <a:prstGeom prst="rect">
            <a:avLst/>
          </a:prstGeom>
          <a:noFill/>
        </p:spPr>
        <p:txBody>
          <a:bodyPr wrap="square" rtlCol="0">
            <a:spAutoFit/>
          </a:bodyPr>
          <a:lstStyle/>
          <a:p>
            <a:r>
              <a:rPr lang="de-DE" sz="1600">
                <a:latin typeface="Lato Heavy"/>
                <a:cs typeface="Calibri" panose="020F0502020204030204" pitchFamily="34" charset="0"/>
              </a:rPr>
              <a:t>Weitere Informationen: </a:t>
            </a:r>
            <a:r>
              <a:rPr lang="de-DE" sz="1600">
                <a:latin typeface="Lato Heavy"/>
                <a:cs typeface="Calibri" panose="020F0502020204030204" pitchFamily="34" charset="0"/>
                <a:hlinkClick r:id="rId4"/>
              </a:rPr>
              <a:t>www.digitale-doerfer-niedersachsen.de</a:t>
            </a:r>
            <a:endParaRPr lang="de-DE" sz="1600">
              <a:latin typeface="Lato Heavy"/>
              <a:cs typeface="Calibri" panose="020F0502020204030204" pitchFamily="34" charset="0"/>
            </a:endParaRPr>
          </a:p>
        </p:txBody>
      </p:sp>
    </p:spTree>
    <p:extLst>
      <p:ext uri="{BB962C8B-B14F-4D97-AF65-F5344CB8AC3E}">
        <p14:creationId xmlns:p14="http://schemas.microsoft.com/office/powerpoint/2010/main" val="4222241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9165244"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chemeClr val="tx2"/>
                </a:solidFill>
                <a:latin typeface="Lato Heavy"/>
              </a:rPr>
              <a:t>Die Ziele des Projekts</a:t>
            </a: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854" y="2877693"/>
            <a:ext cx="3746646" cy="3140807"/>
          </a:xfrm>
          <a:prstGeom prst="rect">
            <a:avLst/>
          </a:prstGeom>
          <a:ln w="12700">
            <a:solidFill>
              <a:schemeClr val="tx1"/>
            </a:solidFill>
          </a:ln>
        </p:spPr>
      </p:pic>
      <p:sp>
        <p:nvSpPr>
          <p:cNvPr id="5" name="Textfeld 4"/>
          <p:cNvSpPr txBox="1"/>
          <p:nvPr/>
        </p:nvSpPr>
        <p:spPr>
          <a:xfrm>
            <a:off x="622300" y="1514097"/>
            <a:ext cx="7183554" cy="4716277"/>
          </a:xfrm>
          <a:prstGeom prst="rect">
            <a:avLst/>
          </a:prstGeom>
          <a:noFill/>
          <a:ln w="38100">
            <a:noFill/>
          </a:ln>
        </p:spPr>
        <p:txBody>
          <a:bodyPr wrap="square" lIns="91440" tIns="45720" rIns="91440" bIns="45720" rtlCol="0" anchor="t">
            <a:spAutoFit/>
          </a:bodyPr>
          <a:lstStyle/>
          <a:p>
            <a:pPr marL="522900" indent="-342900">
              <a:buClr>
                <a:srgbClr val="179C7D"/>
              </a:buClr>
              <a:buFont typeface="Wingdings" panose="05000000000000000000" pitchFamily="2" charset="2"/>
              <a:buChar char="Ø"/>
            </a:pPr>
            <a:r>
              <a:rPr lang="de-DE" sz="2000" b="1" dirty="0">
                <a:latin typeface="Lato Heavy"/>
              </a:rPr>
              <a:t>Resiliente, vernetzte, engagierte Kommunen </a:t>
            </a:r>
            <a:r>
              <a:rPr lang="de-DE" sz="2000" dirty="0">
                <a:latin typeface="Lato Heavy"/>
              </a:rPr>
              <a:t>in Niedersachsen</a:t>
            </a:r>
          </a:p>
          <a:p>
            <a:pPr marL="522900" indent="-342900">
              <a:buClr>
                <a:srgbClr val="179C7D"/>
              </a:buClr>
              <a:buFont typeface="Wingdings" panose="05000000000000000000" pitchFamily="2" charset="2"/>
              <a:buChar char="Ø"/>
            </a:pPr>
            <a:r>
              <a:rPr lang="de-DE" sz="2000" b="1" dirty="0">
                <a:latin typeface="Lato Heavy"/>
              </a:rPr>
              <a:t>Überwindung der Digitalen Spaltung </a:t>
            </a:r>
            <a:r>
              <a:rPr lang="de-DE" sz="2000" dirty="0">
                <a:latin typeface="Lato Heavy"/>
              </a:rPr>
              <a:t>zwischen Stadt und Land</a:t>
            </a:r>
          </a:p>
          <a:p>
            <a:pPr marL="522900" indent="-342900">
              <a:buClr>
                <a:srgbClr val="179C7D"/>
              </a:buClr>
              <a:buFont typeface="Wingdings" panose="05000000000000000000" pitchFamily="2" charset="2"/>
              <a:buChar char="Ø"/>
            </a:pPr>
            <a:r>
              <a:rPr lang="de-DE" sz="2000" dirty="0">
                <a:latin typeface="Lato Heavy"/>
              </a:rPr>
              <a:t>Verbesserung der Lebensqualität und </a:t>
            </a:r>
            <a:r>
              <a:rPr lang="de-DE" sz="2000" b="1" dirty="0">
                <a:latin typeface="Lato Heavy"/>
              </a:rPr>
              <a:t>Steigerung der Attraktivität der ländlichen Räume</a:t>
            </a:r>
            <a:r>
              <a:rPr lang="de-DE" sz="2000" dirty="0">
                <a:latin typeface="Lato Heavy"/>
              </a:rPr>
              <a:t> durch digitale Teilhabe</a:t>
            </a:r>
          </a:p>
          <a:p>
            <a:pPr marL="522900" indent="-342900">
              <a:buClr>
                <a:srgbClr val="179C7D"/>
              </a:buClr>
              <a:buFont typeface="Wingdings" panose="05000000000000000000" pitchFamily="2" charset="2"/>
              <a:buChar char="Ø"/>
            </a:pPr>
            <a:r>
              <a:rPr lang="de-DE" sz="2000" dirty="0">
                <a:latin typeface="Lato Heavy"/>
              </a:rPr>
              <a:t>Förderung von Kommunikationswegen und </a:t>
            </a:r>
            <a:r>
              <a:rPr lang="de-DE" sz="2000" b="1" dirty="0">
                <a:latin typeface="Lato Heavy"/>
              </a:rPr>
              <a:t>direktem</a:t>
            </a:r>
            <a:r>
              <a:rPr lang="de-DE" sz="2000" dirty="0">
                <a:latin typeface="Lato Heavy"/>
              </a:rPr>
              <a:t> </a:t>
            </a:r>
            <a:r>
              <a:rPr lang="de-DE" sz="2000" b="1" dirty="0">
                <a:latin typeface="Lato Heavy"/>
              </a:rPr>
              <a:t>Austausch zu vielfältigen Themen </a:t>
            </a:r>
            <a:r>
              <a:rPr lang="de-DE" sz="2000" dirty="0">
                <a:latin typeface="Lato Heavy"/>
              </a:rPr>
              <a:t>(landesweit, regional und lokal)</a:t>
            </a:r>
          </a:p>
          <a:p>
            <a:pPr marL="522900" indent="-342900">
              <a:buClr>
                <a:srgbClr val="179C7D"/>
              </a:buClr>
              <a:buFont typeface="Wingdings" panose="05000000000000000000" pitchFamily="2" charset="2"/>
              <a:buChar char="Ø"/>
            </a:pPr>
            <a:r>
              <a:rPr lang="de-DE" sz="2000" b="1" dirty="0">
                <a:latin typeface="Lato Heavy"/>
              </a:rPr>
              <a:t>Ansprache und Einbindung</a:t>
            </a:r>
            <a:r>
              <a:rPr lang="de-DE" sz="2000" dirty="0">
                <a:latin typeface="Lato Heavy"/>
              </a:rPr>
              <a:t> von digital affinen Bürger*innen und Menschen, die </a:t>
            </a:r>
            <a:r>
              <a:rPr lang="de-DE" sz="2000" b="1" dirty="0">
                <a:latin typeface="Lato Heavy"/>
              </a:rPr>
              <a:t>bisher wenig Kontakt mit der digitalen Welt</a:t>
            </a:r>
            <a:r>
              <a:rPr lang="de-DE" sz="2000" dirty="0">
                <a:latin typeface="Lato Heavy"/>
              </a:rPr>
              <a:t> haben</a:t>
            </a:r>
            <a:endParaRPr lang="de-DE" sz="2000" b="1" dirty="0">
              <a:latin typeface="Lato Heavy"/>
            </a:endParaRPr>
          </a:p>
        </p:txBody>
      </p:sp>
    </p:spTree>
    <p:extLst>
      <p:ext uri="{BB962C8B-B14F-4D97-AF65-F5344CB8AC3E}">
        <p14:creationId xmlns:p14="http://schemas.microsoft.com/office/powerpoint/2010/main" val="1704888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9165244"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chemeClr val="tx2"/>
                </a:solidFill>
                <a:latin typeface="Lato Heavy"/>
              </a:rPr>
              <a:t>Vorteile für die Menschen vor Ort</a:t>
            </a: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9603" y="2945956"/>
            <a:ext cx="4045706" cy="3008994"/>
          </a:xfrm>
          <a:prstGeom prst="rect">
            <a:avLst/>
          </a:prstGeom>
        </p:spPr>
      </p:pic>
      <p:sp>
        <p:nvSpPr>
          <p:cNvPr id="12" name="Textfeld 11"/>
          <p:cNvSpPr txBox="1"/>
          <p:nvPr/>
        </p:nvSpPr>
        <p:spPr>
          <a:xfrm>
            <a:off x="622300" y="2543659"/>
            <a:ext cx="6760277" cy="2862322"/>
          </a:xfrm>
          <a:prstGeom prst="rect">
            <a:avLst/>
          </a:prstGeom>
          <a:noFill/>
          <a:ln w="38100">
            <a:noFill/>
          </a:ln>
        </p:spPr>
        <p:txBody>
          <a:bodyPr wrap="square" lIns="91440" tIns="45720" rIns="91440" bIns="45720" rtlCol="0" anchor="t">
            <a:spAutoFit/>
          </a:bodyPr>
          <a:lstStyle/>
          <a:p>
            <a:pPr marL="522900" indent="-342900">
              <a:buClr>
                <a:srgbClr val="179C7D"/>
              </a:buClr>
              <a:buFont typeface="Wingdings" panose="05000000000000000000" pitchFamily="2" charset="2"/>
              <a:buChar char="Ø"/>
            </a:pPr>
            <a:r>
              <a:rPr lang="de-DE" sz="2000" b="1" dirty="0">
                <a:latin typeface="Lato Heavy"/>
              </a:rPr>
              <a:t>leichte</a:t>
            </a:r>
            <a:r>
              <a:rPr lang="de-DE" sz="2000" dirty="0">
                <a:latin typeface="Lato Heavy"/>
              </a:rPr>
              <a:t> Bedienung</a:t>
            </a:r>
          </a:p>
          <a:p>
            <a:pPr marL="522900" indent="-342900">
              <a:buClr>
                <a:srgbClr val="179C7D"/>
              </a:buClr>
              <a:buFont typeface="Wingdings" panose="05000000000000000000" pitchFamily="2" charset="2"/>
              <a:buChar char="Ø"/>
            </a:pPr>
            <a:r>
              <a:rPr lang="de-DE" sz="2000" b="1" dirty="0">
                <a:latin typeface="Lato Heavy"/>
              </a:rPr>
              <a:t>datenschutzkonform</a:t>
            </a:r>
          </a:p>
          <a:p>
            <a:pPr marL="522900" indent="-342900">
              <a:buClr>
                <a:srgbClr val="179C7D"/>
              </a:buClr>
              <a:buFont typeface="Wingdings" panose="05000000000000000000" pitchFamily="2" charset="2"/>
              <a:buChar char="Ø"/>
            </a:pPr>
            <a:r>
              <a:rPr lang="de-DE" sz="2000" b="1" dirty="0">
                <a:latin typeface="Lato Heavy"/>
              </a:rPr>
              <a:t>werbe- und kostenfrei </a:t>
            </a:r>
            <a:r>
              <a:rPr lang="de-DE" sz="2000" dirty="0">
                <a:latin typeface="Lato Heavy"/>
              </a:rPr>
              <a:t>für die Endnutzer*innen</a:t>
            </a:r>
          </a:p>
          <a:p>
            <a:pPr marL="522900" indent="-342900">
              <a:buClr>
                <a:srgbClr val="179C7D"/>
              </a:buClr>
              <a:buFont typeface="Wingdings" panose="05000000000000000000" pitchFamily="2" charset="2"/>
              <a:buChar char="Ø"/>
            </a:pPr>
            <a:r>
              <a:rPr lang="de-DE" sz="2000" dirty="0">
                <a:latin typeface="Lato Heavy"/>
              </a:rPr>
              <a:t>vielfältige Chancen für </a:t>
            </a:r>
            <a:r>
              <a:rPr lang="de-DE" sz="2000" b="1" dirty="0">
                <a:latin typeface="Lato Heavy"/>
              </a:rPr>
              <a:t>digitales Engagement </a:t>
            </a:r>
            <a:r>
              <a:rPr lang="de-DE" sz="2000" dirty="0">
                <a:latin typeface="Lato Heavy"/>
              </a:rPr>
              <a:t>in </a:t>
            </a:r>
            <a:r>
              <a:rPr lang="de-DE" sz="2000" b="1" dirty="0">
                <a:latin typeface="Lato Heavy"/>
              </a:rPr>
              <a:t>Haupt- und Ehrenamt</a:t>
            </a:r>
          </a:p>
          <a:p>
            <a:pPr marL="522900" indent="-342900">
              <a:buClr>
                <a:srgbClr val="179C7D"/>
              </a:buClr>
              <a:buFont typeface="Wingdings" panose="05000000000000000000" pitchFamily="2" charset="2"/>
              <a:buChar char="Ø"/>
            </a:pPr>
            <a:r>
              <a:rPr lang="de-DE" sz="2000" dirty="0">
                <a:latin typeface="Lato Heavy"/>
              </a:rPr>
              <a:t>Stärkung des </a:t>
            </a:r>
            <a:r>
              <a:rPr lang="de-DE" sz="2000" b="1" dirty="0">
                <a:latin typeface="Lato Heavy"/>
              </a:rPr>
              <a:t>gesellschaftlichen Zusammenhalts</a:t>
            </a:r>
          </a:p>
          <a:p>
            <a:pPr marL="522900" indent="-342900">
              <a:buClr>
                <a:srgbClr val="179C7D"/>
              </a:buClr>
              <a:buFont typeface="Wingdings" panose="05000000000000000000" pitchFamily="2" charset="2"/>
              <a:buChar char="Ø"/>
            </a:pPr>
            <a:r>
              <a:rPr lang="de-DE" sz="2000" b="1" dirty="0">
                <a:latin typeface="Lato Heavy"/>
              </a:rPr>
              <a:t>Weiterentwicklung</a:t>
            </a:r>
            <a:r>
              <a:rPr lang="de-DE" sz="2000" dirty="0">
                <a:latin typeface="Lato Heavy"/>
              </a:rPr>
              <a:t> anhand der Bedarfe vor Ort</a:t>
            </a:r>
          </a:p>
        </p:txBody>
      </p:sp>
    </p:spTree>
    <p:extLst>
      <p:ext uri="{BB962C8B-B14F-4D97-AF65-F5344CB8AC3E}">
        <p14:creationId xmlns:p14="http://schemas.microsoft.com/office/powerpoint/2010/main" val="941938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9165244"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marL="180000">
              <a:buClr>
                <a:srgbClr val="179C7D"/>
              </a:buClr>
            </a:pPr>
            <a:r>
              <a:rPr lang="de-DE" sz="2800" dirty="0">
                <a:solidFill>
                  <a:srgbClr val="179C7D"/>
                </a:solidFill>
                <a:latin typeface="Lato Heavy"/>
              </a:rPr>
              <a:t>Vorteile für Kommunen</a:t>
            </a:r>
          </a:p>
        </p:txBody>
      </p:sp>
      <p:sp>
        <p:nvSpPr>
          <p:cNvPr id="8" name="Textfeld 7"/>
          <p:cNvSpPr txBox="1"/>
          <p:nvPr/>
        </p:nvSpPr>
        <p:spPr>
          <a:xfrm>
            <a:off x="622300" y="1991050"/>
            <a:ext cx="6288639" cy="3724096"/>
          </a:xfrm>
          <a:prstGeom prst="rect">
            <a:avLst/>
          </a:prstGeom>
          <a:noFill/>
          <a:ln w="38100">
            <a:noFill/>
          </a:ln>
        </p:spPr>
        <p:txBody>
          <a:bodyPr wrap="square" lIns="91440" tIns="45720" rIns="91440" bIns="45720" rtlCol="0" anchor="t">
            <a:spAutoFit/>
          </a:bodyPr>
          <a:lstStyle/>
          <a:p>
            <a:pPr marL="522900" indent="-342900">
              <a:buClr>
                <a:srgbClr val="179C7D"/>
              </a:buClr>
              <a:buFont typeface="Wingdings" panose="05000000000000000000" pitchFamily="2" charset="2"/>
              <a:buChar char="Ø"/>
            </a:pPr>
            <a:r>
              <a:rPr lang="de-DE" sz="2000" b="1" dirty="0">
                <a:latin typeface="Lato Heavy"/>
              </a:rPr>
              <a:t>Förderung des Austausches </a:t>
            </a:r>
            <a:r>
              <a:rPr lang="de-DE" sz="2000" dirty="0">
                <a:latin typeface="Lato Heavy"/>
              </a:rPr>
              <a:t>der Bürger*innen untereinander sowie mit der kommunalen Verwaltung</a:t>
            </a:r>
          </a:p>
          <a:p>
            <a:pPr marL="522900" indent="-342900">
              <a:buClr>
                <a:srgbClr val="179C7D"/>
              </a:buClr>
              <a:buFont typeface="Wingdings" panose="05000000000000000000" pitchFamily="2" charset="2"/>
              <a:buChar char="Ø"/>
            </a:pPr>
            <a:r>
              <a:rPr lang="de-DE" sz="2000" dirty="0">
                <a:latin typeface="Lato Heavy"/>
              </a:rPr>
              <a:t>Kommunen können </a:t>
            </a:r>
            <a:r>
              <a:rPr lang="de-DE" sz="2000" b="1" dirty="0">
                <a:latin typeface="Lato Heavy"/>
              </a:rPr>
              <a:t>individuell </a:t>
            </a:r>
            <a:r>
              <a:rPr lang="de-DE" sz="2000" dirty="0">
                <a:latin typeface="Lato Heavy"/>
              </a:rPr>
              <a:t>auswählen, welche </a:t>
            </a:r>
            <a:r>
              <a:rPr lang="de-DE" sz="2000" u="sng" dirty="0">
                <a:latin typeface="Lato Heavy"/>
                <a:hlinkClick r:id="rId3"/>
              </a:rPr>
              <a:t>Lösungen der Plattform</a:t>
            </a:r>
            <a:r>
              <a:rPr lang="de-DE" sz="2000" dirty="0">
                <a:latin typeface="Lato Heavy"/>
              </a:rPr>
              <a:t> für sie am besten passen.</a:t>
            </a:r>
          </a:p>
          <a:p>
            <a:pPr marL="522900" indent="-342900">
              <a:buClr>
                <a:srgbClr val="179C7D"/>
              </a:buClr>
              <a:buFont typeface="Wingdings" panose="05000000000000000000" pitchFamily="2" charset="2"/>
              <a:buChar char="Ø"/>
            </a:pPr>
            <a:r>
              <a:rPr lang="de-DE" sz="2000" dirty="0">
                <a:latin typeface="Lato Heavy"/>
              </a:rPr>
              <a:t>Der DorfFunk ist keine in sich geschlossene Kommunikations-und Austausch-App, sondern ermöglicht das </a:t>
            </a:r>
            <a:r>
              <a:rPr lang="de-DE" sz="2000" b="1" dirty="0">
                <a:latin typeface="Lato Heavy"/>
              </a:rPr>
              <a:t>Einspeisen von Informationen aus externen Quellen auf lokaler, regionaler und landesweiter Ebene</a:t>
            </a:r>
            <a:r>
              <a:rPr lang="de-DE" sz="2000" dirty="0">
                <a:latin typeface="Lato Heavy"/>
              </a:rPr>
              <a:t>.</a:t>
            </a:r>
          </a:p>
        </p:txBody>
      </p:sp>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9603" y="2945956"/>
            <a:ext cx="4045706" cy="3008994"/>
          </a:xfrm>
          <a:prstGeom prst="rect">
            <a:avLst/>
          </a:prstGeom>
        </p:spPr>
      </p:pic>
    </p:spTree>
    <p:extLst>
      <p:ext uri="{BB962C8B-B14F-4D97-AF65-F5344CB8AC3E}">
        <p14:creationId xmlns:p14="http://schemas.microsoft.com/office/powerpoint/2010/main" val="7135391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1F851-FDC1-44FD-8D8F-4A8F8D514FEA}"/>
            </a:ext>
          </a:extLst>
        </p:cNvPr>
        <p:cNvGrpSpPr/>
        <p:nvPr/>
      </p:nvGrpSpPr>
      <p:grpSpPr>
        <a:xfrm>
          <a:off x="0" y="0"/>
          <a:ext cx="0" cy="0"/>
          <a:chOff x="0" y="0"/>
          <a:chExt cx="0" cy="0"/>
        </a:xfrm>
      </p:grpSpPr>
      <p:sp>
        <p:nvSpPr>
          <p:cNvPr id="9" name="Titel 1">
            <a:extLst>
              <a:ext uri="{FF2B5EF4-FFF2-40B4-BE49-F238E27FC236}">
                <a16:creationId xmlns:a16="http://schemas.microsoft.com/office/drawing/2014/main" id="{90801BE1-3DDA-3750-92A8-638182F36252}"/>
              </a:ext>
            </a:extLst>
          </p:cNvPr>
          <p:cNvSpPr txBox="1">
            <a:spLocks/>
          </p:cNvSpPr>
          <p:nvPr/>
        </p:nvSpPr>
        <p:spPr bwMode="auto">
          <a:xfrm>
            <a:off x="669925" y="1127363"/>
            <a:ext cx="10901343" cy="4462760"/>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spcAft>
                <a:spcPts val="0"/>
              </a:spcAft>
              <a:buFontTx/>
            </a:pPr>
            <a:r>
              <a:rPr lang="de-DE" sz="2000">
                <a:solidFill>
                  <a:schemeClr val="tx2"/>
                </a:solidFill>
                <a:latin typeface="Lato Heavy"/>
              </a:rPr>
              <a:t>Formblatt</a:t>
            </a:r>
          </a:p>
          <a:p>
            <a:pPr>
              <a:spcAft>
                <a:spcPts val="1200"/>
              </a:spcAft>
              <a:buFontTx/>
            </a:pPr>
            <a:r>
              <a:rPr lang="de-DE" sz="1800" b="0">
                <a:latin typeface="Lato Heavy"/>
              </a:rPr>
              <a:t>Das </a:t>
            </a:r>
            <a:r>
              <a:rPr lang="de-DE" sz="1800" b="0">
                <a:latin typeface="Lato Heavy"/>
                <a:hlinkClick r:id="rId3"/>
              </a:rPr>
              <a:t>Formblatt</a:t>
            </a:r>
            <a:r>
              <a:rPr lang="de-DE" sz="1800" b="0">
                <a:latin typeface="Lato Heavy"/>
              </a:rPr>
              <a:t> ist Ausdruck des konkreten Interesses einer Kommune, Teil des Projekts zu werden. Sobald ein Formblatt eingereicht wurde, kann die Umsetzung beginnen. </a:t>
            </a:r>
          </a:p>
          <a:p>
            <a:pPr>
              <a:spcAft>
                <a:spcPts val="0"/>
              </a:spcAft>
              <a:buFontTx/>
            </a:pPr>
            <a:r>
              <a:rPr lang="de-DE" sz="2000">
                <a:solidFill>
                  <a:schemeClr val="tx2"/>
                </a:solidFill>
                <a:latin typeface="Lato Heavy"/>
              </a:rPr>
              <a:t>Freischaltung</a:t>
            </a:r>
          </a:p>
          <a:p>
            <a:pPr>
              <a:spcAft>
                <a:spcPts val="1200"/>
              </a:spcAft>
              <a:buFontTx/>
            </a:pPr>
            <a:r>
              <a:rPr lang="de-DE" sz="1800" b="0">
                <a:latin typeface="Lato Heavy"/>
              </a:rPr>
              <a:t>Einmal monatlich werden neue Kommunen für den DorfFunk freigeschaltet, vom Projekt informiert und können dann mit der Nutzung loslegen.</a:t>
            </a:r>
          </a:p>
          <a:p>
            <a:pPr>
              <a:spcAft>
                <a:spcPts val="0"/>
              </a:spcAft>
              <a:buFontTx/>
            </a:pPr>
            <a:r>
              <a:rPr lang="de-DE" sz="2000">
                <a:solidFill>
                  <a:schemeClr val="tx2"/>
                </a:solidFill>
                <a:latin typeface="Lato Heavy"/>
              </a:rPr>
              <a:t>Modellkommune</a:t>
            </a:r>
          </a:p>
          <a:p>
            <a:pPr>
              <a:spcAft>
                <a:spcPts val="1200"/>
              </a:spcAft>
              <a:buFontTx/>
            </a:pPr>
            <a:r>
              <a:rPr lang="de-DE" sz="1800" b="0">
                <a:latin typeface="Lato Heavy"/>
              </a:rPr>
              <a:t>Als </a:t>
            </a:r>
            <a:r>
              <a:rPr lang="de-DE" sz="1800" b="0">
                <a:latin typeface="Lato Heavy"/>
                <a:hlinkClick r:id="rId4"/>
              </a:rPr>
              <a:t>Modellkommunen</a:t>
            </a:r>
            <a:r>
              <a:rPr lang="de-DE" sz="1800" b="0">
                <a:latin typeface="Lato Heavy"/>
              </a:rPr>
              <a:t> können im Rahmen des Projekts Digitale Dörfer Niedersachsen besonders engagierte Kommunen ausgezeichnet werden. Sie erhalten für ihr Engagement die technische Ausstattung für einen Digitalen Schaukasten für die Kommune.</a:t>
            </a:r>
          </a:p>
          <a:p>
            <a:pPr>
              <a:spcAft>
                <a:spcPts val="0"/>
              </a:spcAft>
              <a:buFontTx/>
            </a:pPr>
            <a:r>
              <a:rPr lang="de-DE" sz="2000">
                <a:solidFill>
                  <a:schemeClr val="tx2"/>
                </a:solidFill>
                <a:latin typeface="Lato Heavy"/>
              </a:rPr>
              <a:t>Projektverantwortliche Kontaktperson</a:t>
            </a:r>
          </a:p>
          <a:p>
            <a:pPr>
              <a:spcAft>
                <a:spcPts val="1200"/>
              </a:spcAft>
              <a:buFontTx/>
            </a:pPr>
            <a:r>
              <a:rPr lang="de-DE" sz="1800" b="0">
                <a:latin typeface="Lato Heavy"/>
              </a:rPr>
              <a:t>Diese Rolle kann sowohl von einer Person aus dem Ehrenamt als auch aus der Verwaltung besetzt werden. Sie wird von der Kommune damit beauftragt, als Ansprechpartner*in die Zusammenarbeit zwischen Kommune und den Projektpartnern zu vermitteln.</a:t>
            </a:r>
          </a:p>
        </p:txBody>
      </p:sp>
      <p:sp>
        <p:nvSpPr>
          <p:cNvPr id="7" name="Titel 1">
            <a:extLst>
              <a:ext uri="{FF2B5EF4-FFF2-40B4-BE49-F238E27FC236}">
                <a16:creationId xmlns:a16="http://schemas.microsoft.com/office/drawing/2014/main" id="{629EBD7E-1BCA-F2CD-4393-27F05FAB63DE}"/>
              </a:ext>
            </a:extLst>
          </p:cNvPr>
          <p:cNvSpPr txBox="1">
            <a:spLocks/>
          </p:cNvSpPr>
          <p:nvPr/>
        </p:nvSpPr>
        <p:spPr bwMode="auto">
          <a:xfrm>
            <a:off x="622300" y="165552"/>
            <a:ext cx="9165244"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a:solidFill>
                  <a:schemeClr val="tx2"/>
                </a:solidFill>
                <a:latin typeface="Lato Heavy"/>
              </a:rPr>
              <a:t>Projekt-Glossar</a:t>
            </a:r>
          </a:p>
        </p:txBody>
      </p:sp>
    </p:spTree>
    <p:extLst>
      <p:ext uri="{BB962C8B-B14F-4D97-AF65-F5344CB8AC3E}">
        <p14:creationId xmlns:p14="http://schemas.microsoft.com/office/powerpoint/2010/main" val="2568172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A4814C90-4288-D306-0807-C0E0FA442802}"/>
              </a:ext>
            </a:extLst>
          </p:cNvPr>
          <p:cNvSpPr txBox="1">
            <a:spLocks/>
          </p:cNvSpPr>
          <p:nvPr/>
        </p:nvSpPr>
        <p:spPr bwMode="auto">
          <a:xfrm>
            <a:off x="669925" y="1927262"/>
            <a:ext cx="10901343" cy="3447098"/>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spcAft>
                <a:spcPts val="0"/>
              </a:spcAft>
              <a:buFontTx/>
            </a:pPr>
            <a:r>
              <a:rPr lang="de-DE" sz="2000" dirty="0">
                <a:solidFill>
                  <a:schemeClr val="tx2"/>
                </a:solidFill>
                <a:latin typeface="Lato Heavy"/>
              </a:rPr>
              <a:t>DorfFunk (App) – Das Digitale Dorf in der Tasche</a:t>
            </a:r>
          </a:p>
          <a:p>
            <a:pPr>
              <a:spcAft>
                <a:spcPts val="1200"/>
              </a:spcAft>
              <a:buFontTx/>
            </a:pPr>
            <a:r>
              <a:rPr lang="de-DE" sz="1800" b="0" dirty="0">
                <a:latin typeface="Lato Heavy"/>
              </a:rPr>
              <a:t>Der </a:t>
            </a:r>
            <a:r>
              <a:rPr lang="de-DE" sz="1800" dirty="0">
                <a:latin typeface="Lato Heavy"/>
              </a:rPr>
              <a:t>DorfFunk</a:t>
            </a:r>
            <a:r>
              <a:rPr lang="de-DE" sz="1800" b="0" dirty="0">
                <a:latin typeface="Lato Heavy"/>
              </a:rPr>
              <a:t> ist die Kommunikationszentrale der Region. Mit dem </a:t>
            </a:r>
            <a:r>
              <a:rPr lang="de-DE" sz="1800" dirty="0">
                <a:latin typeface="Lato Heavy"/>
              </a:rPr>
              <a:t>DorfFunk</a:t>
            </a:r>
            <a:r>
              <a:rPr lang="de-DE" sz="1800" b="0" dirty="0">
                <a:latin typeface="Lato Heavy"/>
              </a:rPr>
              <a:t> können Bürger*innen ihre Hilfe anbieten, Gesuche einstellen oder zwanglos miteinander plauschen.</a:t>
            </a:r>
          </a:p>
          <a:p>
            <a:pPr>
              <a:spcAft>
                <a:spcPts val="0"/>
              </a:spcAft>
              <a:buFontTx/>
            </a:pPr>
            <a:r>
              <a:rPr lang="de-DE" sz="2000" dirty="0">
                <a:solidFill>
                  <a:schemeClr val="tx2"/>
                </a:solidFill>
                <a:latin typeface="Lato Heavy"/>
              </a:rPr>
              <a:t>LandNews – Immer auf dem Laufenden</a:t>
            </a:r>
          </a:p>
          <a:p>
            <a:pPr>
              <a:spcAft>
                <a:spcPts val="1200"/>
              </a:spcAft>
              <a:buFontTx/>
            </a:pPr>
            <a:r>
              <a:rPr lang="de-DE" sz="1800" b="0" dirty="0">
                <a:latin typeface="Lato Heavy"/>
              </a:rPr>
              <a:t>Mit den Niedersächsischen </a:t>
            </a:r>
            <a:r>
              <a:rPr lang="de-DE" sz="1800" dirty="0">
                <a:latin typeface="Lato Heavy"/>
              </a:rPr>
              <a:t>LandNews</a:t>
            </a:r>
            <a:r>
              <a:rPr lang="de-DE" sz="1800" b="0" dirty="0">
                <a:latin typeface="Lato Heavy"/>
              </a:rPr>
              <a:t> können unterschiedliche Akteur*innen auf Dorf- oder Gemeindeebene und sogar auf Landkreis- und Projektebene Informationen und Ankündigungen online veröffentlichen und auch an die Nutzer*innen des </a:t>
            </a:r>
            <a:r>
              <a:rPr lang="de-DE" sz="1800" dirty="0" err="1">
                <a:latin typeface="Lato Heavy"/>
              </a:rPr>
              <a:t>DorfFunks</a:t>
            </a:r>
            <a:r>
              <a:rPr lang="de-DE" sz="1800" b="0" dirty="0">
                <a:latin typeface="Lato Heavy"/>
              </a:rPr>
              <a:t> ausspielen. </a:t>
            </a:r>
          </a:p>
          <a:p>
            <a:pPr>
              <a:spcAft>
                <a:spcPts val="0"/>
              </a:spcAft>
              <a:buFontTx/>
            </a:pPr>
            <a:r>
              <a:rPr lang="de-DE" sz="2000" dirty="0">
                <a:solidFill>
                  <a:schemeClr val="tx2"/>
                </a:solidFill>
                <a:latin typeface="Lato Heavy"/>
              </a:rPr>
              <a:t>LösBar – Der Draht zur Gemeinde</a:t>
            </a:r>
          </a:p>
          <a:p>
            <a:pPr>
              <a:spcAft>
                <a:spcPts val="1200"/>
              </a:spcAft>
              <a:buFontTx/>
            </a:pPr>
            <a:r>
              <a:rPr lang="de-DE" sz="1800" b="0" dirty="0">
                <a:latin typeface="Lato Heavy"/>
              </a:rPr>
              <a:t>Die </a:t>
            </a:r>
            <a:r>
              <a:rPr lang="de-DE" sz="1800" dirty="0">
                <a:latin typeface="Lato Heavy"/>
              </a:rPr>
              <a:t>LösBar</a:t>
            </a:r>
            <a:r>
              <a:rPr lang="de-DE" sz="1800" b="0" dirty="0">
                <a:latin typeface="Lato Heavy"/>
              </a:rPr>
              <a:t> ermöglicht es Bürger*innen, direkt </a:t>
            </a:r>
            <a:r>
              <a:rPr lang="de-DE" sz="1800" b="0">
                <a:latin typeface="Lato Heavy"/>
              </a:rPr>
              <a:t>ihrer Verwaltung </a:t>
            </a:r>
            <a:r>
              <a:rPr lang="de-DE" sz="1800" b="0" dirty="0">
                <a:latin typeface="Lato Heavy"/>
              </a:rPr>
              <a:t>über den </a:t>
            </a:r>
            <a:r>
              <a:rPr lang="de-DE" sz="1800" dirty="0">
                <a:latin typeface="Lato Heavy"/>
              </a:rPr>
              <a:t>DorfFunk</a:t>
            </a:r>
            <a:r>
              <a:rPr lang="de-DE" sz="1800" b="0" dirty="0">
                <a:latin typeface="Lato Heavy"/>
              </a:rPr>
              <a:t> Mängel, Ideen und Wünsche mitzuteilen. Durch die </a:t>
            </a:r>
            <a:r>
              <a:rPr lang="de-DE" sz="1800" dirty="0">
                <a:latin typeface="Lato Heavy"/>
              </a:rPr>
              <a:t>LösBar</a:t>
            </a:r>
            <a:r>
              <a:rPr lang="de-DE" sz="1800" b="0" dirty="0">
                <a:latin typeface="Lato Heavy"/>
              </a:rPr>
              <a:t> werden Bürger*innen und Verwaltung näher zusammengebracht, um ihr Anliegen gemeinsam als Team zu lösen.</a:t>
            </a:r>
          </a:p>
        </p:txBody>
      </p:sp>
      <p:sp>
        <p:nvSpPr>
          <p:cNvPr id="7"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9165244"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chemeClr val="tx2"/>
                </a:solidFill>
                <a:latin typeface="Lato Heavy"/>
              </a:rPr>
              <a:t>Projekt-Glossar – Die Digitale Dörfer Plattform</a:t>
            </a:r>
          </a:p>
        </p:txBody>
      </p:sp>
    </p:spTree>
    <p:extLst>
      <p:ext uri="{BB962C8B-B14F-4D97-AF65-F5344CB8AC3E}">
        <p14:creationId xmlns:p14="http://schemas.microsoft.com/office/powerpoint/2010/main" val="31173396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A4814C90-4288-D306-0807-C0E0FA442802}"/>
              </a:ext>
            </a:extLst>
          </p:cNvPr>
          <p:cNvSpPr txBox="1">
            <a:spLocks/>
          </p:cNvSpPr>
          <p:nvPr/>
        </p:nvSpPr>
        <p:spPr bwMode="auto">
          <a:xfrm>
            <a:off x="669925" y="2764548"/>
            <a:ext cx="10901343" cy="2431435"/>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spcAft>
                <a:spcPts val="0"/>
              </a:spcAft>
              <a:buFontTx/>
            </a:pPr>
            <a:r>
              <a:rPr lang="de-DE" sz="2000" dirty="0">
                <a:solidFill>
                  <a:schemeClr val="tx2"/>
                </a:solidFill>
                <a:latin typeface="Lato Heavy"/>
              </a:rPr>
              <a:t>Digitaler Schaukasten – Informationen für Alle</a:t>
            </a:r>
          </a:p>
          <a:p>
            <a:pPr>
              <a:spcAft>
                <a:spcPts val="1200"/>
              </a:spcAft>
              <a:buFontTx/>
            </a:pPr>
            <a:r>
              <a:rPr lang="de-DE" sz="1800" b="0" dirty="0">
                <a:latin typeface="Lato Heavy"/>
              </a:rPr>
              <a:t>Ob im Dorfladen, Rathaus oder am Marktplatz: der </a:t>
            </a:r>
            <a:r>
              <a:rPr lang="de-DE" sz="1800" dirty="0">
                <a:latin typeface="Lato Heavy"/>
              </a:rPr>
              <a:t>Digitale Schaukasten</a:t>
            </a:r>
            <a:r>
              <a:rPr lang="de-DE" sz="1800" b="0" dirty="0">
                <a:latin typeface="Lato Heavy"/>
              </a:rPr>
              <a:t> bringt Neuigkeiten direkt hinein in den Dorfalltag. Hierdurch werden Neuigkeiten sichtbar und gleichzeitig Menschen erreicht, die sonst nur wenig Kontakt mit der digitalen Welt haben.</a:t>
            </a:r>
          </a:p>
          <a:p>
            <a:pPr>
              <a:spcAft>
                <a:spcPts val="0"/>
              </a:spcAft>
              <a:buFontTx/>
            </a:pPr>
            <a:r>
              <a:rPr lang="de-DE" sz="2000" dirty="0">
                <a:solidFill>
                  <a:schemeClr val="tx2"/>
                </a:solidFill>
                <a:latin typeface="Lato Heavy"/>
              </a:rPr>
              <a:t>DorfFunk Integration Plugin</a:t>
            </a:r>
          </a:p>
          <a:p>
            <a:pPr>
              <a:spcAft>
                <a:spcPts val="0"/>
              </a:spcAft>
              <a:buFontTx/>
            </a:pPr>
            <a:r>
              <a:rPr lang="de-DE" sz="1800" b="0" dirty="0">
                <a:latin typeface="Lato Heavy"/>
              </a:rPr>
              <a:t>Das DorfFunk </a:t>
            </a:r>
            <a:r>
              <a:rPr lang="de-DE" sz="1800" dirty="0">
                <a:latin typeface="Lato Heavy"/>
              </a:rPr>
              <a:t>Integration Plugin</a:t>
            </a:r>
            <a:r>
              <a:rPr lang="de-DE" sz="1800" b="0" dirty="0">
                <a:latin typeface="Lato Heavy"/>
              </a:rPr>
              <a:t> ermöglicht es den Kommunen, ihre bestehenden Webseiten als Quelle für Meldungen im DorfFunk zu nutzen. Mit ein paar Klicks werden so Termine und Neuigkeiten direkt von der Webseite in den DorfFunk gespielt und die Bürger*innen auf dem Laufenden gehalten.</a:t>
            </a:r>
          </a:p>
        </p:txBody>
      </p:sp>
      <p:sp>
        <p:nvSpPr>
          <p:cNvPr id="7"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9165244"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chemeClr val="tx2"/>
                </a:solidFill>
                <a:latin typeface="Lato Heavy"/>
              </a:rPr>
              <a:t>Projekt-Glossar – Die Digitale Dörfer Plattform</a:t>
            </a:r>
          </a:p>
        </p:txBody>
      </p:sp>
    </p:spTree>
    <p:extLst>
      <p:ext uri="{BB962C8B-B14F-4D97-AF65-F5344CB8AC3E}">
        <p14:creationId xmlns:p14="http://schemas.microsoft.com/office/powerpoint/2010/main" val="3080966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IESE_ppt_Master_dt">
  <a:themeElements>
    <a:clrScheme name="Fraunhofer Farbpalette">
      <a:dk1>
        <a:srgbClr val="000000"/>
      </a:dk1>
      <a:lt1>
        <a:srgbClr val="FFFFFF"/>
      </a:lt1>
      <a:dk2>
        <a:srgbClr val="179C7D"/>
      </a:dk2>
      <a:lt2>
        <a:srgbClr val="A8AFAF"/>
      </a:lt2>
      <a:accent1>
        <a:srgbClr val="EB6A0A"/>
      </a:accent1>
      <a:accent2>
        <a:srgbClr val="006E92"/>
      </a:accent2>
      <a:accent3>
        <a:srgbClr val="25BAE2"/>
      </a:accent3>
      <a:accent4>
        <a:srgbClr val="B1C800"/>
      </a:accent4>
      <a:accent5>
        <a:srgbClr val="FEEFD6"/>
      </a:accent5>
      <a:accent6>
        <a:srgbClr val="E1E3E3"/>
      </a:accent6>
      <a:hlink>
        <a:srgbClr val="25BAE2"/>
      </a:hlink>
      <a:folHlink>
        <a:srgbClr val="B1C800"/>
      </a:folHlink>
    </a:clrScheme>
    <a:fontScheme name="Bullets">
      <a:majorFont>
        <a:latin typeface="Frutiger LT Com 45 Light"/>
        <a:ea typeface=""/>
        <a:cs typeface=""/>
      </a:majorFont>
      <a:minorFont>
        <a:latin typeface="Frutiger LT Com 55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wrap="square" lIns="72000" tIns="54000" rIns="72000" bIns="54000">
        <a:spAutoFit/>
      </a:bodyPr>
      <a:lstStyle>
        <a:defPPr marL="215900" indent="-215900">
          <a:spcAft>
            <a:spcPts val="563"/>
          </a:spcAft>
          <a:buClr>
            <a:schemeClr val="tx2"/>
          </a:buClr>
          <a:defRPr sz="1400" dirty="0"/>
        </a:defPPr>
      </a:lstStyle>
    </a:spDef>
    <a:lnDef>
      <a:spPr bwMode="auto">
        <a:noFill/>
        <a:ln w="9525" cap="flat" cmpd="sng" algn="ctr">
          <a:solidFill>
            <a:srgbClr val="179C7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llet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lle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llet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llet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llet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llet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llet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llet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llet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llet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ullets 13">
        <a:dk1>
          <a:srgbClr val="000000"/>
        </a:dk1>
        <a:lt1>
          <a:srgbClr val="FFFFFF"/>
        </a:lt1>
        <a:dk2>
          <a:srgbClr val="000000"/>
        </a:dk2>
        <a:lt2>
          <a:srgbClr val="A8AFAF"/>
        </a:lt2>
        <a:accent1>
          <a:srgbClr val="009475"/>
        </a:accent1>
        <a:accent2>
          <a:srgbClr val="333399"/>
        </a:accent2>
        <a:accent3>
          <a:srgbClr val="FFFFFF"/>
        </a:accent3>
        <a:accent4>
          <a:srgbClr val="000000"/>
        </a:accent4>
        <a:accent5>
          <a:srgbClr val="AAC8B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s 14">
        <a:dk1>
          <a:srgbClr val="000000"/>
        </a:dk1>
        <a:lt1>
          <a:srgbClr val="FFFFFF"/>
        </a:lt1>
        <a:dk2>
          <a:srgbClr val="000000"/>
        </a:dk2>
        <a:lt2>
          <a:srgbClr val="A8AFAF"/>
        </a:lt2>
        <a:accent1>
          <a:srgbClr val="009475"/>
        </a:accent1>
        <a:accent2>
          <a:srgbClr val="009475"/>
        </a:accent2>
        <a:accent3>
          <a:srgbClr val="FFFFFF"/>
        </a:accent3>
        <a:accent4>
          <a:srgbClr val="000000"/>
        </a:accent4>
        <a:accent5>
          <a:srgbClr val="AAC8BD"/>
        </a:accent5>
        <a:accent6>
          <a:srgbClr val="008669"/>
        </a:accent6>
        <a:hlink>
          <a:srgbClr val="009475"/>
        </a:hlink>
        <a:folHlink>
          <a:srgbClr val="009475"/>
        </a:folHlink>
      </a:clrScheme>
      <a:clrMap bg1="lt1" tx1="dk1" bg2="lt2" tx2="dk2" accent1="accent1" accent2="accent2" accent3="accent3" accent4="accent4" accent5="accent5" accent6="accent6" hlink="hlink" folHlink="folHlink"/>
    </a:extraClrScheme>
    <a:extraClrScheme>
      <a:clrScheme name="Bullets 15">
        <a:dk1>
          <a:srgbClr val="000000"/>
        </a:dk1>
        <a:lt1>
          <a:srgbClr val="FFFFFF"/>
        </a:lt1>
        <a:dk2>
          <a:srgbClr val="009475"/>
        </a:dk2>
        <a:lt2>
          <a:srgbClr val="A8AFAF"/>
        </a:lt2>
        <a:accent1>
          <a:srgbClr val="25BAE2"/>
        </a:accent1>
        <a:accent2>
          <a:srgbClr val="006E92"/>
        </a:accent2>
        <a:accent3>
          <a:srgbClr val="FFFFFF"/>
        </a:accent3>
        <a:accent4>
          <a:srgbClr val="000000"/>
        </a:accent4>
        <a:accent5>
          <a:srgbClr val="ACD9EE"/>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
      <a:clrScheme name="Bullets 16">
        <a:dk1>
          <a:srgbClr val="000000"/>
        </a:dk1>
        <a:lt1>
          <a:srgbClr val="FFFFFF"/>
        </a:lt1>
        <a:dk2>
          <a:srgbClr val="009475"/>
        </a:dk2>
        <a:lt2>
          <a:srgbClr val="25BAE2"/>
        </a:lt2>
        <a:accent1>
          <a:srgbClr val="009475"/>
        </a:accent1>
        <a:accent2>
          <a:srgbClr val="006E92"/>
        </a:accent2>
        <a:accent3>
          <a:srgbClr val="FFFFFF"/>
        </a:accent3>
        <a:accent4>
          <a:srgbClr val="000000"/>
        </a:accent4>
        <a:accent5>
          <a:srgbClr val="AAC8BD"/>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ESE_ppt_Master_en_16to9.potx" id="{6C12FB79-1B27-4A75-8392-6D97C447AEF2}" vid="{89CD82A4-A545-433F-AD47-6943F25015CA}"/>
    </a:ext>
  </a:extLst>
</a:theme>
</file>

<file path=ppt/theme/theme2.xml><?xml version="1.0" encoding="utf-8"?>
<a:theme xmlns:a="http://schemas.openxmlformats.org/drawingml/2006/main" name="Larissa">
  <a:themeElements>
    <a:clrScheme name="Fraunhofer Farbpalette">
      <a:dk1>
        <a:srgbClr val="000000"/>
      </a:dk1>
      <a:lt1>
        <a:srgbClr val="FFFFFF"/>
      </a:lt1>
      <a:dk2>
        <a:srgbClr val="179C7D"/>
      </a:dk2>
      <a:lt2>
        <a:srgbClr val="A8AFAF"/>
      </a:lt2>
      <a:accent1>
        <a:srgbClr val="EB6A0A"/>
      </a:accent1>
      <a:accent2>
        <a:srgbClr val="006E92"/>
      </a:accent2>
      <a:accent3>
        <a:srgbClr val="25BAE2"/>
      </a:accent3>
      <a:accent4>
        <a:srgbClr val="B1C800"/>
      </a:accent4>
      <a:accent5>
        <a:srgbClr val="FEEFD6"/>
      </a:accent5>
      <a:accent6>
        <a:srgbClr val="E1E3E3"/>
      </a:accent6>
      <a:hlink>
        <a:srgbClr val="25BAE2"/>
      </a:hlink>
      <a:folHlink>
        <a:srgbClr val="B1C8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9CF77E23831645B5607125F3B89D1B" ma:contentTypeVersion="16" ma:contentTypeDescription="Create a new document." ma:contentTypeScope="" ma:versionID="90ab65e23c3aa85d4e2e8cdc12a8f4c2">
  <xsd:schema xmlns:xsd="http://www.w3.org/2001/XMLSchema" xmlns:xs="http://www.w3.org/2001/XMLSchema" xmlns:p="http://schemas.microsoft.com/office/2006/metadata/properties" xmlns:ns2="8c6b3776-1853-44a5-977a-d9ea407a1a73" xmlns:ns3="9d13ae2a-f270-4d19-a949-d5893e25233b" targetNamespace="http://schemas.microsoft.com/office/2006/metadata/properties" ma:root="true" ma:fieldsID="2e196d368b2c9a4ff8eb8c97d69704d1" ns2:_="" ns3:_="">
    <xsd:import namespace="8c6b3776-1853-44a5-977a-d9ea407a1a73"/>
    <xsd:import namespace="9d13ae2a-f270-4d19-a949-d5893e25233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6b3776-1853-44a5-977a-d9ea407a1a7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51debc0-8f70-4665-a21c-d1bf85190f36}" ma:internalName="TaxCatchAll" ma:showField="CatchAllData" ma:web="8c6b3776-1853-44a5-977a-d9ea407a1a7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d13ae2a-f270-4d19-a949-d5893e25233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a48f96b-3d5e-4767-bdff-cd79680bb5f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c6b3776-1853-44a5-977a-d9ea407a1a73" xsi:nil="true"/>
    <lcf76f155ced4ddcb4097134ff3c332f xmlns="9d13ae2a-f270-4d19-a949-d5893e25233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17C8248-F741-49D9-ADED-5CB00D96B6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6b3776-1853-44a5-977a-d9ea407a1a73"/>
    <ds:schemaRef ds:uri="9d13ae2a-f270-4d19-a949-d5893e2523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A4FF85-4715-41E0-B193-40D81E6AF8E5}">
  <ds:schemaRefs>
    <ds:schemaRef ds:uri="http://schemas.microsoft.com/sharepoint/v3/contenttype/forms"/>
  </ds:schemaRefs>
</ds:datastoreItem>
</file>

<file path=customXml/itemProps3.xml><?xml version="1.0" encoding="utf-8"?>
<ds:datastoreItem xmlns:ds="http://schemas.openxmlformats.org/officeDocument/2006/customXml" ds:itemID="{8DF13841-2C19-4D5F-97C6-8E75609A82A0}">
  <ds:schemaRefs>
    <ds:schemaRef ds:uri="http://schemas.microsoft.com/office/2006/documentManagement/types"/>
    <ds:schemaRef ds:uri="http://purl.org/dc/dcmitype/"/>
    <ds:schemaRef ds:uri="http://www.w3.org/XML/1998/namespace"/>
    <ds:schemaRef ds:uri="8c6b3776-1853-44a5-977a-d9ea407a1a73"/>
    <ds:schemaRef ds:uri="http://schemas.microsoft.com/office/infopath/2007/PartnerControls"/>
    <ds:schemaRef ds:uri="http://schemas.openxmlformats.org/package/2006/metadata/core-properties"/>
    <ds:schemaRef ds:uri="http://purl.org/dc/terms/"/>
    <ds:schemaRef ds:uri="9d13ae2a-f270-4d19-a949-d5893e25233b"/>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IESE_ppt_Master_dt</Template>
  <TotalTime>0</TotalTime>
  <Words>1874</Words>
  <Application>Microsoft Office PowerPoint</Application>
  <PresentationFormat>Breitbild</PresentationFormat>
  <Paragraphs>216</Paragraphs>
  <Slides>23</Slides>
  <Notes>22</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23</vt:i4>
      </vt:variant>
    </vt:vector>
  </HeadingPairs>
  <TitlesOfParts>
    <vt:vector size="32" baseType="lpstr">
      <vt:lpstr>Arial</vt:lpstr>
      <vt:lpstr>Calibri</vt:lpstr>
      <vt:lpstr>Frutiger LT Com 45 Light</vt:lpstr>
      <vt:lpstr>Frutiger LT Com 55 Roman</vt:lpstr>
      <vt:lpstr>Lato</vt:lpstr>
      <vt:lpstr>Lato Heavy</vt:lpstr>
      <vt:lpstr>Symbol</vt:lpstr>
      <vt:lpstr>Wingdings</vt:lpstr>
      <vt:lpstr>IESE_ppt_Master_dt</vt:lpstr>
      <vt:lpstr>Digitale Dörfer Niedersachsen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Projektskizze Digitale Dörfer  (Süd)-Niedersachsen</dc:title>
  <dc:creator>Steffen Hess</dc:creator>
  <cp:lastModifiedBy>Carola Croll</cp:lastModifiedBy>
  <cp:revision>124</cp:revision>
  <cp:lastPrinted>2022-12-09T11:55:55Z</cp:lastPrinted>
  <dcterms:created xsi:type="dcterms:W3CDTF">2020-11-02T13:05:48Z</dcterms:created>
  <dcterms:modified xsi:type="dcterms:W3CDTF">2025-02-26T08:26:46Z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0x0101008C9CF77E23831645B5607125F3B89D1B</vt:lpwstr>
  </property>
  <property fmtid="{D5CDD505-2E9C-101B-9397-08002B2CF9AE}" pid="3" name="MediaServiceImageTags">
    <vt:lpwstr/>
  </property>
</Properties>
</file>