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4"/>
  </p:notesMasterIdLst>
  <p:handoutMasterIdLst>
    <p:handoutMasterId r:id="rId25"/>
  </p:handoutMasterIdLst>
  <p:sldIdLst>
    <p:sldId id="1795" r:id="rId5"/>
    <p:sldId id="1824" r:id="rId6"/>
    <p:sldId id="1825" r:id="rId7"/>
    <p:sldId id="1822" r:id="rId8"/>
    <p:sldId id="1640" r:id="rId9"/>
    <p:sldId id="1724" r:id="rId10"/>
    <p:sldId id="1725" r:id="rId11"/>
    <p:sldId id="1813" r:id="rId12"/>
    <p:sldId id="1801" r:id="rId13"/>
    <p:sldId id="1802" r:id="rId14"/>
    <p:sldId id="1803" r:id="rId15"/>
    <p:sldId id="1717" r:id="rId16"/>
    <p:sldId id="1815" r:id="rId17"/>
    <p:sldId id="1816" r:id="rId18"/>
    <p:sldId id="1817" r:id="rId19"/>
    <p:sldId id="1704" r:id="rId20"/>
    <p:sldId id="1650" r:id="rId21"/>
    <p:sldId id="1820" r:id="rId22"/>
    <p:sldId id="1821" r:id="rId23"/>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63152-DD0F-DF91-763F-258642B83E1F}" name="Wiebke Schäfer" initials="WS" userId="S::wschaefer@digitale-chancen.de::00f52961-f6d9-451b-9fc6-3372ee30fa2e" providerId="AD"/>
  <p188:author id="{7FF6907E-D9F8-8E7A-4E02-E41F5C190079}" name="Rebecca Stähler" initials="RS" userId="S::rstaehler@digitale-chancen.de::407cdfcb-c07f-4c9d-880b-c047179a6847" providerId="AD"/>
  <p188:author id="{39075583-107F-B6A4-08EE-58B6B2CC39DD}" name="Carola Croll" initials="CC" userId="S::ccroll@digitale-chancen.de::14a59627-3006-47fa-b9e3-098c2eed44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57" clrIdx="1">
    <p:extLst>
      <p:ext uri="{19B8F6BF-5375-455C-9EA6-DF929625EA0E}">
        <p15:presenceInfo xmlns:p15="http://schemas.microsoft.com/office/powerpoint/2012/main" userId="Carola Croll" providerId="None"/>
      </p:ext>
    </p:extLst>
  </p:cmAuthor>
  <p:cmAuthor id="9" name="Maurice Mass" initials="MM" lastIdx="1" clrIdx="8">
    <p:extLst>
      <p:ext uri="{19B8F6BF-5375-455C-9EA6-DF929625EA0E}">
        <p15:presenceInfo xmlns:p15="http://schemas.microsoft.com/office/powerpoint/2012/main" userId="S::mmass@digitale-chancen.de::049c4b63-0c8e-486c-8565-e52e8d033c9b" providerId="AD"/>
      </p:ext>
    </p:extLst>
  </p:cmAuthor>
  <p:cmAuthor id="3" name="Carola Croll" initials="CC [2]" lastIdx="2" clrIdx="2">
    <p:extLst>
      <p:ext uri="{19B8F6BF-5375-455C-9EA6-DF929625EA0E}">
        <p15:presenceInfo xmlns:p15="http://schemas.microsoft.com/office/powerpoint/2012/main" userId="S::ccroll@digitale-chancen.de::14a59627-3006-47fa-b9e3-098c2eed44c0"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5" name="Svenja Mink" initials="SM" lastIdx="23" clrIdx="4">
    <p:extLst>
      <p:ext uri="{19B8F6BF-5375-455C-9EA6-DF929625EA0E}">
        <p15:presenceInfo xmlns:p15="http://schemas.microsoft.com/office/powerpoint/2012/main" userId="Svenja Mink" providerId="None"/>
      </p:ext>
    </p:extLst>
  </p:cmAuthor>
  <p:cmAuthor id="6" name="Elias  Kreuzinger" initials="EK" lastIdx="4"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EB6A0A"/>
    <a:srgbClr val="B1C800"/>
    <a:srgbClr val="B1D050"/>
    <a:srgbClr val="178EAE"/>
    <a:srgbClr val="5FB2AA"/>
    <a:srgbClr val="D1E1DB"/>
    <a:srgbClr val="A2D7CB"/>
    <a:srgbClr val="D4E6F4"/>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C26ED-611F-42ED-821A-41176EA040A4}" v="6" dt="2025-02-17T13:20:11.06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16" autoAdjust="0"/>
  </p:normalViewPr>
  <p:slideViewPr>
    <p:cSldViewPr snapToGrid="0">
      <p:cViewPr varScale="1">
        <p:scale>
          <a:sx n="60" d="100"/>
          <a:sy n="60" d="100"/>
        </p:scale>
        <p:origin x="76" y="52"/>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a Croll" userId="14a59627-3006-47fa-b9e3-098c2eed44c0" providerId="ADAL" clId="{7CDC26ED-611F-42ED-821A-41176EA040A4}"/>
    <pc:docChg chg="addSld delSld modSld">
      <pc:chgData name="Carola Croll" userId="14a59627-3006-47fa-b9e3-098c2eed44c0" providerId="ADAL" clId="{7CDC26ED-611F-42ED-821A-41176EA040A4}" dt="2025-02-17T13:23:32.233" v="27" actId="20577"/>
      <pc:docMkLst>
        <pc:docMk/>
      </pc:docMkLst>
      <pc:sldChg chg="add">
        <pc:chgData name="Carola Croll" userId="14a59627-3006-47fa-b9e3-098c2eed44c0" providerId="ADAL" clId="{7CDC26ED-611F-42ED-821A-41176EA040A4}" dt="2025-02-17T13:20:11.053" v="12"/>
        <pc:sldMkLst>
          <pc:docMk/>
          <pc:sldMk cId="395059545" sldId="1640"/>
        </pc:sldMkLst>
      </pc:sldChg>
      <pc:sldChg chg="add">
        <pc:chgData name="Carola Croll" userId="14a59627-3006-47fa-b9e3-098c2eed44c0" providerId="ADAL" clId="{7CDC26ED-611F-42ED-821A-41176EA040A4}" dt="2025-02-10T09:35:41.825" v="9"/>
        <pc:sldMkLst>
          <pc:docMk/>
          <pc:sldMk cId="2011685687" sldId="1650"/>
        </pc:sldMkLst>
      </pc:sldChg>
      <pc:sldChg chg="add modNotesTx">
        <pc:chgData name="Carola Croll" userId="14a59627-3006-47fa-b9e3-098c2eed44c0" providerId="ADAL" clId="{7CDC26ED-611F-42ED-821A-41176EA040A4}" dt="2025-02-17T13:21:55.507" v="20"/>
        <pc:sldMkLst>
          <pc:docMk/>
          <pc:sldMk cId="4273179723" sldId="1717"/>
        </pc:sldMkLst>
      </pc:sldChg>
      <pc:sldChg chg="add">
        <pc:chgData name="Carola Croll" userId="14a59627-3006-47fa-b9e3-098c2eed44c0" providerId="ADAL" clId="{7CDC26ED-611F-42ED-821A-41176EA040A4}" dt="2025-02-10T09:31:57.574" v="4"/>
        <pc:sldMkLst>
          <pc:docMk/>
          <pc:sldMk cId="3748129707" sldId="1724"/>
        </pc:sldMkLst>
      </pc:sldChg>
      <pc:sldChg chg="add">
        <pc:chgData name="Carola Croll" userId="14a59627-3006-47fa-b9e3-098c2eed44c0" providerId="ADAL" clId="{7CDC26ED-611F-42ED-821A-41176EA040A4}" dt="2025-02-10T09:31:57.574" v="4"/>
        <pc:sldMkLst>
          <pc:docMk/>
          <pc:sldMk cId="3269197565" sldId="1725"/>
        </pc:sldMkLst>
      </pc:sldChg>
      <pc:sldChg chg="modSp mod">
        <pc:chgData name="Carola Croll" userId="14a59627-3006-47fa-b9e3-098c2eed44c0" providerId="ADAL" clId="{7CDC26ED-611F-42ED-821A-41176EA040A4}" dt="2025-02-17T13:23:32.233" v="27" actId="20577"/>
        <pc:sldMkLst>
          <pc:docMk/>
          <pc:sldMk cId="216955443" sldId="1795"/>
        </pc:sldMkLst>
        <pc:spChg chg="mod">
          <ac:chgData name="Carola Croll" userId="14a59627-3006-47fa-b9e3-098c2eed44c0" providerId="ADAL" clId="{7CDC26ED-611F-42ED-821A-41176EA040A4}" dt="2025-02-17T13:23:32.233" v="27" actId="20577"/>
          <ac:spMkLst>
            <pc:docMk/>
            <pc:sldMk cId="216955443" sldId="1795"/>
            <ac:spMk id="3" creationId="{4CEBB1D7-7656-CB46-BB1B-5512DCD7309C}"/>
          </ac:spMkLst>
        </pc:spChg>
      </pc:sldChg>
      <pc:sldChg chg="del">
        <pc:chgData name="Carola Croll" userId="14a59627-3006-47fa-b9e3-098c2eed44c0" providerId="ADAL" clId="{7CDC26ED-611F-42ED-821A-41176EA040A4}" dt="2025-02-17T13:20:08.736" v="11" actId="47"/>
        <pc:sldMkLst>
          <pc:docMk/>
          <pc:sldMk cId="3229182591" sldId="1798"/>
        </pc:sldMkLst>
      </pc:sldChg>
      <pc:sldChg chg="del">
        <pc:chgData name="Carola Croll" userId="14a59627-3006-47fa-b9e3-098c2eed44c0" providerId="ADAL" clId="{7CDC26ED-611F-42ED-821A-41176EA040A4}" dt="2025-02-10T09:33:10.648" v="6" actId="2696"/>
        <pc:sldMkLst>
          <pc:docMk/>
          <pc:sldMk cId="2070920516" sldId="1814"/>
        </pc:sldMkLst>
      </pc:sldChg>
      <pc:sldChg chg="del">
        <pc:chgData name="Carola Croll" userId="14a59627-3006-47fa-b9e3-098c2eed44c0" providerId="ADAL" clId="{7CDC26ED-611F-42ED-821A-41176EA040A4}" dt="2025-02-10T09:35:45.023" v="10" actId="2696"/>
        <pc:sldMkLst>
          <pc:docMk/>
          <pc:sldMk cId="3372795426" sldId="1818"/>
        </pc:sldMkLst>
      </pc:sldChg>
      <pc:sldChg chg="modSp mod">
        <pc:chgData name="Carola Croll" userId="14a59627-3006-47fa-b9e3-098c2eed44c0" providerId="ADAL" clId="{7CDC26ED-611F-42ED-821A-41176EA040A4}" dt="2025-02-10T09:30:19.981" v="3" actId="255"/>
        <pc:sldMkLst>
          <pc:docMk/>
          <pc:sldMk cId="3280746958" sldId="1824"/>
        </pc:sldMkLst>
        <pc:spChg chg="mod">
          <ac:chgData name="Carola Croll" userId="14a59627-3006-47fa-b9e3-098c2eed44c0" providerId="ADAL" clId="{7CDC26ED-611F-42ED-821A-41176EA040A4}" dt="2025-02-10T09:30:19.981" v="3" actId="255"/>
          <ac:spMkLst>
            <pc:docMk/>
            <pc:sldMk cId="3280746958" sldId="1824"/>
            <ac:spMk id="8" creationId="{00000000-0000-0000-0000-000000000000}"/>
          </ac:spMkLst>
        </pc:spChg>
      </pc:sldChg>
      <pc:sldChg chg="add del">
        <pc:chgData name="Carola Croll" userId="14a59627-3006-47fa-b9e3-098c2eed44c0" providerId="ADAL" clId="{7CDC26ED-611F-42ED-821A-41176EA040A4}" dt="2025-02-10T09:35:30.675" v="8"/>
        <pc:sldMkLst>
          <pc:docMk/>
          <pc:sldMk cId="2579753577" sldId="18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5F16D-2D5C-4E8A-9563-43DBB351CE34}"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de-DE"/>
        </a:p>
      </dgm:t>
    </dgm:pt>
    <dgm:pt modelId="{C92561A9-EB39-474A-AD74-0570FDAF37DB}">
      <dgm:prSet phldrT="[Text]" custT="1"/>
      <dgm:spPr>
        <a:solidFill>
          <a:srgbClr val="EBF4EB"/>
        </a:solidFill>
        <a:ln w="12700">
          <a:solidFill>
            <a:srgbClr val="179C7D"/>
          </a:solidFill>
        </a:ln>
      </dgm:spPr>
      <dgm:t>
        <a:bodyPr/>
        <a:lstStyle/>
        <a:p>
          <a:r>
            <a:rPr lang="de-DE" sz="3200" dirty="0">
              <a:solidFill>
                <a:srgbClr val="179C7D"/>
              </a:solidFill>
              <a:latin typeface="Lato" panose="020F0502020204030203"/>
            </a:rPr>
            <a:t>Variante A</a:t>
          </a:r>
        </a:p>
      </dgm:t>
    </dgm:pt>
    <dgm:pt modelId="{18E14AD5-B962-4F6B-AAAC-12E6F017716B}" type="parTrans" cxnId="{3E4FC272-109B-4B4D-A876-C19AACA512B9}">
      <dgm:prSet/>
      <dgm:spPr/>
      <dgm:t>
        <a:bodyPr/>
        <a:lstStyle/>
        <a:p>
          <a:endParaRPr lang="de-DE"/>
        </a:p>
      </dgm:t>
    </dgm:pt>
    <dgm:pt modelId="{67A83203-5649-486D-A5FA-D7DFFB27328D}" type="sibTrans" cxnId="{3E4FC272-109B-4B4D-A876-C19AACA512B9}">
      <dgm:prSet/>
      <dgm:spPr/>
      <dgm:t>
        <a:bodyPr/>
        <a:lstStyle/>
        <a:p>
          <a:endParaRPr lang="de-DE"/>
        </a:p>
      </dgm:t>
    </dgm:pt>
    <dgm:pt modelId="{2CB2A9C2-D518-4BC5-80F2-EE0D1F0F2A04}">
      <dgm:prSet phldrT="[Text]" custT="1"/>
      <dgm:spPr>
        <a:solidFill>
          <a:srgbClr val="A2D7CB">
            <a:alpha val="90000"/>
          </a:srgbClr>
        </a:solidFill>
        <a:ln w="12700"/>
      </dgm:spPr>
      <dgm:t>
        <a:bodyPr/>
        <a:lstStyle/>
        <a:p>
          <a:r>
            <a:rPr lang="de-DE" sz="1600" dirty="0">
              <a:latin typeface="Lato" panose="020F0502020204030203"/>
            </a:rPr>
            <a:t>personengebunden</a:t>
          </a:r>
        </a:p>
        <a:p>
          <a:r>
            <a:rPr lang="de-DE" sz="1600" dirty="0">
              <a:latin typeface="Lato" panose="020F0502020204030203"/>
            </a:rPr>
            <a:t>oder</a:t>
          </a:r>
        </a:p>
        <a:p>
          <a:r>
            <a:rPr lang="de-DE" sz="1600" dirty="0">
              <a:latin typeface="Lato" panose="020F0502020204030203"/>
            </a:rPr>
            <a:t>organisationsgebunden</a:t>
          </a:r>
        </a:p>
      </dgm:t>
    </dgm:pt>
    <dgm:pt modelId="{E0F2B795-404B-45F1-97BA-F943A9D26D9E}" type="parTrans" cxnId="{2921CF72-2169-4C5E-B63D-BFA0121950E9}">
      <dgm:prSet/>
      <dgm:spPr/>
      <dgm:t>
        <a:bodyPr/>
        <a:lstStyle/>
        <a:p>
          <a:endParaRPr lang="de-DE"/>
        </a:p>
      </dgm:t>
    </dgm:pt>
    <dgm:pt modelId="{8FF36F5F-D2AA-4EDC-B6C1-F470259AB2C1}" type="sibTrans" cxnId="{2921CF72-2169-4C5E-B63D-BFA0121950E9}">
      <dgm:prSet/>
      <dgm:spPr/>
      <dgm:t>
        <a:bodyPr/>
        <a:lstStyle/>
        <a:p>
          <a:endParaRPr lang="de-DE"/>
        </a:p>
      </dgm:t>
    </dgm:pt>
    <dgm:pt modelId="{4F46A707-3AAC-400A-BCD3-7D9865D4B433}">
      <dgm:prSet phldrT="[Text]" custT="1"/>
      <dgm:spPr>
        <a:solidFill>
          <a:srgbClr val="EBF4EB"/>
        </a:solidFill>
        <a:ln w="12700">
          <a:solidFill>
            <a:srgbClr val="179C7D"/>
          </a:solidFill>
        </a:ln>
      </dgm:spPr>
      <dgm:t>
        <a:bodyPr/>
        <a:lstStyle/>
        <a:p>
          <a:r>
            <a:rPr lang="de-DE" sz="3200" dirty="0">
              <a:solidFill>
                <a:srgbClr val="179C7D"/>
              </a:solidFill>
              <a:latin typeface="Lato" panose="020F0502020204030203"/>
            </a:rPr>
            <a:t>Variante B</a:t>
          </a:r>
        </a:p>
      </dgm:t>
    </dgm:pt>
    <dgm:pt modelId="{8D0FAB80-5FA0-46EB-8B73-2976D1EF47AC}" type="parTrans" cxnId="{18B6084D-0F8D-465B-8B34-ED4A2B052203}">
      <dgm:prSet/>
      <dgm:spPr/>
      <dgm:t>
        <a:bodyPr/>
        <a:lstStyle/>
        <a:p>
          <a:endParaRPr lang="de-DE"/>
        </a:p>
      </dgm:t>
    </dgm:pt>
    <dgm:pt modelId="{F85A5116-BB6F-411F-9321-5D4D40CE8D58}" type="sibTrans" cxnId="{18B6084D-0F8D-465B-8B34-ED4A2B052203}">
      <dgm:prSet/>
      <dgm:spPr/>
      <dgm:t>
        <a:bodyPr/>
        <a:lstStyle/>
        <a:p>
          <a:endParaRPr lang="de-DE"/>
        </a:p>
      </dgm:t>
    </dgm:pt>
    <dgm:pt modelId="{A929A8EE-78D4-4B42-AE3F-5939CF00BF55}">
      <dgm:prSet phldrT="[Text]" custT="1"/>
      <dgm:spPr>
        <a:solidFill>
          <a:srgbClr val="A2D7CB">
            <a:alpha val="90000"/>
          </a:srgbClr>
        </a:solidFill>
        <a:ln w="12700"/>
      </dgm:spPr>
      <dgm:t>
        <a:bodyPr/>
        <a:lstStyle/>
        <a:p>
          <a:r>
            <a:rPr lang="de-DE" sz="1600" dirty="0">
              <a:latin typeface="Lato" panose="020F0502020204030203"/>
            </a:rPr>
            <a:t>Teamzugang</a:t>
          </a:r>
        </a:p>
      </dgm:t>
    </dgm:pt>
    <dgm:pt modelId="{49BF4E50-95FD-4FF8-A7D0-9433B7DFFE17}" type="parTrans" cxnId="{714DDF20-78B0-469C-B88F-EF5371432EB1}">
      <dgm:prSet/>
      <dgm:spPr/>
      <dgm:t>
        <a:bodyPr/>
        <a:lstStyle/>
        <a:p>
          <a:endParaRPr lang="de-DE"/>
        </a:p>
      </dgm:t>
    </dgm:pt>
    <dgm:pt modelId="{33E4F12F-35DF-4A9F-A6ED-48C816EE5187}" type="sibTrans" cxnId="{714DDF20-78B0-469C-B88F-EF5371432EB1}">
      <dgm:prSet/>
      <dgm:spPr/>
      <dgm:t>
        <a:bodyPr/>
        <a:lstStyle/>
        <a:p>
          <a:endParaRPr lang="de-DE"/>
        </a:p>
      </dgm:t>
    </dgm:pt>
    <dgm:pt modelId="{729AD41B-D62F-4995-BFB4-25BD96C7532F}">
      <dgm:prSet phldrT="[Text]" custT="1"/>
      <dgm:spPr>
        <a:solidFill>
          <a:srgbClr val="A2D7CB">
            <a:alpha val="90000"/>
          </a:srgbClr>
        </a:solidFill>
        <a:ln w="12700"/>
      </dgm:spPr>
      <dgm:t>
        <a:bodyPr/>
        <a:lstStyle/>
        <a:p>
          <a:r>
            <a:rPr lang="de-DE" sz="1600" dirty="0">
              <a:latin typeface="Lato" panose="020F0502020204030203"/>
            </a:rPr>
            <a:t>1 Zugang mit einer E-Mail-Adresse</a:t>
          </a:r>
        </a:p>
      </dgm:t>
    </dgm:pt>
    <dgm:pt modelId="{FE5D4E28-383F-4880-9C6E-99DC65B94C3E}" type="parTrans" cxnId="{613CE047-F582-43F9-93D2-FA4E1779BEEB}">
      <dgm:prSet/>
      <dgm:spPr/>
      <dgm:t>
        <a:bodyPr/>
        <a:lstStyle/>
        <a:p>
          <a:endParaRPr lang="de-DE"/>
        </a:p>
      </dgm:t>
    </dgm:pt>
    <dgm:pt modelId="{2D14FA36-CADC-4C53-B8B4-365AB2D004B2}" type="sibTrans" cxnId="{613CE047-F582-43F9-93D2-FA4E1779BEEB}">
      <dgm:prSet/>
      <dgm:spPr/>
      <dgm:t>
        <a:bodyPr/>
        <a:lstStyle/>
        <a:p>
          <a:endParaRPr lang="de-DE"/>
        </a:p>
      </dgm:t>
    </dgm:pt>
    <dgm:pt modelId="{45704A0C-693A-43EA-9902-03D2AD2E1963}">
      <dgm:prSet custT="1"/>
      <dgm:spPr>
        <a:solidFill>
          <a:srgbClr val="A2D7CB">
            <a:alpha val="90000"/>
          </a:srgbClr>
        </a:solidFill>
        <a:ln w="12700"/>
      </dgm:spPr>
      <dgm:t>
        <a:bodyPr/>
        <a:lstStyle/>
        <a:p>
          <a:r>
            <a:rPr lang="de-DE" sz="1600" dirty="0">
              <a:latin typeface="Lato" panose="020F0502020204030203"/>
            </a:rPr>
            <a:t>Posts können individuell und jederzeit eingestellt werden</a:t>
          </a:r>
        </a:p>
      </dgm:t>
    </dgm:pt>
    <dgm:pt modelId="{33DE1C72-37D7-4CAD-9D5C-493BF095DA7E}" type="parTrans" cxnId="{132021D5-8AD0-49E3-810B-043593AE4942}">
      <dgm:prSet/>
      <dgm:spPr/>
      <dgm:t>
        <a:bodyPr/>
        <a:lstStyle/>
        <a:p>
          <a:endParaRPr lang="de-DE"/>
        </a:p>
      </dgm:t>
    </dgm:pt>
    <dgm:pt modelId="{60585508-9675-45BD-BDAB-C250ACF80355}" type="sibTrans" cxnId="{132021D5-8AD0-49E3-810B-043593AE4942}">
      <dgm:prSet/>
      <dgm:spPr/>
      <dgm:t>
        <a:bodyPr/>
        <a:lstStyle/>
        <a:p>
          <a:endParaRPr lang="de-DE"/>
        </a:p>
      </dgm:t>
    </dgm:pt>
    <dgm:pt modelId="{C830079C-9A4D-4EB5-AD7D-2B0F42F33F29}">
      <dgm:prSet phldrT="[Text]" custT="1"/>
      <dgm:spPr>
        <a:solidFill>
          <a:srgbClr val="A2D7CB">
            <a:alpha val="90000"/>
          </a:srgbClr>
        </a:solidFill>
        <a:ln w="12700"/>
      </dgm:spPr>
      <dgm:t>
        <a:bodyPr/>
        <a:lstStyle/>
        <a:p>
          <a:r>
            <a:rPr lang="de-DE" sz="1600" dirty="0">
              <a:latin typeface="Lato" panose="020F0502020204030203"/>
            </a:rPr>
            <a:t>Einzelne Zugänge</a:t>
          </a:r>
        </a:p>
      </dgm:t>
    </dgm:pt>
    <dgm:pt modelId="{5997B3B2-4724-4D5F-9B19-264968B08B88}" type="sibTrans" cxnId="{899CF3C0-C511-411A-917B-FCDEDB5B0B03}">
      <dgm:prSet/>
      <dgm:spPr/>
      <dgm:t>
        <a:bodyPr/>
        <a:lstStyle/>
        <a:p>
          <a:endParaRPr lang="de-DE"/>
        </a:p>
      </dgm:t>
    </dgm:pt>
    <dgm:pt modelId="{5F03902A-7B95-4F01-99D7-7979F701778A}" type="parTrans" cxnId="{899CF3C0-C511-411A-917B-FCDEDB5B0B03}">
      <dgm:prSet/>
      <dgm:spPr/>
      <dgm:t>
        <a:bodyPr/>
        <a:lstStyle/>
        <a:p>
          <a:endParaRPr lang="de-DE"/>
        </a:p>
      </dgm:t>
    </dgm:pt>
    <dgm:pt modelId="{3801B4D3-8F57-4D31-B9C6-0072E71DB151}">
      <dgm:prSet custT="1"/>
      <dgm:spPr>
        <a:solidFill>
          <a:srgbClr val="A2D7CB">
            <a:alpha val="90000"/>
          </a:srgbClr>
        </a:solidFill>
        <a:ln w="12700"/>
      </dgm:spPr>
      <dgm:t>
        <a:bodyPr/>
        <a:lstStyle/>
        <a:p>
          <a:r>
            <a:rPr lang="de-DE" sz="1600" dirty="0">
              <a:latin typeface="Lato" panose="020F0502020204030203"/>
            </a:rPr>
            <a:t>Posts werden gesammelt und regelmäßig vom Team abgearbeitet</a:t>
          </a:r>
        </a:p>
      </dgm:t>
    </dgm:pt>
    <dgm:pt modelId="{A1F12A2F-0DDF-4145-A2E3-A937F90A1F27}" type="sibTrans" cxnId="{2DE9BF09-B253-4A90-9284-AE68612A4D0A}">
      <dgm:prSet/>
      <dgm:spPr/>
      <dgm:t>
        <a:bodyPr/>
        <a:lstStyle/>
        <a:p>
          <a:endParaRPr lang="de-DE"/>
        </a:p>
      </dgm:t>
    </dgm:pt>
    <dgm:pt modelId="{C21D1793-03EB-43BC-88FE-9816150FE8B5}" type="parTrans" cxnId="{2DE9BF09-B253-4A90-9284-AE68612A4D0A}">
      <dgm:prSet/>
      <dgm:spPr/>
      <dgm:t>
        <a:bodyPr/>
        <a:lstStyle/>
        <a:p>
          <a:endParaRPr lang="de-DE"/>
        </a:p>
      </dgm:t>
    </dgm:pt>
    <dgm:pt modelId="{15E12ED0-5CB5-4D1F-A6B9-EA3719565780}" type="pres">
      <dgm:prSet presAssocID="{71F5F16D-2D5C-4E8A-9563-43DBB351CE34}" presName="diagram" presStyleCnt="0">
        <dgm:presLayoutVars>
          <dgm:chPref val="1"/>
          <dgm:dir/>
          <dgm:animOne val="branch"/>
          <dgm:animLvl val="lvl"/>
          <dgm:resizeHandles/>
        </dgm:presLayoutVars>
      </dgm:prSet>
      <dgm:spPr/>
    </dgm:pt>
    <dgm:pt modelId="{D8DC7EE3-15A3-43C8-8709-BA8A63E19B42}" type="pres">
      <dgm:prSet presAssocID="{C92561A9-EB39-474A-AD74-0570FDAF37DB}" presName="root" presStyleCnt="0"/>
      <dgm:spPr/>
    </dgm:pt>
    <dgm:pt modelId="{82E69192-A300-4E5B-9EF0-36B8413ED701}" type="pres">
      <dgm:prSet presAssocID="{C92561A9-EB39-474A-AD74-0570FDAF37DB}" presName="rootComposite" presStyleCnt="0"/>
      <dgm:spPr/>
    </dgm:pt>
    <dgm:pt modelId="{11429C60-D145-4A34-89F0-A31552F32E7B}" type="pres">
      <dgm:prSet presAssocID="{C92561A9-EB39-474A-AD74-0570FDAF37DB}" presName="rootText" presStyleLbl="node1" presStyleIdx="0" presStyleCnt="2"/>
      <dgm:spPr/>
    </dgm:pt>
    <dgm:pt modelId="{3AFBD34F-EA61-4ADA-9C32-38105A1E8499}" type="pres">
      <dgm:prSet presAssocID="{C92561A9-EB39-474A-AD74-0570FDAF37DB}" presName="rootConnector" presStyleLbl="node1" presStyleIdx="0" presStyleCnt="2"/>
      <dgm:spPr/>
    </dgm:pt>
    <dgm:pt modelId="{7699147F-CA8A-457F-910F-4FE2F72EE7DD}" type="pres">
      <dgm:prSet presAssocID="{C92561A9-EB39-474A-AD74-0570FDAF37DB}" presName="childShape" presStyleCnt="0"/>
      <dgm:spPr/>
    </dgm:pt>
    <dgm:pt modelId="{7F70E1DB-C419-45F3-8592-722F281CBE79}" type="pres">
      <dgm:prSet presAssocID="{5F03902A-7B95-4F01-99D7-7979F701778A}" presName="Name13" presStyleLbl="parChTrans1D2" presStyleIdx="0" presStyleCnt="6"/>
      <dgm:spPr/>
    </dgm:pt>
    <dgm:pt modelId="{73D111FD-3102-40E0-8741-7499564491E1}" type="pres">
      <dgm:prSet presAssocID="{C830079C-9A4D-4EB5-AD7D-2B0F42F33F29}" presName="childText" presStyleLbl="bgAcc1" presStyleIdx="0" presStyleCnt="6" custScaleX="148112" custScaleY="96118">
        <dgm:presLayoutVars>
          <dgm:bulletEnabled val="1"/>
        </dgm:presLayoutVars>
      </dgm:prSet>
      <dgm:spPr/>
    </dgm:pt>
    <dgm:pt modelId="{D53050E7-4A04-4069-82B2-10435754D68F}" type="pres">
      <dgm:prSet presAssocID="{E0F2B795-404B-45F1-97BA-F943A9D26D9E}" presName="Name13" presStyleLbl="parChTrans1D2" presStyleIdx="1" presStyleCnt="6"/>
      <dgm:spPr/>
    </dgm:pt>
    <dgm:pt modelId="{6693EBD9-6D4A-492E-97B3-C013E495941D}" type="pres">
      <dgm:prSet presAssocID="{2CB2A9C2-D518-4BC5-80F2-EE0D1F0F2A04}" presName="childText" presStyleLbl="bgAcc1" presStyleIdx="1" presStyleCnt="6" custScaleX="146764">
        <dgm:presLayoutVars>
          <dgm:bulletEnabled val="1"/>
        </dgm:presLayoutVars>
      </dgm:prSet>
      <dgm:spPr/>
    </dgm:pt>
    <dgm:pt modelId="{E7AE59D1-F150-448C-9E1C-83CDE605F3DA}" type="pres">
      <dgm:prSet presAssocID="{33DE1C72-37D7-4CAD-9D5C-493BF095DA7E}" presName="Name13" presStyleLbl="parChTrans1D2" presStyleIdx="2" presStyleCnt="6"/>
      <dgm:spPr/>
    </dgm:pt>
    <dgm:pt modelId="{E743FE19-5D5E-4698-A4F6-C9B44BCD2842}" type="pres">
      <dgm:prSet presAssocID="{45704A0C-693A-43EA-9902-03D2AD2E1963}" presName="childText" presStyleLbl="bgAcc1" presStyleIdx="2" presStyleCnt="6" custScaleX="148112" custLinFactNeighborY="416">
        <dgm:presLayoutVars>
          <dgm:bulletEnabled val="1"/>
        </dgm:presLayoutVars>
      </dgm:prSet>
      <dgm:spPr/>
    </dgm:pt>
    <dgm:pt modelId="{EA09E231-BB38-45A6-B2E7-6115B4034AC6}" type="pres">
      <dgm:prSet presAssocID="{4F46A707-3AAC-400A-BCD3-7D9865D4B433}" presName="root" presStyleCnt="0"/>
      <dgm:spPr/>
    </dgm:pt>
    <dgm:pt modelId="{265070E5-AD62-4371-8FCA-95656418B82F}" type="pres">
      <dgm:prSet presAssocID="{4F46A707-3AAC-400A-BCD3-7D9865D4B433}" presName="rootComposite" presStyleCnt="0"/>
      <dgm:spPr/>
    </dgm:pt>
    <dgm:pt modelId="{90D07BC3-99BB-4C02-8C47-9F836E9A869D}" type="pres">
      <dgm:prSet presAssocID="{4F46A707-3AAC-400A-BCD3-7D9865D4B433}" presName="rootText" presStyleLbl="node1" presStyleIdx="1" presStyleCnt="2" custLinFactNeighborX="3219"/>
      <dgm:spPr/>
    </dgm:pt>
    <dgm:pt modelId="{3B44B7D2-60E7-4DD7-A6E8-D897330D480E}" type="pres">
      <dgm:prSet presAssocID="{4F46A707-3AAC-400A-BCD3-7D9865D4B433}" presName="rootConnector" presStyleLbl="node1" presStyleIdx="1" presStyleCnt="2"/>
      <dgm:spPr/>
    </dgm:pt>
    <dgm:pt modelId="{2868D485-848C-4F27-AE72-30F98F0AE604}" type="pres">
      <dgm:prSet presAssocID="{4F46A707-3AAC-400A-BCD3-7D9865D4B433}" presName="childShape" presStyleCnt="0"/>
      <dgm:spPr/>
    </dgm:pt>
    <dgm:pt modelId="{59055FA3-BBA9-42D0-8730-91DB47821D61}" type="pres">
      <dgm:prSet presAssocID="{49BF4E50-95FD-4FF8-A7D0-9433B7DFFE17}" presName="Name13" presStyleLbl="parChTrans1D2" presStyleIdx="3" presStyleCnt="6"/>
      <dgm:spPr/>
    </dgm:pt>
    <dgm:pt modelId="{B266BDC6-27EB-4314-9644-1181F13AF3A3}" type="pres">
      <dgm:prSet presAssocID="{A929A8EE-78D4-4B42-AE3F-5939CF00BF55}" presName="childText" presStyleLbl="bgAcc1" presStyleIdx="3" presStyleCnt="6" custScaleX="145299" custLinFactNeighborX="3133">
        <dgm:presLayoutVars>
          <dgm:bulletEnabled val="1"/>
        </dgm:presLayoutVars>
      </dgm:prSet>
      <dgm:spPr/>
    </dgm:pt>
    <dgm:pt modelId="{5D7C426D-AAD3-481B-AC05-1444B645455A}" type="pres">
      <dgm:prSet presAssocID="{FE5D4E28-383F-4880-9C6E-99DC65B94C3E}" presName="Name13" presStyleLbl="parChTrans1D2" presStyleIdx="4" presStyleCnt="6"/>
      <dgm:spPr/>
    </dgm:pt>
    <dgm:pt modelId="{22E62CF9-9CD0-4CF8-8492-3A325304037E}" type="pres">
      <dgm:prSet presAssocID="{729AD41B-D62F-4995-BFB4-25BD96C7532F}" presName="childText" presStyleLbl="bgAcc1" presStyleIdx="4" presStyleCnt="6" custScaleX="143951" custLinFactNeighborX="3133">
        <dgm:presLayoutVars>
          <dgm:bulletEnabled val="1"/>
        </dgm:presLayoutVars>
      </dgm:prSet>
      <dgm:spPr/>
    </dgm:pt>
    <dgm:pt modelId="{169B741C-9B38-4763-9216-1C328AD15348}" type="pres">
      <dgm:prSet presAssocID="{C21D1793-03EB-43BC-88FE-9816150FE8B5}" presName="Name13" presStyleLbl="parChTrans1D2" presStyleIdx="5" presStyleCnt="6"/>
      <dgm:spPr/>
    </dgm:pt>
    <dgm:pt modelId="{26E5258E-9C0B-470D-BCAC-4B71257E651D}" type="pres">
      <dgm:prSet presAssocID="{3801B4D3-8F57-4D31-B9C6-0072E71DB151}" presName="childText" presStyleLbl="bgAcc1" presStyleIdx="5" presStyleCnt="6" custScaleX="143951" custLinFactNeighborX="3134" custLinFactNeighborY="-1002">
        <dgm:presLayoutVars>
          <dgm:bulletEnabled val="1"/>
        </dgm:presLayoutVars>
      </dgm:prSet>
      <dgm:spPr/>
    </dgm:pt>
  </dgm:ptLst>
  <dgm:cxnLst>
    <dgm:cxn modelId="{82F24402-D8F2-4182-9A88-1FAD6903403E}" type="presOf" srcId="{4F46A707-3AAC-400A-BCD3-7D9865D4B433}" destId="{3B44B7D2-60E7-4DD7-A6E8-D897330D480E}" srcOrd="1" destOrd="0" presId="urn:microsoft.com/office/officeart/2005/8/layout/hierarchy3"/>
    <dgm:cxn modelId="{2DE9BF09-B253-4A90-9284-AE68612A4D0A}" srcId="{4F46A707-3AAC-400A-BCD3-7D9865D4B433}" destId="{3801B4D3-8F57-4D31-B9C6-0072E71DB151}" srcOrd="2" destOrd="0" parTransId="{C21D1793-03EB-43BC-88FE-9816150FE8B5}" sibTransId="{A1F12A2F-0DDF-4145-A2E3-A937F90A1F27}"/>
    <dgm:cxn modelId="{714DDF20-78B0-469C-B88F-EF5371432EB1}" srcId="{4F46A707-3AAC-400A-BCD3-7D9865D4B433}" destId="{A929A8EE-78D4-4B42-AE3F-5939CF00BF55}" srcOrd="0" destOrd="0" parTransId="{49BF4E50-95FD-4FF8-A7D0-9433B7DFFE17}" sibTransId="{33E4F12F-35DF-4A9F-A6ED-48C816EE5187}"/>
    <dgm:cxn modelId="{9FFBF72B-D25F-43FE-9DD7-ABBD6A93F71F}" type="presOf" srcId="{71F5F16D-2D5C-4E8A-9563-43DBB351CE34}" destId="{15E12ED0-5CB5-4D1F-A6B9-EA3719565780}" srcOrd="0" destOrd="0" presId="urn:microsoft.com/office/officeart/2005/8/layout/hierarchy3"/>
    <dgm:cxn modelId="{8F281831-F2DB-49F8-8BE2-9B94AF797319}" type="presOf" srcId="{2CB2A9C2-D518-4BC5-80F2-EE0D1F0F2A04}" destId="{6693EBD9-6D4A-492E-97B3-C013E495941D}" srcOrd="0" destOrd="0" presId="urn:microsoft.com/office/officeart/2005/8/layout/hierarchy3"/>
    <dgm:cxn modelId="{B8BCB73A-23F3-4279-8DF7-BD0DC1FF4D20}" type="presOf" srcId="{33DE1C72-37D7-4CAD-9D5C-493BF095DA7E}" destId="{E7AE59D1-F150-448C-9E1C-83CDE605F3DA}" srcOrd="0" destOrd="0" presId="urn:microsoft.com/office/officeart/2005/8/layout/hierarchy3"/>
    <dgm:cxn modelId="{F5B7013B-CEB7-4E67-9647-AA09BCA936F9}" type="presOf" srcId="{C21D1793-03EB-43BC-88FE-9816150FE8B5}" destId="{169B741C-9B38-4763-9216-1C328AD15348}" srcOrd="0" destOrd="0" presId="urn:microsoft.com/office/officeart/2005/8/layout/hierarchy3"/>
    <dgm:cxn modelId="{F6183364-2E17-4217-B3D6-C33C6178C801}" type="presOf" srcId="{C830079C-9A4D-4EB5-AD7D-2B0F42F33F29}" destId="{73D111FD-3102-40E0-8741-7499564491E1}" srcOrd="0" destOrd="0" presId="urn:microsoft.com/office/officeart/2005/8/layout/hierarchy3"/>
    <dgm:cxn modelId="{613CE047-F582-43F9-93D2-FA4E1779BEEB}" srcId="{4F46A707-3AAC-400A-BCD3-7D9865D4B433}" destId="{729AD41B-D62F-4995-BFB4-25BD96C7532F}" srcOrd="1" destOrd="0" parTransId="{FE5D4E28-383F-4880-9C6E-99DC65B94C3E}" sibTransId="{2D14FA36-CADC-4C53-B8B4-365AB2D004B2}"/>
    <dgm:cxn modelId="{9959086B-B2A6-444F-8751-E439563616B0}" type="presOf" srcId="{4F46A707-3AAC-400A-BCD3-7D9865D4B433}" destId="{90D07BC3-99BB-4C02-8C47-9F836E9A869D}" srcOrd="0" destOrd="0" presId="urn:microsoft.com/office/officeart/2005/8/layout/hierarchy3"/>
    <dgm:cxn modelId="{18B6084D-0F8D-465B-8B34-ED4A2B052203}" srcId="{71F5F16D-2D5C-4E8A-9563-43DBB351CE34}" destId="{4F46A707-3AAC-400A-BCD3-7D9865D4B433}" srcOrd="1" destOrd="0" parTransId="{8D0FAB80-5FA0-46EB-8B73-2976D1EF47AC}" sibTransId="{F85A5116-BB6F-411F-9321-5D4D40CE8D58}"/>
    <dgm:cxn modelId="{43B06170-3F17-4B91-965F-F153BC75EA01}" type="presOf" srcId="{E0F2B795-404B-45F1-97BA-F943A9D26D9E}" destId="{D53050E7-4A04-4069-82B2-10435754D68F}" srcOrd="0" destOrd="0" presId="urn:microsoft.com/office/officeart/2005/8/layout/hierarchy3"/>
    <dgm:cxn modelId="{3E4FC272-109B-4B4D-A876-C19AACA512B9}" srcId="{71F5F16D-2D5C-4E8A-9563-43DBB351CE34}" destId="{C92561A9-EB39-474A-AD74-0570FDAF37DB}" srcOrd="0" destOrd="0" parTransId="{18E14AD5-B962-4F6B-AAAC-12E6F017716B}" sibTransId="{67A83203-5649-486D-A5FA-D7DFFB27328D}"/>
    <dgm:cxn modelId="{2921CF72-2169-4C5E-B63D-BFA0121950E9}" srcId="{C92561A9-EB39-474A-AD74-0570FDAF37DB}" destId="{2CB2A9C2-D518-4BC5-80F2-EE0D1F0F2A04}" srcOrd="1" destOrd="0" parTransId="{E0F2B795-404B-45F1-97BA-F943A9D26D9E}" sibTransId="{8FF36F5F-D2AA-4EDC-B6C1-F470259AB2C1}"/>
    <dgm:cxn modelId="{4953C654-ACC0-426B-ADEB-D6AB94962127}" type="presOf" srcId="{C92561A9-EB39-474A-AD74-0570FDAF37DB}" destId="{11429C60-D145-4A34-89F0-A31552F32E7B}" srcOrd="0" destOrd="0" presId="urn:microsoft.com/office/officeart/2005/8/layout/hierarchy3"/>
    <dgm:cxn modelId="{18CBFD77-A7A1-40E8-82AD-94C2C81E3A6C}" type="presOf" srcId="{FE5D4E28-383F-4880-9C6E-99DC65B94C3E}" destId="{5D7C426D-AAD3-481B-AC05-1444B645455A}" srcOrd="0" destOrd="0" presId="urn:microsoft.com/office/officeart/2005/8/layout/hierarchy3"/>
    <dgm:cxn modelId="{5BEC7A80-0523-42B8-97A3-A1FF602BF781}" type="presOf" srcId="{A929A8EE-78D4-4B42-AE3F-5939CF00BF55}" destId="{B266BDC6-27EB-4314-9644-1181F13AF3A3}" srcOrd="0" destOrd="0" presId="urn:microsoft.com/office/officeart/2005/8/layout/hierarchy3"/>
    <dgm:cxn modelId="{1A293397-410D-4D12-8E25-934920557C77}" type="presOf" srcId="{5F03902A-7B95-4F01-99D7-7979F701778A}" destId="{7F70E1DB-C419-45F3-8592-722F281CBE79}" srcOrd="0" destOrd="0" presId="urn:microsoft.com/office/officeart/2005/8/layout/hierarchy3"/>
    <dgm:cxn modelId="{3A0C09B1-FCA9-4143-9C19-C9DB185271D0}" type="presOf" srcId="{C92561A9-EB39-474A-AD74-0570FDAF37DB}" destId="{3AFBD34F-EA61-4ADA-9C32-38105A1E8499}" srcOrd="1" destOrd="0" presId="urn:microsoft.com/office/officeart/2005/8/layout/hierarchy3"/>
    <dgm:cxn modelId="{340786BE-24EF-42A1-A418-BF37BE888270}" type="presOf" srcId="{3801B4D3-8F57-4D31-B9C6-0072E71DB151}" destId="{26E5258E-9C0B-470D-BCAC-4B71257E651D}" srcOrd="0" destOrd="0" presId="urn:microsoft.com/office/officeart/2005/8/layout/hierarchy3"/>
    <dgm:cxn modelId="{899CF3C0-C511-411A-917B-FCDEDB5B0B03}" srcId="{C92561A9-EB39-474A-AD74-0570FDAF37DB}" destId="{C830079C-9A4D-4EB5-AD7D-2B0F42F33F29}" srcOrd="0" destOrd="0" parTransId="{5F03902A-7B95-4F01-99D7-7979F701778A}" sibTransId="{5997B3B2-4724-4D5F-9B19-264968B08B88}"/>
    <dgm:cxn modelId="{F4D94DD1-67F1-43CF-8CCC-7F7F0707D90E}" type="presOf" srcId="{729AD41B-D62F-4995-BFB4-25BD96C7532F}" destId="{22E62CF9-9CD0-4CF8-8492-3A325304037E}" srcOrd="0" destOrd="0" presId="urn:microsoft.com/office/officeart/2005/8/layout/hierarchy3"/>
    <dgm:cxn modelId="{132021D5-8AD0-49E3-810B-043593AE4942}" srcId="{C92561A9-EB39-474A-AD74-0570FDAF37DB}" destId="{45704A0C-693A-43EA-9902-03D2AD2E1963}" srcOrd="2" destOrd="0" parTransId="{33DE1C72-37D7-4CAD-9D5C-493BF095DA7E}" sibTransId="{60585508-9675-45BD-BDAB-C250ACF80355}"/>
    <dgm:cxn modelId="{DDBDEFD5-0C17-49E7-B448-2424F6B91CBE}" type="presOf" srcId="{45704A0C-693A-43EA-9902-03D2AD2E1963}" destId="{E743FE19-5D5E-4698-A4F6-C9B44BCD2842}" srcOrd="0" destOrd="0" presId="urn:microsoft.com/office/officeart/2005/8/layout/hierarchy3"/>
    <dgm:cxn modelId="{7409DFE9-B872-47C2-ABA9-188845F1A183}" type="presOf" srcId="{49BF4E50-95FD-4FF8-A7D0-9433B7DFFE17}" destId="{59055FA3-BBA9-42D0-8730-91DB47821D61}" srcOrd="0" destOrd="0" presId="urn:microsoft.com/office/officeart/2005/8/layout/hierarchy3"/>
    <dgm:cxn modelId="{8BF5526C-FBE6-423D-BD32-78686BC466E6}" type="presParOf" srcId="{15E12ED0-5CB5-4D1F-A6B9-EA3719565780}" destId="{D8DC7EE3-15A3-43C8-8709-BA8A63E19B42}" srcOrd="0" destOrd="0" presId="urn:microsoft.com/office/officeart/2005/8/layout/hierarchy3"/>
    <dgm:cxn modelId="{CD29AFFC-D00D-45CF-ADD0-A87311623FFC}" type="presParOf" srcId="{D8DC7EE3-15A3-43C8-8709-BA8A63E19B42}" destId="{82E69192-A300-4E5B-9EF0-36B8413ED701}" srcOrd="0" destOrd="0" presId="urn:microsoft.com/office/officeart/2005/8/layout/hierarchy3"/>
    <dgm:cxn modelId="{5C80FE70-5E38-42CF-93BD-C1B56DDBD785}" type="presParOf" srcId="{82E69192-A300-4E5B-9EF0-36B8413ED701}" destId="{11429C60-D145-4A34-89F0-A31552F32E7B}" srcOrd="0" destOrd="0" presId="urn:microsoft.com/office/officeart/2005/8/layout/hierarchy3"/>
    <dgm:cxn modelId="{6F021FDF-E337-46BC-B2B4-E82C09CDC2A3}" type="presParOf" srcId="{82E69192-A300-4E5B-9EF0-36B8413ED701}" destId="{3AFBD34F-EA61-4ADA-9C32-38105A1E8499}" srcOrd="1" destOrd="0" presId="urn:microsoft.com/office/officeart/2005/8/layout/hierarchy3"/>
    <dgm:cxn modelId="{06F9B8B4-16B7-4D20-A33C-9DBD110701E5}" type="presParOf" srcId="{D8DC7EE3-15A3-43C8-8709-BA8A63E19B42}" destId="{7699147F-CA8A-457F-910F-4FE2F72EE7DD}" srcOrd="1" destOrd="0" presId="urn:microsoft.com/office/officeart/2005/8/layout/hierarchy3"/>
    <dgm:cxn modelId="{40712EC5-5756-4F6A-BC5E-9C38B841DDBA}" type="presParOf" srcId="{7699147F-CA8A-457F-910F-4FE2F72EE7DD}" destId="{7F70E1DB-C419-45F3-8592-722F281CBE79}" srcOrd="0" destOrd="0" presId="urn:microsoft.com/office/officeart/2005/8/layout/hierarchy3"/>
    <dgm:cxn modelId="{CE7818FA-3442-454F-98FD-B42D2B67EAE3}" type="presParOf" srcId="{7699147F-CA8A-457F-910F-4FE2F72EE7DD}" destId="{73D111FD-3102-40E0-8741-7499564491E1}" srcOrd="1" destOrd="0" presId="urn:microsoft.com/office/officeart/2005/8/layout/hierarchy3"/>
    <dgm:cxn modelId="{65CD0EFD-BACC-485C-BAB2-5A6070715B6B}" type="presParOf" srcId="{7699147F-CA8A-457F-910F-4FE2F72EE7DD}" destId="{D53050E7-4A04-4069-82B2-10435754D68F}" srcOrd="2" destOrd="0" presId="urn:microsoft.com/office/officeart/2005/8/layout/hierarchy3"/>
    <dgm:cxn modelId="{0002329F-0580-42F0-AA17-838A95A277A0}" type="presParOf" srcId="{7699147F-CA8A-457F-910F-4FE2F72EE7DD}" destId="{6693EBD9-6D4A-492E-97B3-C013E495941D}" srcOrd="3" destOrd="0" presId="urn:microsoft.com/office/officeart/2005/8/layout/hierarchy3"/>
    <dgm:cxn modelId="{71D32984-D5CC-40C3-8869-46B5DB6DE1CF}" type="presParOf" srcId="{7699147F-CA8A-457F-910F-4FE2F72EE7DD}" destId="{E7AE59D1-F150-448C-9E1C-83CDE605F3DA}" srcOrd="4" destOrd="0" presId="urn:microsoft.com/office/officeart/2005/8/layout/hierarchy3"/>
    <dgm:cxn modelId="{7780E396-9631-41EB-9F11-ECEB694CC036}" type="presParOf" srcId="{7699147F-CA8A-457F-910F-4FE2F72EE7DD}" destId="{E743FE19-5D5E-4698-A4F6-C9B44BCD2842}" srcOrd="5" destOrd="0" presId="urn:microsoft.com/office/officeart/2005/8/layout/hierarchy3"/>
    <dgm:cxn modelId="{61853DD0-823B-47C9-9CDC-33F0CF1BC69C}" type="presParOf" srcId="{15E12ED0-5CB5-4D1F-A6B9-EA3719565780}" destId="{EA09E231-BB38-45A6-B2E7-6115B4034AC6}" srcOrd="1" destOrd="0" presId="urn:microsoft.com/office/officeart/2005/8/layout/hierarchy3"/>
    <dgm:cxn modelId="{22D6C31B-655C-47E7-B5AC-6FDF24651D76}" type="presParOf" srcId="{EA09E231-BB38-45A6-B2E7-6115B4034AC6}" destId="{265070E5-AD62-4371-8FCA-95656418B82F}" srcOrd="0" destOrd="0" presId="urn:microsoft.com/office/officeart/2005/8/layout/hierarchy3"/>
    <dgm:cxn modelId="{6270ADCC-E8F8-4CC3-BFF0-776D78DB8151}" type="presParOf" srcId="{265070E5-AD62-4371-8FCA-95656418B82F}" destId="{90D07BC3-99BB-4C02-8C47-9F836E9A869D}" srcOrd="0" destOrd="0" presId="urn:microsoft.com/office/officeart/2005/8/layout/hierarchy3"/>
    <dgm:cxn modelId="{B519BC50-B382-4EC7-A8EA-9040385E05A4}" type="presParOf" srcId="{265070E5-AD62-4371-8FCA-95656418B82F}" destId="{3B44B7D2-60E7-4DD7-A6E8-D897330D480E}" srcOrd="1" destOrd="0" presId="urn:microsoft.com/office/officeart/2005/8/layout/hierarchy3"/>
    <dgm:cxn modelId="{05FD8755-E3C7-4F14-8D51-214D491BF08D}" type="presParOf" srcId="{EA09E231-BB38-45A6-B2E7-6115B4034AC6}" destId="{2868D485-848C-4F27-AE72-30F98F0AE604}" srcOrd="1" destOrd="0" presId="urn:microsoft.com/office/officeart/2005/8/layout/hierarchy3"/>
    <dgm:cxn modelId="{19ACE9F7-CAC9-497A-836E-A7F89DB8BBE0}" type="presParOf" srcId="{2868D485-848C-4F27-AE72-30F98F0AE604}" destId="{59055FA3-BBA9-42D0-8730-91DB47821D61}" srcOrd="0" destOrd="0" presId="urn:microsoft.com/office/officeart/2005/8/layout/hierarchy3"/>
    <dgm:cxn modelId="{49E9C212-B5FC-4E19-A4C5-0049379562BB}" type="presParOf" srcId="{2868D485-848C-4F27-AE72-30F98F0AE604}" destId="{B266BDC6-27EB-4314-9644-1181F13AF3A3}" srcOrd="1" destOrd="0" presId="urn:microsoft.com/office/officeart/2005/8/layout/hierarchy3"/>
    <dgm:cxn modelId="{4FF5DA2B-0032-4DB1-A85A-9D2EC1506938}" type="presParOf" srcId="{2868D485-848C-4F27-AE72-30F98F0AE604}" destId="{5D7C426D-AAD3-481B-AC05-1444B645455A}" srcOrd="2" destOrd="0" presId="urn:microsoft.com/office/officeart/2005/8/layout/hierarchy3"/>
    <dgm:cxn modelId="{AEDE99D3-40F1-4CE6-B6EB-AA4CFD0F5801}" type="presParOf" srcId="{2868D485-848C-4F27-AE72-30F98F0AE604}" destId="{22E62CF9-9CD0-4CF8-8492-3A325304037E}" srcOrd="3" destOrd="0" presId="urn:microsoft.com/office/officeart/2005/8/layout/hierarchy3"/>
    <dgm:cxn modelId="{931EC9BA-9BE2-4830-92F2-FAC14F1CC469}" type="presParOf" srcId="{2868D485-848C-4F27-AE72-30F98F0AE604}" destId="{169B741C-9B38-4763-9216-1C328AD15348}" srcOrd="4" destOrd="0" presId="urn:microsoft.com/office/officeart/2005/8/layout/hierarchy3"/>
    <dgm:cxn modelId="{66868D3E-1973-47B4-8375-DECA8FE9F85C}" type="presParOf" srcId="{2868D485-848C-4F27-AE72-30F98F0AE604}" destId="{26E5258E-9C0B-470D-BCAC-4B71257E651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29C60-D145-4A34-89F0-A31552F32E7B}">
      <dsp:nvSpPr>
        <dsp:cNvPr id="0" name=""/>
        <dsp:cNvSpPr/>
      </dsp:nvSpPr>
      <dsp:spPr>
        <a:xfrm>
          <a:off x="897991" y="4406"/>
          <a:ext cx="2120805" cy="1060402"/>
        </a:xfrm>
        <a:prstGeom prst="roundRect">
          <a:avLst>
            <a:gd name="adj" fmla="val 10000"/>
          </a:avLst>
        </a:prstGeom>
        <a:solidFill>
          <a:srgbClr val="EBF4EB"/>
        </a:solidFill>
        <a:ln w="12700" cap="flat" cmpd="sng" algn="ctr">
          <a:solidFill>
            <a:srgbClr val="179C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de-DE" sz="3200" kern="1200" dirty="0">
              <a:solidFill>
                <a:srgbClr val="179C7D"/>
              </a:solidFill>
              <a:latin typeface="Lato" panose="020F0502020204030203"/>
            </a:rPr>
            <a:t>Variante A</a:t>
          </a:r>
        </a:p>
      </dsp:txBody>
      <dsp:txXfrm>
        <a:off x="929049" y="35464"/>
        <a:ext cx="2058689" cy="998286"/>
      </dsp:txXfrm>
    </dsp:sp>
    <dsp:sp modelId="{7F70E1DB-C419-45F3-8592-722F281CBE79}">
      <dsp:nvSpPr>
        <dsp:cNvPr id="0" name=""/>
        <dsp:cNvSpPr/>
      </dsp:nvSpPr>
      <dsp:spPr>
        <a:xfrm>
          <a:off x="1110071" y="1064809"/>
          <a:ext cx="212080" cy="774719"/>
        </a:xfrm>
        <a:custGeom>
          <a:avLst/>
          <a:gdLst/>
          <a:ahLst/>
          <a:cxnLst/>
          <a:rect l="0" t="0" r="0" b="0"/>
          <a:pathLst>
            <a:path>
              <a:moveTo>
                <a:pt x="0" y="0"/>
              </a:moveTo>
              <a:lnTo>
                <a:pt x="0" y="774719"/>
              </a:lnTo>
              <a:lnTo>
                <a:pt x="212080" y="7747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111FD-3102-40E0-8741-7499564491E1}">
      <dsp:nvSpPr>
        <dsp:cNvPr id="0" name=""/>
        <dsp:cNvSpPr/>
      </dsp:nvSpPr>
      <dsp:spPr>
        <a:xfrm>
          <a:off x="1322152" y="1329910"/>
          <a:ext cx="2512933" cy="1019237"/>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Lato" panose="020F0502020204030203"/>
            </a:rPr>
            <a:t>Einzelne Zugänge</a:t>
          </a:r>
        </a:p>
      </dsp:txBody>
      <dsp:txXfrm>
        <a:off x="1352004" y="1359762"/>
        <a:ext cx="2453229" cy="959533"/>
      </dsp:txXfrm>
    </dsp:sp>
    <dsp:sp modelId="{D53050E7-4A04-4069-82B2-10435754D68F}">
      <dsp:nvSpPr>
        <dsp:cNvPr id="0" name=""/>
        <dsp:cNvSpPr/>
      </dsp:nvSpPr>
      <dsp:spPr>
        <a:xfrm>
          <a:off x="1110071" y="1064809"/>
          <a:ext cx="212080" cy="2079640"/>
        </a:xfrm>
        <a:custGeom>
          <a:avLst/>
          <a:gdLst/>
          <a:ahLst/>
          <a:cxnLst/>
          <a:rect l="0" t="0" r="0" b="0"/>
          <a:pathLst>
            <a:path>
              <a:moveTo>
                <a:pt x="0" y="0"/>
              </a:moveTo>
              <a:lnTo>
                <a:pt x="0" y="2079640"/>
              </a:lnTo>
              <a:lnTo>
                <a:pt x="212080" y="207964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3EBD9-6D4A-492E-97B3-C013E495941D}">
      <dsp:nvSpPr>
        <dsp:cNvPr id="0" name=""/>
        <dsp:cNvSpPr/>
      </dsp:nvSpPr>
      <dsp:spPr>
        <a:xfrm>
          <a:off x="1322152" y="2614248"/>
          <a:ext cx="2490062"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Lato" panose="020F0502020204030203"/>
            </a:rPr>
            <a:t>personengebunden</a:t>
          </a:r>
        </a:p>
        <a:p>
          <a:pPr marL="0" lvl="0" indent="0" algn="ctr" defTabSz="711200">
            <a:lnSpc>
              <a:spcPct val="90000"/>
            </a:lnSpc>
            <a:spcBef>
              <a:spcPct val="0"/>
            </a:spcBef>
            <a:spcAft>
              <a:spcPct val="35000"/>
            </a:spcAft>
            <a:buNone/>
          </a:pPr>
          <a:r>
            <a:rPr lang="de-DE" sz="1600" kern="1200" dirty="0">
              <a:latin typeface="Lato" panose="020F0502020204030203"/>
            </a:rPr>
            <a:t>oder</a:t>
          </a:r>
        </a:p>
        <a:p>
          <a:pPr marL="0" lvl="0" indent="0" algn="ctr" defTabSz="711200">
            <a:lnSpc>
              <a:spcPct val="90000"/>
            </a:lnSpc>
            <a:spcBef>
              <a:spcPct val="0"/>
            </a:spcBef>
            <a:spcAft>
              <a:spcPct val="35000"/>
            </a:spcAft>
            <a:buNone/>
          </a:pPr>
          <a:r>
            <a:rPr lang="de-DE" sz="1600" kern="1200" dirty="0">
              <a:latin typeface="Lato" panose="020F0502020204030203"/>
            </a:rPr>
            <a:t>organisationsgebunden</a:t>
          </a:r>
        </a:p>
      </dsp:txBody>
      <dsp:txXfrm>
        <a:off x="1353210" y="2645306"/>
        <a:ext cx="2427946" cy="998286"/>
      </dsp:txXfrm>
    </dsp:sp>
    <dsp:sp modelId="{E7AE59D1-F150-448C-9E1C-83CDE605F3DA}">
      <dsp:nvSpPr>
        <dsp:cNvPr id="0" name=""/>
        <dsp:cNvSpPr/>
      </dsp:nvSpPr>
      <dsp:spPr>
        <a:xfrm>
          <a:off x="1110071" y="1064809"/>
          <a:ext cx="212080" cy="3409554"/>
        </a:xfrm>
        <a:custGeom>
          <a:avLst/>
          <a:gdLst/>
          <a:ahLst/>
          <a:cxnLst/>
          <a:rect l="0" t="0" r="0" b="0"/>
          <a:pathLst>
            <a:path>
              <a:moveTo>
                <a:pt x="0" y="0"/>
              </a:moveTo>
              <a:lnTo>
                <a:pt x="0" y="3409554"/>
              </a:lnTo>
              <a:lnTo>
                <a:pt x="212080" y="34095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3FE19-5D5E-4698-A4F6-C9B44BCD2842}">
      <dsp:nvSpPr>
        <dsp:cNvPr id="0" name=""/>
        <dsp:cNvSpPr/>
      </dsp:nvSpPr>
      <dsp:spPr>
        <a:xfrm>
          <a:off x="1322152" y="3944163"/>
          <a:ext cx="2512933"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Lato" panose="020F0502020204030203"/>
            </a:rPr>
            <a:t>Posts können individuell und jederzeit eingestellt werden</a:t>
          </a:r>
        </a:p>
      </dsp:txBody>
      <dsp:txXfrm>
        <a:off x="1353210" y="3975221"/>
        <a:ext cx="2450817" cy="998286"/>
      </dsp:txXfrm>
    </dsp:sp>
    <dsp:sp modelId="{90D07BC3-99BB-4C02-8C47-9F836E9A869D}">
      <dsp:nvSpPr>
        <dsp:cNvPr id="0" name=""/>
        <dsp:cNvSpPr/>
      </dsp:nvSpPr>
      <dsp:spPr>
        <a:xfrm>
          <a:off x="4009395" y="4406"/>
          <a:ext cx="2120805" cy="1060402"/>
        </a:xfrm>
        <a:prstGeom prst="roundRect">
          <a:avLst>
            <a:gd name="adj" fmla="val 10000"/>
          </a:avLst>
        </a:prstGeom>
        <a:solidFill>
          <a:srgbClr val="EBF4EB"/>
        </a:solidFill>
        <a:ln w="12700" cap="flat" cmpd="sng" algn="ctr">
          <a:solidFill>
            <a:srgbClr val="179C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de-DE" sz="3200" kern="1200" dirty="0">
              <a:solidFill>
                <a:srgbClr val="179C7D"/>
              </a:solidFill>
              <a:latin typeface="Lato" panose="020F0502020204030203"/>
            </a:rPr>
            <a:t>Variante B</a:t>
          </a:r>
        </a:p>
      </dsp:txBody>
      <dsp:txXfrm>
        <a:off x="4040453" y="35464"/>
        <a:ext cx="2058689" cy="998286"/>
      </dsp:txXfrm>
    </dsp:sp>
    <dsp:sp modelId="{59055FA3-BBA9-42D0-8730-91DB47821D61}">
      <dsp:nvSpPr>
        <dsp:cNvPr id="0" name=""/>
        <dsp:cNvSpPr/>
      </dsp:nvSpPr>
      <dsp:spPr>
        <a:xfrm>
          <a:off x="4221475" y="1064809"/>
          <a:ext cx="196967" cy="795301"/>
        </a:xfrm>
        <a:custGeom>
          <a:avLst/>
          <a:gdLst/>
          <a:ahLst/>
          <a:cxnLst/>
          <a:rect l="0" t="0" r="0" b="0"/>
          <a:pathLst>
            <a:path>
              <a:moveTo>
                <a:pt x="0" y="0"/>
              </a:moveTo>
              <a:lnTo>
                <a:pt x="0" y="795301"/>
              </a:lnTo>
              <a:lnTo>
                <a:pt x="196967" y="79530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6BDC6-27EB-4314-9644-1181F13AF3A3}">
      <dsp:nvSpPr>
        <dsp:cNvPr id="0" name=""/>
        <dsp:cNvSpPr/>
      </dsp:nvSpPr>
      <dsp:spPr>
        <a:xfrm>
          <a:off x="4418443" y="1329910"/>
          <a:ext cx="2465207"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Lato" panose="020F0502020204030203"/>
            </a:rPr>
            <a:t>Teamzugang</a:t>
          </a:r>
        </a:p>
      </dsp:txBody>
      <dsp:txXfrm>
        <a:off x="4449501" y="1360968"/>
        <a:ext cx="2403091" cy="998286"/>
      </dsp:txXfrm>
    </dsp:sp>
    <dsp:sp modelId="{5D7C426D-AAD3-481B-AC05-1444B645455A}">
      <dsp:nvSpPr>
        <dsp:cNvPr id="0" name=""/>
        <dsp:cNvSpPr/>
      </dsp:nvSpPr>
      <dsp:spPr>
        <a:xfrm>
          <a:off x="4221475" y="1064809"/>
          <a:ext cx="196967" cy="2120805"/>
        </a:xfrm>
        <a:custGeom>
          <a:avLst/>
          <a:gdLst/>
          <a:ahLst/>
          <a:cxnLst/>
          <a:rect l="0" t="0" r="0" b="0"/>
          <a:pathLst>
            <a:path>
              <a:moveTo>
                <a:pt x="0" y="0"/>
              </a:moveTo>
              <a:lnTo>
                <a:pt x="0" y="2120805"/>
              </a:lnTo>
              <a:lnTo>
                <a:pt x="196967" y="21208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62CF9-9CD0-4CF8-8492-3A325304037E}">
      <dsp:nvSpPr>
        <dsp:cNvPr id="0" name=""/>
        <dsp:cNvSpPr/>
      </dsp:nvSpPr>
      <dsp:spPr>
        <a:xfrm>
          <a:off x="4418443" y="2655413"/>
          <a:ext cx="2442336"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Lato" panose="020F0502020204030203"/>
            </a:rPr>
            <a:t>1 Zugang mit einer E-Mail-Adresse</a:t>
          </a:r>
        </a:p>
      </dsp:txBody>
      <dsp:txXfrm>
        <a:off x="4449501" y="2686471"/>
        <a:ext cx="2380220" cy="998286"/>
      </dsp:txXfrm>
    </dsp:sp>
    <dsp:sp modelId="{169B741C-9B38-4763-9216-1C328AD15348}">
      <dsp:nvSpPr>
        <dsp:cNvPr id="0" name=""/>
        <dsp:cNvSpPr/>
      </dsp:nvSpPr>
      <dsp:spPr>
        <a:xfrm>
          <a:off x="4221475" y="1064809"/>
          <a:ext cx="196984" cy="3435683"/>
        </a:xfrm>
        <a:custGeom>
          <a:avLst/>
          <a:gdLst/>
          <a:ahLst/>
          <a:cxnLst/>
          <a:rect l="0" t="0" r="0" b="0"/>
          <a:pathLst>
            <a:path>
              <a:moveTo>
                <a:pt x="0" y="0"/>
              </a:moveTo>
              <a:lnTo>
                <a:pt x="0" y="3435683"/>
              </a:lnTo>
              <a:lnTo>
                <a:pt x="196984" y="34356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5258E-9C0B-470D-BCAC-4B71257E651D}">
      <dsp:nvSpPr>
        <dsp:cNvPr id="0" name=""/>
        <dsp:cNvSpPr/>
      </dsp:nvSpPr>
      <dsp:spPr>
        <a:xfrm>
          <a:off x="4418460" y="3970291"/>
          <a:ext cx="2442336"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Lato" panose="020F0502020204030203"/>
            </a:rPr>
            <a:t>Posts werden gesammelt und regelmäßig vom Team abgearbeitet</a:t>
          </a:r>
        </a:p>
      </dsp:txBody>
      <dsp:txXfrm>
        <a:off x="4449518" y="4001349"/>
        <a:ext cx="2380220" cy="9982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17.02.2025</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17.02.2025</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‹Nr.›</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igitale-doerfer-niedersachsen.de/wp-content/uploads/sites/12/2025/01/2025-01_Handreichung-LandNew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digitale-doerfer-niedersachsen.de/digitale-dorfheldinnen/" TargetMode="External"/><Relationship Id="rId5" Type="http://schemas.openxmlformats.org/officeDocument/2006/relationships/hyperlink" Target="https://www.digitale-doerfer-niedersachsen.de/wp-content/uploads/sites/12/2025/01/2025-01-27_Benutzerhandbuch-LandNews.pdf" TargetMode="External"/><Relationship Id="rId4" Type="http://schemas.openxmlformats.org/officeDocument/2006/relationships/hyperlink" Target="https://www.digitale-doerfer-niedersachsen.de/wp-content/uploads/sites/12/2024/08/2024-08-19_Niedersaechsische-LandNews-erklaert.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igitale-doerfer-niedersachsen.de/wp-content/uploads/sites/12/2025/02/2025-02_Mini-Schulung_In-6-Schritten-zum-DorfFunk.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F118F77-BF2E-4843-AA6C-ED9ACCB38B45}" type="slidenum">
              <a:rPr lang="de-DE" smtClean="0"/>
              <a:pPr/>
              <a:t>1</a:t>
            </a:fld>
            <a:endParaRPr lang="de-DE"/>
          </a:p>
        </p:txBody>
      </p:sp>
    </p:spTree>
    <p:extLst>
      <p:ext uri="{BB962C8B-B14F-4D97-AF65-F5344CB8AC3E}">
        <p14:creationId xmlns:p14="http://schemas.microsoft.com/office/powerpoint/2010/main" val="3045893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a:latin typeface="Lato" panose="020F0502020204030203"/>
              </a:rPr>
              <a:t>Externe Informationen können aus verschiedenen Quellen in den DorfFunk kommen: Integration </a:t>
            </a:r>
            <a:r>
              <a:rPr lang="de-DE" baseline="0" dirty="0" err="1">
                <a:latin typeface="Lato" panose="020F0502020204030203"/>
              </a:rPr>
              <a:t>PlugIn</a:t>
            </a:r>
            <a:r>
              <a:rPr lang="de-DE" baseline="0" dirty="0">
                <a:latin typeface="Lato" panose="020F0502020204030203"/>
              </a:rPr>
              <a:t>, LandNews; LandNews Zugänge können für amtliche Mitarbeitende = Verwaltung oder Mitarbeitende = Ehrenamt (Vereine, Kirche, Feuerwehr etc.) eingerichtet werden</a:t>
            </a:r>
          </a:p>
          <a:p>
            <a:pPr marL="0" indent="0">
              <a:buNone/>
            </a:pPr>
            <a:r>
              <a:rPr lang="de-DE" baseline="0" dirty="0">
                <a:latin typeface="Lato" panose="020F0502020204030203"/>
              </a:rPr>
              <a:t>Inhalte können entweder über ein Team zusammengestellt und gepostet werden oder durch Einzelpersonen. Über die Vernetzungsstelle werden Informationspakete für den Start vor Ort bereit gestellt.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81560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dirty="0">
                <a:latin typeface="Lato" panose="020F0502020204030203"/>
              </a:rPr>
              <a:t>Die LandNews werden immer zusammen mit dem DorfFunk frei geschaltet, damit direkt losgelegt werden kann.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11</a:t>
            </a:fld>
            <a:endParaRPr lang="de-DE"/>
          </a:p>
        </p:txBody>
      </p:sp>
    </p:spTree>
    <p:extLst>
      <p:ext uri="{BB962C8B-B14F-4D97-AF65-F5344CB8AC3E}">
        <p14:creationId xmlns:p14="http://schemas.microsoft.com/office/powerpoint/2010/main" val="125793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spcAft>
                <a:spcPts val="600"/>
              </a:spcAft>
              <a:buFont typeface="Wingdings" panose="05000000000000000000" pitchFamily="2" charset="2"/>
              <a:buChar char="Ø"/>
            </a:pPr>
            <a:r>
              <a:rPr lang="de-DE" sz="1200" kern="1200" baseline="0" dirty="0">
                <a:solidFill>
                  <a:schemeClr val="tx1"/>
                </a:solidFill>
                <a:effectLst/>
                <a:latin typeface="Lato" panose="020F0502020204030203"/>
                <a:ea typeface="+mn-ea"/>
                <a:cs typeface="+mn-cs"/>
              </a:rPr>
              <a:t>Handreichung: </a:t>
            </a:r>
            <a:r>
              <a:rPr lang="de-DE" dirty="0">
                <a:hlinkClick r:id="rId3"/>
              </a:rPr>
              <a:t>https://www.digitale-doerfer-niedersachsen.de/wp-content/uploads/sites/12/2025/01/2025-01_Handreichung-LandNews.pdf</a:t>
            </a:r>
            <a:endParaRPr lang="de-DE" sz="1200" kern="1200" baseline="0" dirty="0">
              <a:solidFill>
                <a:schemeClr val="tx1"/>
              </a:solidFill>
              <a:effectLst/>
              <a:latin typeface="Lato" panose="020F0502020204030203"/>
              <a:ea typeface="+mn-ea"/>
              <a:cs typeface="+mn-cs"/>
            </a:endParaRPr>
          </a:p>
          <a:p>
            <a:pPr marL="171450" marR="0" lvl="0" indent="-171450" algn="l" defTabSz="914400" rtl="0" eaLnBrk="1" fontAlgn="auto" latinLnBrk="0" hangingPunct="1">
              <a:lnSpc>
                <a:spcPct val="100000"/>
              </a:lnSpc>
              <a:spcBef>
                <a:spcPts val="0"/>
              </a:spcBef>
              <a:spcAft>
                <a:spcPts val="600"/>
              </a:spcAft>
              <a:buClr>
                <a:srgbClr val="179C7D"/>
              </a:buClr>
              <a:buSzTx/>
              <a:buFont typeface="Wingdings" panose="05000000000000000000" pitchFamily="2" charset="2"/>
              <a:buChar char="Ø"/>
              <a:tabLst/>
              <a:defRPr/>
            </a:pPr>
            <a:r>
              <a:rPr lang="de-DE" sz="1200" kern="1200" baseline="0" dirty="0">
                <a:solidFill>
                  <a:schemeClr val="tx1"/>
                </a:solidFill>
                <a:effectLst/>
                <a:latin typeface="Lato" panose="020F0502020204030203"/>
                <a:ea typeface="+mn-ea"/>
                <a:cs typeface="+mn-cs"/>
              </a:rPr>
              <a:t>Infoflyer: </a:t>
            </a:r>
            <a:r>
              <a:rPr lang="de-DE" dirty="0">
                <a:hlinkClick r:id="rId4"/>
              </a:rPr>
              <a:t>https://www.digitale-doerfer-niedersachsen.de/wp-content/uploads/sites/12/2024/08/2024-08-19_Niedersaechsische-LandNews-erklaert.pdf</a:t>
            </a:r>
            <a:endParaRPr lang="de-DE" dirty="0"/>
          </a:p>
          <a:p>
            <a:pPr marL="171450" marR="0" lvl="0" indent="-171450" algn="l" defTabSz="914400" rtl="0" eaLnBrk="1" fontAlgn="auto" latinLnBrk="0" hangingPunct="1">
              <a:lnSpc>
                <a:spcPct val="100000"/>
              </a:lnSpc>
              <a:spcBef>
                <a:spcPts val="0"/>
              </a:spcBef>
              <a:spcAft>
                <a:spcPts val="600"/>
              </a:spcAft>
              <a:buClr>
                <a:srgbClr val="179C7D"/>
              </a:buClr>
              <a:buSzTx/>
              <a:buFont typeface="Wingdings" panose="05000000000000000000" pitchFamily="2" charset="2"/>
              <a:buChar char="Ø"/>
              <a:tabLst/>
              <a:defRPr/>
            </a:pPr>
            <a:r>
              <a:rPr lang="de-DE" sz="1200" kern="1200" baseline="0" dirty="0">
                <a:solidFill>
                  <a:schemeClr val="tx1"/>
                </a:solidFill>
                <a:effectLst/>
                <a:latin typeface="Lato" panose="020F0502020204030203"/>
                <a:ea typeface="+mn-ea"/>
                <a:cs typeface="+mn-cs"/>
              </a:rPr>
              <a:t>Handbuch: </a:t>
            </a:r>
            <a:r>
              <a:rPr lang="de-DE" dirty="0">
                <a:hlinkClick r:id="rId5"/>
              </a:rPr>
              <a:t>https://www.digitale-doerfer-niedersachsen.de/wp-content/uploads/sites/12/2025/01/2025-01-27_Benutzerhandbuch-LandNews.pdf</a:t>
            </a:r>
            <a:endParaRPr lang="de-DE" dirty="0"/>
          </a:p>
          <a:p>
            <a:pPr marL="171450" marR="0" lvl="0" indent="-171450" algn="l" defTabSz="914400" rtl="0" eaLnBrk="1" fontAlgn="auto" latinLnBrk="0" hangingPunct="1">
              <a:lnSpc>
                <a:spcPct val="100000"/>
              </a:lnSpc>
              <a:spcBef>
                <a:spcPts val="0"/>
              </a:spcBef>
              <a:spcAft>
                <a:spcPts val="600"/>
              </a:spcAft>
              <a:buClr>
                <a:srgbClr val="179C7D"/>
              </a:buClr>
              <a:buSzTx/>
              <a:buFont typeface="Wingdings" panose="05000000000000000000" pitchFamily="2" charset="2"/>
              <a:buChar char="Ø"/>
              <a:tabLst/>
              <a:defRPr/>
            </a:pPr>
            <a:r>
              <a:rPr lang="de-DE" sz="1200" kern="1200" baseline="0" dirty="0">
                <a:solidFill>
                  <a:schemeClr val="tx1"/>
                </a:solidFill>
                <a:effectLst/>
                <a:latin typeface="Lato" panose="020F0502020204030203"/>
                <a:ea typeface="+mn-ea"/>
                <a:cs typeface="+mn-cs"/>
              </a:rPr>
              <a:t>Modul: </a:t>
            </a:r>
            <a:r>
              <a:rPr lang="de-DE" dirty="0">
                <a:hlinkClick r:id="rId6"/>
              </a:rPr>
              <a:t>https://www.digitale-doerfer-niedersachsen.de/digitale-dorfheldinnen/</a:t>
            </a:r>
            <a:endParaRPr lang="de-DE" sz="1200" kern="1200" baseline="0" dirty="0">
              <a:solidFill>
                <a:schemeClr val="tx1"/>
              </a:solidFill>
              <a:effectLst/>
              <a:latin typeface="Lato" panose="020F0502020204030203"/>
              <a:ea typeface="+mn-ea"/>
              <a:cs typeface="+mn-cs"/>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364154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spcAft>
                <a:spcPts val="600"/>
              </a:spcAft>
              <a:buFont typeface="Wingdings" panose="05000000000000000000" pitchFamily="2" charset="2"/>
              <a:buChar char="Ø"/>
            </a:pPr>
            <a:endParaRPr lang="de-DE" sz="1200" kern="1200" baseline="0" dirty="0">
              <a:solidFill>
                <a:schemeClr val="tx1"/>
              </a:solidFill>
              <a:effectLst/>
              <a:latin typeface="Lato" panose="020F0502020204030203"/>
              <a:ea typeface="+mn-ea"/>
              <a:cs typeface="+mn-cs"/>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13</a:t>
            </a:fld>
            <a:endParaRPr lang="de-DE"/>
          </a:p>
        </p:txBody>
      </p:sp>
    </p:spTree>
    <p:extLst>
      <p:ext uri="{BB962C8B-B14F-4D97-AF65-F5344CB8AC3E}">
        <p14:creationId xmlns:p14="http://schemas.microsoft.com/office/powerpoint/2010/main" val="127582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14</a:t>
            </a:fld>
            <a:endParaRPr lang="de-DE"/>
          </a:p>
        </p:txBody>
      </p:sp>
    </p:spTree>
    <p:extLst>
      <p:ext uri="{BB962C8B-B14F-4D97-AF65-F5344CB8AC3E}">
        <p14:creationId xmlns:p14="http://schemas.microsoft.com/office/powerpoint/2010/main" val="416944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179C7D"/>
              </a:buClr>
              <a:buSzTx/>
              <a:buFont typeface="Wingdings" panose="05000000000000000000" pitchFamily="2" charset="2"/>
              <a:buChar char="Ø"/>
              <a:tabLst/>
              <a:defRPr/>
            </a:pPr>
            <a:endParaRPr lang="de-DE" baseline="0" dirty="0">
              <a:latin typeface="Lato Heavy"/>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15</a:t>
            </a:fld>
            <a:endParaRPr lang="de-DE"/>
          </a:p>
        </p:txBody>
      </p:sp>
    </p:spTree>
    <p:extLst>
      <p:ext uri="{BB962C8B-B14F-4D97-AF65-F5344CB8AC3E}">
        <p14:creationId xmlns:p14="http://schemas.microsoft.com/office/powerpoint/2010/main" val="195694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pPr defTabSz="921258">
              <a:defRPr/>
            </a:pPr>
            <a:fld id="{6C19DA6E-F168-486A-8676-66861C6D27E3}" type="slidenum">
              <a:rPr lang="de-DE">
                <a:solidFill>
                  <a:srgbClr val="000000"/>
                </a:solidFill>
              </a:rPr>
              <a:pPr defTabSz="921258">
                <a:defRPr/>
              </a:pPr>
              <a:t>16</a:t>
            </a:fld>
            <a:endParaRPr lang="de-DE">
              <a:solidFill>
                <a:srgbClr val="000000"/>
              </a:solidFill>
            </a:endParaRPr>
          </a:p>
        </p:txBody>
      </p:sp>
    </p:spTree>
    <p:extLst>
      <p:ext uri="{BB962C8B-B14F-4D97-AF65-F5344CB8AC3E}">
        <p14:creationId xmlns:p14="http://schemas.microsoft.com/office/powerpoint/2010/main" val="386300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17</a:t>
            </a:fld>
            <a:endParaRPr lang="de-DE"/>
          </a:p>
        </p:txBody>
      </p:sp>
    </p:spTree>
    <p:extLst>
      <p:ext uri="{BB962C8B-B14F-4D97-AF65-F5344CB8AC3E}">
        <p14:creationId xmlns:p14="http://schemas.microsoft.com/office/powerpoint/2010/main" val="357872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18</a:t>
            </a:fld>
            <a:endParaRPr lang="de-DE"/>
          </a:p>
        </p:txBody>
      </p:sp>
    </p:spTree>
    <p:extLst>
      <p:ext uri="{BB962C8B-B14F-4D97-AF65-F5344CB8AC3E}">
        <p14:creationId xmlns:p14="http://schemas.microsoft.com/office/powerpoint/2010/main" val="224693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19</a:t>
            </a:fld>
            <a:endParaRPr lang="de-DE"/>
          </a:p>
        </p:txBody>
      </p:sp>
    </p:spTree>
    <p:extLst>
      <p:ext uri="{BB962C8B-B14F-4D97-AF65-F5344CB8AC3E}">
        <p14:creationId xmlns:p14="http://schemas.microsoft.com/office/powerpoint/2010/main" val="23814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https://www.digitale-doerfer-niedersachsen.de/gelungene-umsetzung/</a:t>
            </a: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2</a:t>
            </a:fld>
            <a:endParaRPr lang="de-DE"/>
          </a:p>
        </p:txBody>
      </p:sp>
    </p:spTree>
    <p:extLst>
      <p:ext uri="{BB962C8B-B14F-4D97-AF65-F5344CB8AC3E}">
        <p14:creationId xmlns:p14="http://schemas.microsoft.com/office/powerpoint/2010/main" val="330245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3</a:t>
            </a:fld>
            <a:endParaRPr lang="de-DE"/>
          </a:p>
        </p:txBody>
      </p:sp>
    </p:spTree>
    <p:extLst>
      <p:ext uri="{BB962C8B-B14F-4D97-AF65-F5344CB8AC3E}">
        <p14:creationId xmlns:p14="http://schemas.microsoft.com/office/powerpoint/2010/main" val="218346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Der DorfFunk ist die Kommunikationszentrale für die Region</a:t>
            </a:r>
            <a:r>
              <a:rPr lang="de-DE" baseline="0" dirty="0">
                <a:latin typeface="Lato" panose="020F0502020204030203"/>
              </a:rPr>
              <a:t> und das Dorf für die Hosentasche.</a:t>
            </a:r>
          </a:p>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https://www.digitale-doerfer-niedersachsen.de/gelungene-umsetzung/</a:t>
            </a:r>
          </a:p>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4</a:t>
            </a:fld>
            <a:endParaRPr lang="de-DE"/>
          </a:p>
        </p:txBody>
      </p:sp>
    </p:spTree>
    <p:extLst>
      <p:ext uri="{BB962C8B-B14F-4D97-AF65-F5344CB8AC3E}">
        <p14:creationId xmlns:p14="http://schemas.microsoft.com/office/powerpoint/2010/main" val="338338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a:latin typeface="Lato" panose="020F0502020204030203"/>
              </a:rPr>
              <a:t>Jede*r</a:t>
            </a:r>
            <a:r>
              <a:rPr lang="de-DE" baseline="0" dirty="0">
                <a:latin typeface="Lato" panose="020F0502020204030203"/>
              </a:rPr>
              <a:t> kann den DorfFunk runterladen, die eigene Kommune auswählen und loslegen.</a:t>
            </a:r>
          </a:p>
          <a:p>
            <a:pPr marL="171450" indent="-171450">
              <a:buFont typeface="Wingdings" panose="05000000000000000000" pitchFamily="2" charset="2"/>
              <a:buChar char="Ø"/>
            </a:pPr>
            <a:r>
              <a:rPr lang="de-DE" baseline="0" dirty="0">
                <a:latin typeface="Lato" panose="020F0502020204030203"/>
              </a:rPr>
              <a:t>Wir haben eine kleine Schulung „In 6 Schritten zum DorfFunk“ entwickelt, mit der in Schulungen, Internet-Sprechstunden etc. anderen dabei geholfen werden kann, die App zu installieren und zu nutzen.</a:t>
            </a:r>
          </a:p>
          <a:p>
            <a:pPr marL="171450" indent="-171450">
              <a:buFont typeface="Wingdings" panose="05000000000000000000" pitchFamily="2" charset="2"/>
              <a:buChar char="Ø"/>
            </a:pPr>
            <a:r>
              <a:rPr lang="de-DE" baseline="0" dirty="0">
                <a:latin typeface="Lato" panose="020F0502020204030203"/>
              </a:rPr>
              <a:t>Darüber hinaus gibt es verschiedene Hilfsangebote zur Plattform.</a:t>
            </a:r>
          </a:p>
          <a:p>
            <a:pPr marL="171450" indent="-171450">
              <a:buFont typeface="Wingdings" panose="05000000000000000000" pitchFamily="2" charset="2"/>
              <a:buChar char="Ø"/>
            </a:pPr>
            <a:r>
              <a:rPr lang="de-DE" sz="2800" b="0" i="0" u="sng" dirty="0">
                <a:solidFill>
                  <a:srgbClr val="0563C1"/>
                </a:solidFill>
                <a:effectLst/>
                <a:latin typeface="Calibri" panose="020F0502020204030204" pitchFamily="34" charset="0"/>
                <a:hlinkClick r:id="rId3" tooltip="https://www.digitale-doerfer-niedersachsen.de/wp-content/uploads/sites/12/2025/02/2025-02_Mini-Schulung_In-6-Schritten-zum-DorfFunk.pdf"/>
              </a:rPr>
              <a:t>https://www.digitale-doerfer-niedersachsen.de/wp-content/uploads/sites/12/2025/02/2025-02_Mini-Schulung_In-6-Schritten-zum-DorfFunk.pdf</a:t>
            </a: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5</a:t>
            </a:fld>
            <a:endParaRPr lang="de-DE"/>
          </a:p>
        </p:txBody>
      </p:sp>
    </p:spTree>
    <p:extLst>
      <p:ext uri="{BB962C8B-B14F-4D97-AF65-F5344CB8AC3E}">
        <p14:creationId xmlns:p14="http://schemas.microsoft.com/office/powerpoint/2010/main" val="16834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7C0D2-FBAF-F188-7CC4-9365163C23C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F4C7D2-CA02-217E-488B-C96EB661C9F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F59F455-811A-5EC1-23B2-C1B9FF726226}"/>
              </a:ext>
            </a:extLst>
          </p:cNvPr>
          <p:cNvSpPr>
            <a:spLocks noGrp="1"/>
          </p:cNvSpPr>
          <p:nvPr>
            <p:ph type="body" idx="1"/>
          </p:nvPr>
        </p:nvSpPr>
        <p:spPr/>
        <p:txBody>
          <a:bodyPr/>
          <a:lstStyle/>
          <a:p>
            <a:pPr marL="0" indent="0">
              <a:buNone/>
            </a:pPr>
            <a:r>
              <a:rPr lang="de-DE">
                <a:latin typeface="Lato" panose="020F0502020204030203"/>
              </a:rPr>
              <a:t>https://www.digitale-doerfer-niedersachsen.de/dorffunk-tipps-tricks/</a:t>
            </a:r>
          </a:p>
        </p:txBody>
      </p:sp>
      <p:sp>
        <p:nvSpPr>
          <p:cNvPr id="4" name="Foliennummernplatzhalter 3">
            <a:extLst>
              <a:ext uri="{FF2B5EF4-FFF2-40B4-BE49-F238E27FC236}">
                <a16:creationId xmlns:a16="http://schemas.microsoft.com/office/drawing/2014/main" id="{9B789F07-5D1B-5022-3CF4-A50E5E20649E}"/>
              </a:ext>
            </a:extLst>
          </p:cNvPr>
          <p:cNvSpPr>
            <a:spLocks noGrp="1"/>
          </p:cNvSpPr>
          <p:nvPr>
            <p:ph type="sldNum" sz="quarter" idx="10"/>
          </p:nvPr>
        </p:nvSpPr>
        <p:spPr/>
        <p:txBody>
          <a:bodyPr/>
          <a:lstStyle/>
          <a:p>
            <a:fld id="{6F118F77-BF2E-4843-AA6C-ED9ACCB38B45}" type="slidenum">
              <a:rPr lang="de-DE" smtClean="0"/>
              <a:pPr/>
              <a:t>6</a:t>
            </a:fld>
            <a:endParaRPr lang="de-DE"/>
          </a:p>
        </p:txBody>
      </p:sp>
    </p:spTree>
    <p:extLst>
      <p:ext uri="{BB962C8B-B14F-4D97-AF65-F5344CB8AC3E}">
        <p14:creationId xmlns:p14="http://schemas.microsoft.com/office/powerpoint/2010/main" val="423959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BE296-ADCD-AD87-732E-0BE51778A7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0D4A729-135A-39EE-19E2-03A38AADA4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9A87A45-66F6-52FF-CCC0-3EA646D46997}"/>
              </a:ext>
            </a:extLst>
          </p:cNvPr>
          <p:cNvSpPr>
            <a:spLocks noGrp="1"/>
          </p:cNvSpPr>
          <p:nvPr>
            <p:ph type="body" idx="1"/>
          </p:nvPr>
        </p:nvSpPr>
        <p:spPr/>
        <p:txBody>
          <a:bodyPr/>
          <a:lstStyle/>
          <a:p>
            <a:pPr marL="0" indent="0">
              <a:buNone/>
            </a:pPr>
            <a:r>
              <a:rPr lang="de-DE">
                <a:latin typeface="Lato" panose="020F0502020204030203"/>
              </a:rPr>
              <a:t>https://www.digitale-doerfer-niedersachsen.de/dorffunk-tipps-tricks/</a:t>
            </a:r>
          </a:p>
        </p:txBody>
      </p:sp>
      <p:sp>
        <p:nvSpPr>
          <p:cNvPr id="4" name="Foliennummernplatzhalter 3">
            <a:extLst>
              <a:ext uri="{FF2B5EF4-FFF2-40B4-BE49-F238E27FC236}">
                <a16:creationId xmlns:a16="http://schemas.microsoft.com/office/drawing/2014/main" id="{6E861BD4-649E-F406-D4C1-ADAA54972665}"/>
              </a:ext>
            </a:extLst>
          </p:cNvPr>
          <p:cNvSpPr>
            <a:spLocks noGrp="1"/>
          </p:cNvSpPr>
          <p:nvPr>
            <p:ph type="sldNum" sz="quarter" idx="10"/>
          </p:nvPr>
        </p:nvSpPr>
        <p:spPr/>
        <p:txBody>
          <a:bodyPr/>
          <a:lstStyle/>
          <a:p>
            <a:fld id="{6F118F77-BF2E-4843-AA6C-ED9ACCB38B45}" type="slidenum">
              <a:rPr lang="de-DE" smtClean="0"/>
              <a:pPr/>
              <a:t>7</a:t>
            </a:fld>
            <a:endParaRPr lang="de-DE"/>
          </a:p>
        </p:txBody>
      </p:sp>
    </p:spTree>
    <p:extLst>
      <p:ext uri="{BB962C8B-B14F-4D97-AF65-F5344CB8AC3E}">
        <p14:creationId xmlns:p14="http://schemas.microsoft.com/office/powerpoint/2010/main" val="331891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DorfFunk (App)</a:t>
            </a:r>
          </a:p>
          <a:p>
            <a:pPr marL="0" indent="0">
              <a:buNone/>
            </a:pPr>
            <a:r>
              <a:rPr lang="de-DE" sz="1200" b="1" i="0" u="none" strike="noStrike" kern="1200" baseline="0" dirty="0">
                <a:solidFill>
                  <a:schemeClr val="tx1"/>
                </a:solidFill>
                <a:latin typeface="Lato" panose="020F0502020204030203"/>
                <a:ea typeface="+mn-ea"/>
                <a:cs typeface="+mn-cs"/>
              </a:rPr>
              <a:t>Das Digitale Dorf in der Tasche</a:t>
            </a:r>
          </a:p>
          <a:p>
            <a:pPr marL="0" indent="0">
              <a:buNone/>
            </a:pPr>
            <a:r>
              <a:rPr lang="de-DE" sz="1200" b="0" i="0" u="none" strike="noStrike" kern="1200" baseline="0" dirty="0">
                <a:solidFill>
                  <a:schemeClr val="tx1"/>
                </a:solidFill>
                <a:latin typeface="Lato" panose="020F0502020204030203"/>
                <a:ea typeface="+mn-ea"/>
                <a:cs typeface="+mn-cs"/>
              </a:rPr>
              <a:t>Der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ist die Kommunikationszentrale der Region. Mit dem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können Bürger*innen ihre Hilfe anbieten, Gesuche einstellen oder zwanglos miteinander plauschen.</a:t>
            </a:r>
          </a:p>
          <a:p>
            <a:pPr marL="0" indent="0">
              <a:buNone/>
            </a:pPr>
            <a:r>
              <a:rPr lang="de-DE" sz="1200" b="0" i="0" u="none" strike="noStrike" kern="1200" baseline="0" dirty="0">
                <a:solidFill>
                  <a:schemeClr val="tx1"/>
                </a:solidFill>
                <a:latin typeface="Lato" panose="020F0502020204030203"/>
                <a:ea typeface="+mn-ea"/>
                <a:cs typeface="+mn-cs"/>
              </a:rPr>
              <a:t>Dies ist über die verschiedenen Kanäle, in denen Informationen eingestellt werden können, möglich: Plausch, Termine, Biete, Suche.</a:t>
            </a:r>
          </a:p>
          <a:p>
            <a:pPr marL="0" indent="0">
              <a:buNone/>
            </a:pPr>
            <a:r>
              <a:rPr lang="de-DE" sz="1200" b="0" i="0" u="none" strike="noStrike" kern="1200" baseline="0" dirty="0">
                <a:solidFill>
                  <a:schemeClr val="tx1"/>
                </a:solidFill>
                <a:latin typeface="Lato" panose="020F0502020204030203"/>
                <a:ea typeface="+mn-ea"/>
                <a:cs typeface="+mn-cs"/>
              </a:rPr>
              <a:t>Darüber hinaus können Gruppen zu verschiedenen Themen und Interessen erstellt werden, z. B. für den Ortsrat, die Feuerwehr oder den Kirchenvorstand.</a:t>
            </a:r>
            <a:endParaRPr lang="de-DE" baseline="0" dirty="0">
              <a:latin typeface="Lato" panose="020F0502020204030203"/>
            </a:endParaRP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8</a:t>
            </a:fld>
            <a:endParaRPr lang="de-DE"/>
          </a:p>
        </p:txBody>
      </p:sp>
    </p:spTree>
    <p:extLst>
      <p:ext uri="{BB962C8B-B14F-4D97-AF65-F5344CB8AC3E}">
        <p14:creationId xmlns:p14="http://schemas.microsoft.com/office/powerpoint/2010/main" val="259643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können ganz einfach Gruppen erstellt werden. Es gibt sowohl offene als auch geschlossene Gruppen.</a:t>
            </a:r>
          </a:p>
          <a:p>
            <a:pPr marL="171450" indent="-171450">
              <a:buFont typeface="Wingdings" panose="05000000000000000000" pitchFamily="2" charset="2"/>
              <a:buChar char="Ø"/>
            </a:pPr>
            <a:r>
              <a:rPr lang="de-DE" baseline="0" noProof="0" dirty="0">
                <a:latin typeface="Lato Heavy"/>
              </a:rPr>
              <a:t>In Gruppen kann man sich zu verschiedenen Themen austauschen, zum Beispiel im Mitfahrgelegenheiten zu organisieren, Vereinsarbeit zu koordinieren oder Menschen mit ähnlichen Interessen kennen zu lernen.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9</a:t>
            </a:fld>
            <a:endParaRPr lang="de-DE"/>
          </a:p>
        </p:txBody>
      </p:sp>
    </p:spTree>
    <p:extLst>
      <p:ext uri="{BB962C8B-B14F-4D97-AF65-F5344CB8AC3E}">
        <p14:creationId xmlns:p14="http://schemas.microsoft.com/office/powerpoint/2010/main" val="350293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Tree>
    <p:extLst>
      <p:ext uri="{BB962C8B-B14F-4D97-AF65-F5344CB8AC3E}">
        <p14:creationId xmlns:p14="http://schemas.microsoft.com/office/powerpoint/2010/main" val="17399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607484" y="6451200"/>
            <a:ext cx="141604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de-DE" sz="800" dirty="0">
                <a:solidFill>
                  <a:schemeClr val="bg2"/>
                </a:solidFill>
              </a:rPr>
              <a:t>© Digitale Dörfer Niedersachsen</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pic>
        <p:nvPicPr>
          <p:cNvPr id="3" name="Grafik 2" descr="Ein Bild, das Schrift, Symbol, Screenshot, Grafiken enthält.&#10;&#10;Automatisch generierte Beschreibung">
            <a:extLst>
              <a:ext uri="{FF2B5EF4-FFF2-40B4-BE49-F238E27FC236}">
                <a16:creationId xmlns:a16="http://schemas.microsoft.com/office/drawing/2014/main" id="{06E84080-EDA0-9587-3126-34B90269F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6662" y="6284713"/>
            <a:ext cx="1303559" cy="456084"/>
          </a:xfrm>
          <a:prstGeom prst="rect">
            <a:avLst/>
          </a:prstGeom>
        </p:spPr>
      </p:pic>
    </p:spTree>
    <p:extLst>
      <p:ext uri="{BB962C8B-B14F-4D97-AF65-F5344CB8AC3E}">
        <p14:creationId xmlns:p14="http://schemas.microsoft.com/office/powerpoint/2010/main" val="270957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Mastertitelformat bearbeiten</a:t>
            </a:r>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831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Tree>
    <p:extLst>
      <p:ext uri="{BB962C8B-B14F-4D97-AF65-F5344CB8AC3E}">
        <p14:creationId xmlns:p14="http://schemas.microsoft.com/office/powerpoint/2010/main" val="40868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Tree>
    <p:extLst>
      <p:ext uri="{BB962C8B-B14F-4D97-AF65-F5344CB8AC3E}">
        <p14:creationId xmlns:p14="http://schemas.microsoft.com/office/powerpoint/2010/main" val="10652238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1.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hyperlink" Target="https://www.digitale-doerfer-niedersachsen.de/wp-content/uploads/sites/12/2025/01/2025-01-27_Benutzerhandbuch-LandNews.pdf" TargetMode="External"/><Relationship Id="rId3" Type="http://schemas.openxmlformats.org/officeDocument/2006/relationships/image" Target="../media/image30.png"/><Relationship Id="rId7" Type="http://schemas.openxmlformats.org/officeDocument/2006/relationships/hyperlink" Target="https://www.digitale-doerfer-niedersachsen.de/wp-content/uploads/sites/12/2024/08/2024-08-16_Niedersaechsische-LandNews-erklaert.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digitale-doerfer-niedersachsen.de/wp-content/uploads/sites/12/2024/08/2024-08-19_Niedersaechsische-LandNews-erklaert.pdf" TargetMode="External"/><Relationship Id="rId5" Type="http://schemas.openxmlformats.org/officeDocument/2006/relationships/hyperlink" Target="https://www.digitale-doerfer-niedersachsen.de/wp-content/uploads/sites/12/2024/01/2024-01-15_Handreichung-LandNews-1.pdf" TargetMode="External"/><Relationship Id="rId4" Type="http://schemas.openxmlformats.org/officeDocument/2006/relationships/hyperlink" Target="https://www.digitale-doerfer-niedersachsen.de/wp-content/uploads/sites/12/2025/01/2025-01_Handreichung-LandNews.pdf" TargetMode="External"/><Relationship Id="rId9" Type="http://schemas.openxmlformats.org/officeDocument/2006/relationships/hyperlink" Target="https://www.digitale-doerfer-niedersachsen.de/digitale-dorfheldinnen/"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niedersachsen.digitale-doerfer.de/mitarbeit-landnew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digitale-doerfer-niedersachsen.de/digitale-dorfheldinn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www.digitale-doerfer-niedersachsen.de/toolbox/informationen-zu-den-digitale-doerfer-loesunge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hyperlink" Target="mailto:digitale.doerfer@arl-we.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g.niedersachsen.d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mailto:digitale.doerfer@arl-lw.niedersachsen.de" TargetMode="External"/><Relationship Id="rId5" Type="http://schemas.openxmlformats.org/officeDocument/2006/relationships/hyperlink" Target="mailto:Digitale.Doerfer@arl-bs.niedersachsen.de" TargetMode="External"/><Relationship Id="rId4" Type="http://schemas.openxmlformats.org/officeDocument/2006/relationships/hyperlink" Target="mailto:niedersachsen@digitale-chancen.de" TargetMode="External"/><Relationship Id="rId9" Type="http://schemas.openxmlformats.org/officeDocument/2006/relationships/hyperlink" Target="mailto:fabienne.hammer@digitale-chance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digitale-doerfer-niedersachsen.de/gelungene-umsetzung/"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digitale-doerfer-niedersachsen.de/gelungene-umsetzung/"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digitale-doerfer-niedersachsen.de/wp-content/uploads/sites/12/2025/02/2025-02_Mini-Schulung_In-6-Schritten-zum-DorfFunk.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3"/>
          <p:cNvSpPr>
            <a:spLocks noGrp="1"/>
          </p:cNvSpPr>
          <p:nvPr>
            <p:ph type="ctrTitle"/>
          </p:nvPr>
        </p:nvSpPr>
        <p:spPr>
          <a:xfrm>
            <a:off x="622300" y="808785"/>
            <a:ext cx="10944000" cy="575913"/>
          </a:xfrm>
        </p:spPr>
        <p:txBody>
          <a:bodyPr/>
          <a:lstStyle/>
          <a:p>
            <a:r>
              <a:rPr lang="de-DE" sz="3600" dirty="0">
                <a:latin typeface="Lato Heavy"/>
                <a:ea typeface="Lato"/>
                <a:cs typeface="Lato"/>
              </a:rPr>
              <a:t>Digitale Dörfer Niedersachsen</a:t>
            </a:r>
            <a:br>
              <a:rPr lang="de-DE" dirty="0">
                <a:latin typeface="Lato Heavy"/>
              </a:rPr>
            </a:br>
            <a:endParaRPr lang="de-DE" b="0" dirty="0">
              <a:latin typeface="Lato Heavy"/>
              <a:ea typeface="Lato"/>
              <a:cs typeface="Lato"/>
            </a:endParaRPr>
          </a:p>
        </p:txBody>
      </p:sp>
      <p:pic>
        <p:nvPicPr>
          <p:cNvPr id="26" name="Grafik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62" y="3807467"/>
            <a:ext cx="2624987" cy="1012587"/>
          </a:xfrm>
          <a:prstGeom prst="rect">
            <a:avLst/>
          </a:prstGeom>
        </p:spPr>
      </p:pic>
      <p:sp>
        <p:nvSpPr>
          <p:cNvPr id="27" name="Untertitel 1"/>
          <p:cNvSpPr>
            <a:spLocks noGrp="1"/>
          </p:cNvSpPr>
          <p:nvPr>
            <p:ph type="subTitle" idx="1"/>
          </p:nvPr>
        </p:nvSpPr>
        <p:spPr>
          <a:xfrm>
            <a:off x="622300" y="1802114"/>
            <a:ext cx="10944000" cy="647622"/>
          </a:xfrm>
        </p:spPr>
        <p:txBody>
          <a:bodyPr/>
          <a:lstStyle/>
          <a:p>
            <a:r>
              <a:rPr lang="de-DE" sz="3200" b="1" dirty="0">
                <a:solidFill>
                  <a:srgbClr val="179C7D"/>
                </a:solidFill>
                <a:latin typeface="Lato Heavy"/>
              </a:rPr>
              <a:t>Arbeiten mit der Digitale Dörfer Plattform</a:t>
            </a:r>
          </a:p>
        </p:txBody>
      </p:sp>
      <p:pic>
        <p:nvPicPr>
          <p:cNvPr id="28" name="Grafik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006" y="2809400"/>
            <a:ext cx="4716955" cy="3008722"/>
          </a:xfrm>
          <a:prstGeom prst="rect">
            <a:avLst/>
          </a:prstGeom>
        </p:spPr>
      </p:pic>
      <p:sp>
        <p:nvSpPr>
          <p:cNvPr id="3" name="Textfeld 2">
            <a:extLst>
              <a:ext uri="{FF2B5EF4-FFF2-40B4-BE49-F238E27FC236}">
                <a16:creationId xmlns:a16="http://schemas.microsoft.com/office/drawing/2014/main" id="{4CEBB1D7-7656-CB46-BB1B-5512DCD7309C}"/>
              </a:ext>
            </a:extLst>
          </p:cNvPr>
          <p:cNvSpPr txBox="1"/>
          <p:nvPr/>
        </p:nvSpPr>
        <p:spPr>
          <a:xfrm>
            <a:off x="518075" y="6537663"/>
            <a:ext cx="1217115" cy="246221"/>
          </a:xfrm>
          <a:prstGeom prst="rect">
            <a:avLst/>
          </a:prstGeom>
          <a:noFill/>
        </p:spPr>
        <p:txBody>
          <a:bodyPr wrap="square" lIns="91440" tIns="45720" rIns="91440" bIns="45720" rtlCol="0" anchor="t">
            <a:spAutoFit/>
          </a:bodyPr>
          <a:lstStyle/>
          <a:p>
            <a:r>
              <a:rPr lang="de-DE" sz="1000" dirty="0">
                <a:latin typeface="Calibri"/>
                <a:cs typeface="Calibri"/>
              </a:rPr>
              <a:t>Stand</a:t>
            </a:r>
            <a:r>
              <a:rPr lang="de-DE" sz="1000">
                <a:latin typeface="Calibri"/>
                <a:cs typeface="Calibri"/>
              </a:rPr>
              <a:t>: 17.02.2025</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307407" y="2370259"/>
            <a:ext cx="1260000" cy="1260000"/>
          </a:xfrm>
          <a:prstGeom prst="rect">
            <a:avLst/>
          </a:prstGeom>
        </p:spPr>
      </p:pic>
      <p:sp>
        <p:nvSpPr>
          <p:cNvPr id="12"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3"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307407" y="4028098"/>
            <a:ext cx="1260000" cy="1260000"/>
          </a:xfrm>
          <a:prstGeom prst="rect">
            <a:avLst/>
          </a:prstGeom>
        </p:spPr>
      </p:pic>
      <p:sp>
        <p:nvSpPr>
          <p:cNvPr id="14"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Veranstaltungen</a:t>
            </a:r>
          </a:p>
        </p:txBody>
      </p:sp>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331" y="1710073"/>
            <a:ext cx="1726251" cy="1512168"/>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a:solidFill>
                  <a:srgbClr val="179C7D"/>
                </a:solidFill>
                <a:latin typeface="Lato Heavy"/>
              </a:rPr>
              <a:t>von Außen</a:t>
            </a:r>
            <a:r>
              <a:rPr lang="de-DE" sz="2800" dirty="0">
                <a:solidFill>
                  <a:srgbClr val="179C7D"/>
                </a:solidFill>
                <a:latin typeface="Lato Heavy"/>
              </a:rPr>
              <a:t> in den DorfFunk?</a:t>
            </a:r>
          </a:p>
          <a:p>
            <a:r>
              <a:rPr lang="de-DE" sz="2000" kern="0" dirty="0">
                <a:solidFill>
                  <a:srgbClr val="179C7D"/>
                </a:solidFill>
                <a:latin typeface="Lato Heavy"/>
              </a:rPr>
              <a:t>Alle Möglichkeiten auf einen Blick</a:t>
            </a:r>
            <a:endParaRPr lang="de-DE" kern="0" dirty="0">
              <a:solidFill>
                <a:srgbClr val="179C7D"/>
              </a:solidFill>
              <a:latin typeface="Lato Heavy"/>
            </a:endParaRPr>
          </a:p>
        </p:txBody>
      </p:sp>
      <p:pic>
        <p:nvPicPr>
          <p:cNvPr id="18"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spTree>
    <p:extLst>
      <p:ext uri="{BB962C8B-B14F-4D97-AF65-F5344CB8AC3E}">
        <p14:creationId xmlns:p14="http://schemas.microsoft.com/office/powerpoint/2010/main" val="48764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a:solidFill>
                  <a:srgbClr val="179C7D"/>
                </a:solidFill>
                <a:latin typeface="Lato Heavy"/>
              </a:rPr>
              <a:t>von Außen</a:t>
            </a:r>
            <a:r>
              <a:rPr lang="de-DE" sz="2800" dirty="0">
                <a:solidFill>
                  <a:srgbClr val="179C7D"/>
                </a:solidFill>
                <a:latin typeface="Lato Heavy"/>
              </a:rPr>
              <a:t> in den DorfFunk?</a:t>
            </a:r>
          </a:p>
          <a:p>
            <a:pPr>
              <a:buFontTx/>
            </a:pPr>
            <a:r>
              <a:rPr lang="de-DE" sz="2000" kern="0" dirty="0">
                <a:solidFill>
                  <a:srgbClr val="179C7D"/>
                </a:solidFill>
                <a:latin typeface="Lato Heavy"/>
              </a:rPr>
              <a:t>Niedersächsische LandNews – Immer auf dem Laufenden</a:t>
            </a:r>
            <a:endParaRPr lang="de-DE" sz="1800" kern="0" dirty="0">
              <a:solidFill>
                <a:srgbClr val="179C7D"/>
              </a:solidFill>
              <a:latin typeface="Lato Heavy"/>
            </a:endParaRP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38" y="1457160"/>
            <a:ext cx="4609669" cy="2079549"/>
          </a:xfrm>
          <a:prstGeom prst="rect">
            <a:avLst/>
          </a:prstGeom>
          <a:ln w="12700">
            <a:solidFill>
              <a:srgbClr val="179C7D"/>
            </a:solidFill>
          </a:ln>
        </p:spPr>
      </p:pic>
      <p:pic>
        <p:nvPicPr>
          <p:cNvPr id="12" name="Picture 2">
            <a:extLst>
              <a:ext uri="{FF2B5EF4-FFF2-40B4-BE49-F238E27FC236}">
                <a16:creationId xmlns:a16="http://schemas.microsoft.com/office/drawing/2014/main" id="{D67DAB6C-9BE9-3442-91BF-33AF58BD3AB2}"/>
              </a:ext>
            </a:extLst>
          </p:cNvPr>
          <p:cNvPicPr>
            <a:picLocks noChangeAspect="1"/>
          </p:cNvPicPr>
          <p:nvPr/>
        </p:nvPicPr>
        <p:blipFill>
          <a:blip r:embed="rId4"/>
          <a:stretch>
            <a:fillRect/>
          </a:stretch>
        </p:blipFill>
        <p:spPr>
          <a:xfrm>
            <a:off x="5307407" y="2370259"/>
            <a:ext cx="1260000" cy="1260000"/>
          </a:xfrm>
          <a:prstGeom prst="rect">
            <a:avLst/>
          </a:prstGeom>
        </p:spPr>
      </p:pic>
      <p:sp>
        <p:nvSpPr>
          <p:cNvPr id="13"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4" name="Picture 3">
            <a:extLst>
              <a:ext uri="{FF2B5EF4-FFF2-40B4-BE49-F238E27FC236}">
                <a16:creationId xmlns:a16="http://schemas.microsoft.com/office/drawing/2014/main" id="{916E83F0-05D5-C946-955D-FE6C30EFE045}"/>
              </a:ext>
            </a:extLst>
          </p:cNvPr>
          <p:cNvPicPr>
            <a:picLocks noChangeAspect="1"/>
          </p:cNvPicPr>
          <p:nvPr/>
        </p:nvPicPr>
        <p:blipFill>
          <a:blip r:embed="rId5"/>
          <a:stretch>
            <a:fillRect/>
          </a:stretch>
        </p:blipFill>
        <p:spPr>
          <a:xfrm>
            <a:off x="5307407" y="4028098"/>
            <a:ext cx="1260000" cy="1260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7"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Veranstaltungen</a:t>
            </a:r>
          </a:p>
        </p:txBody>
      </p:sp>
    </p:spTree>
    <p:extLst>
      <p:ext uri="{BB962C8B-B14F-4D97-AF65-F5344CB8AC3E}">
        <p14:creationId xmlns:p14="http://schemas.microsoft.com/office/powerpoint/2010/main" val="39823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27567"/>
            <a:ext cx="10944000" cy="430887"/>
          </a:xfrm>
        </p:spPr>
        <p:txBody>
          <a:bodyPr/>
          <a:lstStyle/>
          <a:p>
            <a:r>
              <a:rPr lang="de-DE" sz="2800">
                <a:solidFill>
                  <a:srgbClr val="179C7D"/>
                </a:solidFill>
                <a:latin typeface="Lato Heavy"/>
              </a:rPr>
              <a:t>LandNews – Formen der Mitarbeit + Hilfe</a:t>
            </a:r>
          </a:p>
        </p:txBody>
      </p:sp>
      <p:sp>
        <p:nvSpPr>
          <p:cNvPr id="7" name="Rectangle 10"/>
          <p:cNvSpPr txBox="1">
            <a:spLocks/>
          </p:cNvSpPr>
          <p:nvPr/>
        </p:nvSpPr>
        <p:spPr bwMode="auto">
          <a:xfrm>
            <a:off x="9144000" y="1992561"/>
            <a:ext cx="2422300" cy="2031325"/>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a:solidFill>
                  <a:srgbClr val="000000"/>
                </a:solidFill>
                <a:latin typeface="Lato Heavy"/>
                <a:ea typeface="Lato Heavy" charset="0"/>
                <a:cs typeface="Lato Heavy" charset="0"/>
              </a:rPr>
              <a:t>Die Freigabe der Beiträge erfolgt durch das Team der Vernetzungsstelle. </a:t>
            </a:r>
            <a:r>
              <a:rPr lang="de-DE" b="1">
                <a:latin typeface="Lato Heavy"/>
              </a:rPr>
              <a:t>Die Veröffentlichung erfolgt Mo-Fr zeitnah.</a:t>
            </a:r>
          </a:p>
        </p:txBody>
      </p:sp>
      <p:pic>
        <p:nvPicPr>
          <p:cNvPr id="4" name="Grafik 3"/>
          <p:cNvPicPr>
            <a:picLocks noChangeAspect="1"/>
          </p:cNvPicPr>
          <p:nvPr/>
        </p:nvPicPr>
        <p:blipFill>
          <a:blip r:embed="rId3"/>
          <a:stretch>
            <a:fillRect/>
          </a:stretch>
        </p:blipFill>
        <p:spPr>
          <a:xfrm>
            <a:off x="622299" y="1017579"/>
            <a:ext cx="8300854" cy="3006307"/>
          </a:xfrm>
          <a:prstGeom prst="rect">
            <a:avLst/>
          </a:prstGeom>
          <a:ln>
            <a:solidFill>
              <a:schemeClr val="tx2"/>
            </a:solidFill>
          </a:ln>
        </p:spPr>
      </p:pic>
      <p:sp>
        <p:nvSpPr>
          <p:cNvPr id="3" name="Rectangle 10">
            <a:extLst>
              <a:ext uri="{FF2B5EF4-FFF2-40B4-BE49-F238E27FC236}">
                <a16:creationId xmlns:a16="http://schemas.microsoft.com/office/drawing/2014/main" id="{7A5E9B1F-D0D2-EBB4-6BDA-23728A60463C}"/>
              </a:ext>
            </a:extLst>
          </p:cNvPr>
          <p:cNvSpPr txBox="1">
            <a:spLocks/>
          </p:cNvSpPr>
          <p:nvPr/>
        </p:nvSpPr>
        <p:spPr bwMode="auto">
          <a:xfrm>
            <a:off x="622299" y="4142314"/>
            <a:ext cx="10944001" cy="1938992"/>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Font typeface="Wingdings" pitchFamily="2" charset="2"/>
              <a:buNone/>
              <a:defRPr/>
            </a:pPr>
            <a:r>
              <a:rPr lang="de-DE" sz="2000" dirty="0">
                <a:solidFill>
                  <a:srgbClr val="000000"/>
                </a:solidFill>
                <a:latin typeface="Lato Heavy"/>
                <a:ea typeface="Lato Heavy" charset="0"/>
                <a:cs typeface="Lato Heavy" charset="0"/>
              </a:rPr>
              <a:t>In der Toolbox gibt es verschiedene Materialien rund um die Nutzung der LandNews:</a:t>
            </a:r>
            <a:endParaRPr lang="de-DE" sz="2000" kern="1200" dirty="0">
              <a:solidFill>
                <a:srgbClr val="000000"/>
              </a:solidFill>
              <a:latin typeface="Lato Heavy"/>
              <a:ea typeface="Lato Heavy" charset="0"/>
              <a:cs typeface="Lato Heavy" charset="0"/>
            </a:endParaRPr>
          </a:p>
          <a:p>
            <a:pPr marL="359410" indent="-359410" defTabSz="914400" fontAlgn="auto">
              <a:spcBef>
                <a:spcPts val="0"/>
              </a:spcBef>
              <a:spcAft>
                <a:spcPts val="6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hlinkClick r:id="rId4"/>
              </a:rPr>
              <a:t>Handreichung</a:t>
            </a:r>
            <a:endParaRPr lang="de-DE" sz="2000" kern="1200" dirty="0">
              <a:solidFill>
                <a:srgbClr val="000000"/>
              </a:solidFill>
              <a:latin typeface="Lato Heavy"/>
              <a:ea typeface="Lato Heavy" charset="0"/>
              <a:cs typeface="Lato Heavy" charset="0"/>
              <a:hlinkClick r:id="rId5"/>
            </a:endParaRPr>
          </a:p>
          <a:p>
            <a:pPr marL="359410" indent="-359410" defTabSz="914400" fontAlgn="auto">
              <a:spcBef>
                <a:spcPts val="0"/>
              </a:spcBef>
              <a:spcAft>
                <a:spcPts val="6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hlinkClick r:id="rId6"/>
              </a:rPr>
              <a:t>Infoflyer</a:t>
            </a:r>
            <a:endParaRPr lang="de-DE" sz="2000" kern="1200" dirty="0">
              <a:solidFill>
                <a:srgbClr val="000000"/>
              </a:solidFill>
              <a:latin typeface="Lato Heavy"/>
              <a:ea typeface="Lato Heavy" charset="0"/>
              <a:cs typeface="Lato Heavy" charset="0"/>
              <a:hlinkClick r:id="rId7"/>
            </a:endParaRPr>
          </a:p>
          <a:p>
            <a:pPr marL="359410" indent="-359410" defTabSz="914400" fontAlgn="auto">
              <a:spcBef>
                <a:spcPts val="0"/>
              </a:spcBef>
              <a:spcAft>
                <a:spcPts val="6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hlinkClick r:id="rId8"/>
              </a:rPr>
              <a:t>Handbuch</a:t>
            </a:r>
            <a:endParaRPr lang="de-DE" sz="2000" kern="1200" dirty="0">
              <a:solidFill>
                <a:srgbClr val="000000"/>
              </a:solidFill>
              <a:latin typeface="Lato Heavy"/>
              <a:ea typeface="Lato Heavy" charset="0"/>
              <a:cs typeface="Lato Heavy" charset="0"/>
            </a:endParaRPr>
          </a:p>
          <a:p>
            <a:pPr marL="359410" indent="-359410" defTabSz="914400" fontAlgn="auto">
              <a:spcBef>
                <a:spcPts val="0"/>
              </a:spcBef>
              <a:spcAft>
                <a:spcPts val="600"/>
              </a:spcAft>
              <a:buClr>
                <a:srgbClr val="179C7D"/>
              </a:buClr>
              <a:buFont typeface="Wingdings" panose="05000000000000000000" pitchFamily="2" charset="2"/>
              <a:buChar char="Ø"/>
              <a:defRPr/>
            </a:pPr>
            <a:r>
              <a:rPr lang="de-D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Modul der Schulung Digitale Dorfheld*innen: Niedersächsische LandNews</a:t>
            </a:r>
            <a:endParaRPr lang="de-DE" sz="2000" kern="1200" dirty="0">
              <a:solidFill>
                <a:srgbClr val="000000"/>
              </a:solidFill>
              <a:latin typeface="Lato Heavy" charset="0"/>
              <a:ea typeface="Lato Heavy" charset="0"/>
              <a:cs typeface="Lato Heavy" charset="0"/>
            </a:endParaRPr>
          </a:p>
        </p:txBody>
      </p:sp>
    </p:spTree>
    <p:extLst>
      <p:ext uri="{BB962C8B-B14F-4D97-AF65-F5344CB8AC3E}">
        <p14:creationId xmlns:p14="http://schemas.microsoft.com/office/powerpoint/2010/main" val="4273179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27567"/>
            <a:ext cx="10944000" cy="430887"/>
          </a:xfrm>
        </p:spPr>
        <p:txBody>
          <a:bodyPr/>
          <a:lstStyle/>
          <a:p>
            <a:r>
              <a:rPr lang="de-DE" sz="2800" dirty="0" err="1">
                <a:solidFill>
                  <a:srgbClr val="179C7D"/>
                </a:solidFill>
                <a:latin typeface="Lato Heavy"/>
              </a:rPr>
              <a:t>LandNews</a:t>
            </a:r>
            <a:r>
              <a:rPr lang="de-DE" sz="2800" dirty="0">
                <a:solidFill>
                  <a:srgbClr val="179C7D"/>
                </a:solidFill>
                <a:latin typeface="Lato Heavy"/>
              </a:rPr>
              <a:t> – Wer kann Informationen einstellen?</a:t>
            </a:r>
          </a:p>
        </p:txBody>
      </p:sp>
      <p:graphicFrame>
        <p:nvGraphicFramePr>
          <p:cNvPr id="6" name="Diagramm 5"/>
          <p:cNvGraphicFramePr/>
          <p:nvPr/>
        </p:nvGraphicFramePr>
        <p:xfrm>
          <a:off x="2084909" y="830671"/>
          <a:ext cx="7728486" cy="504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10"/>
          <p:cNvSpPr txBox="1">
            <a:spLocks/>
          </p:cNvSpPr>
          <p:nvPr/>
        </p:nvSpPr>
        <p:spPr bwMode="auto">
          <a:xfrm>
            <a:off x="622300" y="2337871"/>
            <a:ext cx="2280921" cy="2031325"/>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dirty="0">
                <a:solidFill>
                  <a:srgbClr val="000000"/>
                </a:solidFill>
                <a:latin typeface="Lato Heavy"/>
                <a:ea typeface="Lato Heavy" charset="0"/>
                <a:cs typeface="Lato Heavy" charset="0"/>
              </a:rPr>
              <a:t>Organisations-gebundene Accounts können von mehreren Personen genutzt werden, die sich die </a:t>
            </a:r>
            <a:r>
              <a:rPr lang="de-DE" dirty="0" err="1">
                <a:solidFill>
                  <a:srgbClr val="000000"/>
                </a:solidFill>
                <a:latin typeface="Lato Heavy"/>
                <a:ea typeface="Lato Heavy" charset="0"/>
                <a:cs typeface="Lato Heavy" charset="0"/>
              </a:rPr>
              <a:t>Einloggdaten</a:t>
            </a:r>
            <a:r>
              <a:rPr lang="de-DE" dirty="0">
                <a:solidFill>
                  <a:srgbClr val="000000"/>
                </a:solidFill>
                <a:latin typeface="Lato Heavy"/>
                <a:ea typeface="Lato Heavy" charset="0"/>
                <a:cs typeface="Lato Heavy" charset="0"/>
              </a:rPr>
              <a:t> teilen.</a:t>
            </a:r>
            <a:endParaRPr lang="de-DE" dirty="0">
              <a:latin typeface="Lato Heavy"/>
            </a:endParaRPr>
          </a:p>
        </p:txBody>
      </p:sp>
      <p:sp>
        <p:nvSpPr>
          <p:cNvPr id="10" name="Rectangle 10"/>
          <p:cNvSpPr txBox="1">
            <a:spLocks/>
          </p:cNvSpPr>
          <p:nvPr/>
        </p:nvSpPr>
        <p:spPr bwMode="auto">
          <a:xfrm>
            <a:off x="9182509" y="2337871"/>
            <a:ext cx="2280921" cy="2862322"/>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dirty="0">
                <a:solidFill>
                  <a:srgbClr val="000000"/>
                </a:solidFill>
                <a:latin typeface="Lato Heavy"/>
                <a:ea typeface="Lato Heavy" charset="0"/>
                <a:cs typeface="Lato Heavy" charset="0"/>
              </a:rPr>
              <a:t>Wie bei jedem Ehrenamt, ist es sinnvoll, sich zu überlegen, ob und in welchem Rhythmus Abstimmungen nötig sind und ob es weitere Regeln gibt, die festgelegt werden sollten.</a:t>
            </a:r>
            <a:endParaRPr lang="de-DE" dirty="0">
              <a:latin typeface="Lato Heavy"/>
            </a:endParaRPr>
          </a:p>
        </p:txBody>
      </p:sp>
    </p:spTree>
    <p:extLst>
      <p:ext uri="{BB962C8B-B14F-4D97-AF65-F5344CB8AC3E}">
        <p14:creationId xmlns:p14="http://schemas.microsoft.com/office/powerpoint/2010/main" val="3527344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Grp="1"/>
          </p:cNvSpPr>
          <p:nvPr>
            <p:ph idx="1"/>
          </p:nvPr>
        </p:nvSpPr>
        <p:spPr>
          <a:xfrm>
            <a:off x="737915" y="4731445"/>
            <a:ext cx="7656592" cy="1200329"/>
          </a:xfrm>
          <a:prstGeom prst="rect">
            <a:avLst/>
          </a:prstGeom>
          <a:solidFill>
            <a:srgbClr val="EBF4EB"/>
          </a:solidFill>
          <a:ln w="12700">
            <a:solidFill>
              <a:srgbClr val="179C7D"/>
            </a:solidFill>
          </a:ln>
        </p:spPr>
        <p:txBody>
          <a:bodyPr wrap="square" lIns="91440" tIns="45720" rIns="91440" bIns="45720" anchor="ctr" anchorCtr="0">
            <a:spAutoFit/>
          </a:bodyPr>
          <a:lstStyle/>
          <a:p>
            <a:pPr marL="0" indent="0">
              <a:buNone/>
            </a:pPr>
            <a:r>
              <a:rPr lang="de-DE" dirty="0">
                <a:latin typeface="Lato Heavy"/>
                <a:ea typeface="Lato"/>
                <a:cs typeface="Lato"/>
              </a:rPr>
              <a:t>Generell ist es sinnvoll, für Vereine, Einrichtungen etc. die Mitarbeit nicht an Personen zu binden, sondern an die Einrichtung, damit eine Übergabe bei Personalwechsel keine Probleme bereitet. Dafür einfach bei der Anmeldung den Namen des Vereins oder der Einrichtung angeben.</a:t>
            </a:r>
          </a:p>
        </p:txBody>
      </p:sp>
      <p:sp>
        <p:nvSpPr>
          <p:cNvPr id="3" name="Titel 1">
            <a:extLst>
              <a:ext uri="{FF2B5EF4-FFF2-40B4-BE49-F238E27FC236}">
                <a16:creationId xmlns:a16="http://schemas.microsoft.com/office/drawing/2014/main" id="{C6EFF053-73A0-813B-B9DE-A6ED5BC89FEE}"/>
              </a:ext>
            </a:extLst>
          </p:cNvPr>
          <p:cNvSpPr txBox="1">
            <a:spLocks/>
          </p:cNvSpPr>
          <p:nvPr/>
        </p:nvSpPr>
        <p:spPr bwMode="auto">
          <a:xfrm>
            <a:off x="622300" y="227567"/>
            <a:ext cx="1094400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kern="0" dirty="0" err="1">
                <a:solidFill>
                  <a:srgbClr val="179C7D"/>
                </a:solidFill>
                <a:latin typeface="Lato Heavy"/>
              </a:rPr>
              <a:t>LandNews</a:t>
            </a:r>
            <a:r>
              <a:rPr lang="de-DE" sz="2800" kern="0" dirty="0">
                <a:solidFill>
                  <a:srgbClr val="179C7D"/>
                </a:solidFill>
                <a:latin typeface="Lato Heavy"/>
              </a:rPr>
              <a:t> – Zur Mitarbeit anmelden</a:t>
            </a:r>
          </a:p>
        </p:txBody>
      </p:sp>
      <p:sp>
        <p:nvSpPr>
          <p:cNvPr id="8" name="Rechteck 7"/>
          <p:cNvSpPr/>
          <p:nvPr/>
        </p:nvSpPr>
        <p:spPr>
          <a:xfrm>
            <a:off x="3328834" y="2141259"/>
            <a:ext cx="3780626" cy="584775"/>
          </a:xfrm>
          <a:prstGeom prst="rect">
            <a:avLst/>
          </a:prstGeom>
          <a:solidFill>
            <a:srgbClr val="E9EEC4"/>
          </a:solidFill>
        </p:spPr>
        <p:txBody>
          <a:bodyPr wrap="square">
            <a:spAutoFit/>
          </a:bodyPr>
          <a:lstStyle/>
          <a:p>
            <a:r>
              <a:rPr lang="de-DE" sz="1600" b="1" dirty="0">
                <a:solidFill>
                  <a:srgbClr val="008035"/>
                </a:solidFill>
                <a:latin typeface="Lato Heavy"/>
                <a:hlinkClick r:id="rId3"/>
              </a:rPr>
              <a:t>https://www.niedersachsen.digitale-doerfer.de/mitarbeit-landnews/</a:t>
            </a:r>
            <a:endParaRPr lang="de-DE" sz="1600" b="1" dirty="0">
              <a:solidFill>
                <a:srgbClr val="008035"/>
              </a:solidFill>
              <a:latin typeface="Lato Heavy"/>
            </a:endParaRPr>
          </a:p>
        </p:txBody>
      </p:sp>
      <p:pic>
        <p:nvPicPr>
          <p:cNvPr id="6" name="Grafik 5"/>
          <p:cNvPicPr/>
          <p:nvPr/>
        </p:nvPicPr>
        <p:blipFill>
          <a:blip r:embed="rId4">
            <a:extLst>
              <a:ext uri="{28A0092B-C50C-407E-A947-70E740481C1C}">
                <a14:useLocalDpi xmlns:a14="http://schemas.microsoft.com/office/drawing/2010/main" val="0"/>
              </a:ext>
            </a:extLst>
          </a:blip>
          <a:stretch>
            <a:fillRect/>
          </a:stretch>
        </p:blipFill>
        <p:spPr>
          <a:xfrm>
            <a:off x="7935536" y="3566229"/>
            <a:ext cx="4256464" cy="2676941"/>
          </a:xfrm>
          <a:prstGeom prst="rect">
            <a:avLst/>
          </a:prstGeom>
        </p:spPr>
      </p:pic>
      <p:pic>
        <p:nvPicPr>
          <p:cNvPr id="4" name="Grafik 3" descr="Ein Bild, das Text, Screenshot, Schrift, Visitenkarte enthält.&#10;&#10;Beschreibung automatisch generiert.">
            <a:extLst>
              <a:ext uri="{FF2B5EF4-FFF2-40B4-BE49-F238E27FC236}">
                <a16:creationId xmlns:a16="http://schemas.microsoft.com/office/drawing/2014/main" id="{5A9E5902-4AC9-5E4B-2036-6D21B89ADDD7}"/>
              </a:ext>
            </a:extLst>
          </p:cNvPr>
          <p:cNvPicPr>
            <a:picLocks noChangeAspect="1"/>
          </p:cNvPicPr>
          <p:nvPr/>
        </p:nvPicPr>
        <p:blipFill>
          <a:blip r:embed="rId5"/>
          <a:stretch>
            <a:fillRect/>
          </a:stretch>
        </p:blipFill>
        <p:spPr>
          <a:xfrm>
            <a:off x="620487" y="946347"/>
            <a:ext cx="7663543" cy="3365103"/>
          </a:xfrm>
          <a:prstGeom prst="rect">
            <a:avLst/>
          </a:prstGeom>
          <a:ln w="12700">
            <a:solidFill>
              <a:srgbClr val="179C7D"/>
            </a:solidFill>
          </a:ln>
        </p:spPr>
      </p:pic>
    </p:spTree>
    <p:extLst>
      <p:ext uri="{BB962C8B-B14F-4D97-AF65-F5344CB8AC3E}">
        <p14:creationId xmlns:p14="http://schemas.microsoft.com/office/powerpoint/2010/main" val="204472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p:cNvSpPr>
          <p:nvPr/>
        </p:nvSpPr>
        <p:spPr bwMode="auto">
          <a:xfrm>
            <a:off x="1273810" y="5087740"/>
            <a:ext cx="8928559" cy="923330"/>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lvl="0" indent="0" defTabSz="914400" fontAlgn="auto">
              <a:spcBef>
                <a:spcPts val="0"/>
              </a:spcBef>
              <a:spcAft>
                <a:spcPts val="0"/>
              </a:spcAft>
              <a:buClr>
                <a:srgbClr val="179C7D"/>
              </a:buClr>
              <a:buNone/>
              <a:defRPr/>
            </a:pPr>
            <a:r>
              <a:rPr lang="de-DE" dirty="0">
                <a:latin typeface="Lato Heavy"/>
              </a:rPr>
              <a:t>Die Kategorien dienen dazu, die Informationen auf den LandNews entsprechend sortiert anzuzeigen. Im DorfFunk erscheint die Kategorie als Überschrift über den Artikel. </a:t>
            </a:r>
            <a:r>
              <a:rPr lang="de-DE" b="1" dirty="0">
                <a:latin typeface="Lato Heavy"/>
              </a:rPr>
              <a:t>Es ist nicht möglich, weitere Kategorien hinzuzufügen.</a:t>
            </a:r>
          </a:p>
        </p:txBody>
      </p:sp>
      <p:sp>
        <p:nvSpPr>
          <p:cNvPr id="9" name="Titel 1">
            <a:extLst>
              <a:ext uri="{FF2B5EF4-FFF2-40B4-BE49-F238E27FC236}">
                <a16:creationId xmlns:a16="http://schemas.microsoft.com/office/drawing/2014/main" id="{C6EFF053-73A0-813B-B9DE-A6ED5BC89FEE}"/>
              </a:ext>
            </a:extLst>
          </p:cNvPr>
          <p:cNvSpPr txBox="1">
            <a:spLocks/>
          </p:cNvSpPr>
          <p:nvPr/>
        </p:nvSpPr>
        <p:spPr bwMode="auto">
          <a:xfrm>
            <a:off x="622300" y="227567"/>
            <a:ext cx="10944000"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kern="0" dirty="0">
                <a:solidFill>
                  <a:srgbClr val="179C7D"/>
                </a:solidFill>
                <a:latin typeface="Lato Heavy"/>
              </a:rPr>
              <a:t>LandNews – In welche Kategorie</a:t>
            </a:r>
          </a:p>
          <a:p>
            <a:pPr>
              <a:buFontTx/>
            </a:pPr>
            <a:r>
              <a:rPr lang="de-DE" sz="2800" kern="0" dirty="0">
                <a:solidFill>
                  <a:srgbClr val="179C7D"/>
                </a:solidFill>
                <a:latin typeface="Lato Heavy"/>
              </a:rPr>
              <a:t>gehört meine Info?</a:t>
            </a:r>
          </a:p>
        </p:txBody>
      </p:sp>
      <p:sp>
        <p:nvSpPr>
          <p:cNvPr id="11" name="Pfeil nach links 10"/>
          <p:cNvSpPr/>
          <p:nvPr/>
        </p:nvSpPr>
        <p:spPr bwMode="auto">
          <a:xfrm>
            <a:off x="9892690" y="2012270"/>
            <a:ext cx="1817370" cy="1867375"/>
          </a:xfrm>
          <a:prstGeom prst="leftArrow">
            <a:avLst>
              <a:gd name="adj1" fmla="val 40207"/>
              <a:gd name="adj2" fmla="val 47484"/>
            </a:avLst>
          </a:prstGeom>
          <a:solidFill>
            <a:srgbClr val="179C7D"/>
          </a:solidFill>
          <a:ln w="9525" algn="ctr">
            <a:solidFill>
              <a:srgbClr val="179C7D"/>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r>
              <a:rPr lang="de-DE" sz="5400" dirty="0">
                <a:solidFill>
                  <a:schemeClr val="bg1"/>
                </a:solidFill>
                <a:latin typeface="Lato Heavy"/>
              </a:rPr>
              <a:t>!</a:t>
            </a:r>
          </a:p>
        </p:txBody>
      </p:sp>
      <p:pic>
        <p:nvPicPr>
          <p:cNvPr id="2" name="Grafik 1" descr="Ein Bild, das Text, Screenshot, Schrift enthält.&#10;&#10;Beschreibung automatisch generiert.">
            <a:extLst>
              <a:ext uri="{FF2B5EF4-FFF2-40B4-BE49-F238E27FC236}">
                <a16:creationId xmlns:a16="http://schemas.microsoft.com/office/drawing/2014/main" id="{F6F9C34E-121A-70B1-889A-AF9A7E1A4131}"/>
              </a:ext>
            </a:extLst>
          </p:cNvPr>
          <p:cNvPicPr>
            <a:picLocks noChangeAspect="1"/>
          </p:cNvPicPr>
          <p:nvPr/>
        </p:nvPicPr>
        <p:blipFill>
          <a:blip r:embed="rId3"/>
          <a:stretch>
            <a:fillRect/>
          </a:stretch>
        </p:blipFill>
        <p:spPr>
          <a:xfrm>
            <a:off x="1273628" y="1320082"/>
            <a:ext cx="8403772" cy="3597352"/>
          </a:xfrm>
          <a:prstGeom prst="rect">
            <a:avLst/>
          </a:prstGeom>
          <a:ln w="12700">
            <a:solidFill>
              <a:srgbClr val="179C7D"/>
            </a:solidFill>
          </a:ln>
        </p:spPr>
      </p:pic>
    </p:spTree>
    <p:extLst>
      <p:ext uri="{BB962C8B-B14F-4D97-AF65-F5344CB8AC3E}">
        <p14:creationId xmlns:p14="http://schemas.microsoft.com/office/powerpoint/2010/main" val="706312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1184240"/>
            <a:ext cx="7060762" cy="4855779"/>
          </a:xfrm>
          <a:prstGeom prst="rect">
            <a:avLst/>
          </a:prstGeom>
          <a:solidFill>
            <a:schemeClr val="bg1"/>
          </a:solidFill>
          <a:ln w="38100">
            <a:noFill/>
          </a:ln>
          <a:effectLst/>
        </p:spPr>
        <p:txBody>
          <a:bodyPr vert="horz" wrap="square" lIns="0" tIns="0" rIns="0" bIns="0" numCol="1" anchor="ctr"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a:buFont typeface="Wingdings" panose="05000000000000000000" pitchFamily="2" charset="2"/>
              <a:buChar char="Ø"/>
            </a:pPr>
            <a:r>
              <a:rPr lang="de-DE" sz="2000" dirty="0">
                <a:latin typeface="Lato Heavy"/>
                <a:ea typeface="Lato"/>
                <a:cs typeface="Lato"/>
              </a:rPr>
              <a:t>sind </a:t>
            </a:r>
            <a:r>
              <a:rPr lang="de-DE" sz="2000" b="1" dirty="0">
                <a:latin typeface="Lato Heavy"/>
                <a:ea typeface="Lato"/>
                <a:cs typeface="Lato"/>
              </a:rPr>
              <a:t>Bürger*innen einer Kommune</a:t>
            </a:r>
            <a:r>
              <a:rPr lang="de-DE" sz="2000" dirty="0">
                <a:latin typeface="Lato Heavy"/>
                <a:ea typeface="Lato"/>
                <a:cs typeface="Lato"/>
              </a:rPr>
              <a:t>, welche die Menschen vor Ort aktiv bei der Anwendung der DorfFunk-App und der Niedersächsischen LandNews unterstützen.</a:t>
            </a:r>
          </a:p>
          <a:p>
            <a:pPr marL="359410" indent="-359410">
              <a:buChar char="Ø"/>
            </a:pPr>
            <a:r>
              <a:rPr lang="de-DE" sz="2000" dirty="0">
                <a:latin typeface="Lato Heavy"/>
                <a:ea typeface="Lato"/>
                <a:cs typeface="Lato"/>
              </a:rPr>
              <a:t>engagieren sich </a:t>
            </a:r>
            <a:r>
              <a:rPr lang="de-DE" sz="2000" b="1" dirty="0">
                <a:latin typeface="Lato Heavy"/>
                <a:ea typeface="Lato"/>
                <a:cs typeface="Lato"/>
              </a:rPr>
              <a:t>schon in anderen Rollen für ihre Gemeinschaft</a:t>
            </a:r>
            <a:r>
              <a:rPr lang="de-DE" sz="2000" dirty="0">
                <a:latin typeface="Lato Heavy"/>
                <a:ea typeface="Lato"/>
                <a:cs typeface="Lato"/>
              </a:rPr>
              <a:t>, beispielsweise als Dorfmoderator*innen, Digitallots*innen etc.</a:t>
            </a:r>
          </a:p>
          <a:p>
            <a:pPr marL="359410" indent="-359410">
              <a:buChar char="Ø"/>
            </a:pPr>
            <a:r>
              <a:rPr lang="de-DE" sz="2000" dirty="0">
                <a:latin typeface="Lato Heavy"/>
                <a:ea typeface="Lato"/>
                <a:cs typeface="Lato"/>
              </a:rPr>
              <a:t>sind </a:t>
            </a:r>
            <a:r>
              <a:rPr lang="de-DE" sz="2000" b="1" dirty="0">
                <a:latin typeface="Lato Heavy"/>
                <a:ea typeface="Lato"/>
                <a:cs typeface="Lato"/>
              </a:rPr>
              <a:t>inoffizielle Helfer*innen</a:t>
            </a:r>
            <a:r>
              <a:rPr lang="de-DE" sz="2000" dirty="0">
                <a:latin typeface="Lato Heavy"/>
                <a:ea typeface="Lato"/>
                <a:cs typeface="Lato"/>
              </a:rPr>
              <a:t>, die schon vor der Schulung mit technischem Wissen die Menschen vor Ort unterstützt haben.</a:t>
            </a:r>
          </a:p>
          <a:p>
            <a:pPr marL="359410" indent="-359410">
              <a:buFont typeface="Wingdings" pitchFamily="2" charset="2"/>
              <a:buChar char="Ø"/>
            </a:pPr>
            <a:r>
              <a:rPr lang="de-DE" sz="2000" dirty="0">
                <a:latin typeface="Lato Heavy"/>
                <a:ea typeface="Lato"/>
                <a:cs typeface="Lato"/>
              </a:rPr>
              <a:t>haben ein </a:t>
            </a:r>
            <a:r>
              <a:rPr lang="de-DE" sz="2000" b="1" dirty="0">
                <a:latin typeface="Lato Heavy"/>
                <a:ea typeface="Lato"/>
                <a:cs typeface="Lato"/>
              </a:rPr>
              <a:t>offenes Ohr</a:t>
            </a:r>
            <a:r>
              <a:rPr lang="de-DE" sz="2000" dirty="0">
                <a:latin typeface="Lato Heavy"/>
                <a:ea typeface="Lato"/>
                <a:cs typeface="Lato"/>
              </a:rPr>
              <a:t> für Sorgen und Probleme rund um DorfFunk und LandNews.</a:t>
            </a:r>
          </a:p>
          <a:p>
            <a:pPr marL="359410" indent="-359410">
              <a:buFont typeface="Wingdings" pitchFamily="2" charset="2"/>
              <a:buChar char="Ø"/>
            </a:pPr>
            <a:r>
              <a:rPr lang="de-DE" sz="2000" dirty="0">
                <a:latin typeface="Lato Heavy"/>
                <a:ea typeface="Lato"/>
                <a:cs typeface="Lato"/>
              </a:rPr>
              <a:t>werden vom Projekt, Kommunen oder unseren Netzwerkpartner*innen </a:t>
            </a:r>
            <a:r>
              <a:rPr lang="de-DE" sz="2000" b="1" dirty="0">
                <a:latin typeface="Lato Heavy"/>
                <a:ea typeface="Lato"/>
                <a:cs typeface="Lato"/>
              </a:rPr>
              <a:t>qualifiziert</a:t>
            </a:r>
            <a:r>
              <a:rPr lang="de-DE" sz="2000" dirty="0">
                <a:latin typeface="Lato Heavy"/>
                <a:ea typeface="Lato"/>
                <a:cs typeface="Lato"/>
              </a:rPr>
              <a:t>.</a:t>
            </a:r>
            <a:endParaRPr lang="de-DE" sz="2000" b="1" dirty="0">
              <a:latin typeface="Lato Heavy"/>
              <a:ea typeface="Lato"/>
              <a:cs typeface="Lato"/>
            </a:endParaRPr>
          </a:p>
        </p:txBody>
      </p:sp>
      <p:sp>
        <p:nvSpPr>
          <p:cNvPr id="4"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Digitale Dorfheld*innen</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3241" y="1477826"/>
            <a:ext cx="4268605" cy="4268605"/>
          </a:xfrm>
          <a:prstGeom prst="rect">
            <a:avLst/>
          </a:prstGeom>
        </p:spPr>
      </p:pic>
      <p:sp>
        <p:nvSpPr>
          <p:cNvPr id="5" name="Textfeld 4">
            <a:extLst>
              <a:ext uri="{FF2B5EF4-FFF2-40B4-BE49-F238E27FC236}">
                <a16:creationId xmlns:a16="http://schemas.microsoft.com/office/drawing/2014/main" id="{1693662F-0C0A-5929-557E-428A69A74B47}"/>
              </a:ext>
            </a:extLst>
          </p:cNvPr>
          <p:cNvSpPr txBox="1"/>
          <p:nvPr/>
        </p:nvSpPr>
        <p:spPr>
          <a:xfrm>
            <a:off x="720356" y="6323116"/>
            <a:ext cx="7573040" cy="369332"/>
          </a:xfrm>
          <a:prstGeom prst="rect">
            <a:avLst/>
          </a:prstGeom>
          <a:noFill/>
        </p:spPr>
        <p:txBody>
          <a:bodyPr wrap="square">
            <a:spAutoFit/>
          </a:bodyPr>
          <a:lstStyle/>
          <a:p>
            <a:r>
              <a:rPr lang="de-DE" dirty="0">
                <a:latin typeface="Lato Heavy"/>
                <a:hlinkClick r:id="rId4"/>
              </a:rPr>
              <a:t>https://www.digitale-doerfer-niedersachsen.de/digitale-dorfheldinnen/</a:t>
            </a:r>
            <a:endParaRPr lang="de-DE" dirty="0">
              <a:latin typeface="Lato Heavy"/>
            </a:endParaRPr>
          </a:p>
        </p:txBody>
      </p:sp>
    </p:spTree>
    <p:extLst>
      <p:ext uri="{BB962C8B-B14F-4D97-AF65-F5344CB8AC3E}">
        <p14:creationId xmlns:p14="http://schemas.microsoft.com/office/powerpoint/2010/main" val="1509594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784459"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 – Digitaler Schaukasten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52" y="1288303"/>
            <a:ext cx="3157795" cy="4736692"/>
          </a:xfrm>
          <a:prstGeom prst="rect">
            <a:avLst/>
          </a:prstGeom>
          <a:ln w="12700">
            <a:solidFill>
              <a:schemeClr val="tx1"/>
            </a:solidFill>
          </a:ln>
        </p:spPr>
      </p:pic>
      <p:sp>
        <p:nvSpPr>
          <p:cNvPr id="5" name="AutoShape 2" descr="https://euc-powerpoint.officeapps.live.com/pods/GetClipboardImage.ashx?Id=681d7baa-411f-484e-b961-1ccb1dec78ac&amp;DC=PSE1&amp;pkey=9d90e3b4-be43-4245-9807-472745dbf9c0&amp;wdwaccluster=PSE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Lato Heavy"/>
            </a:endParaRPr>
          </a:p>
        </p:txBody>
      </p:sp>
      <p:sp>
        <p:nvSpPr>
          <p:cNvPr id="6" name="Rechteck 5"/>
          <p:cNvSpPr/>
          <p:nvPr/>
        </p:nvSpPr>
        <p:spPr>
          <a:xfrm>
            <a:off x="5974813" y="3244334"/>
            <a:ext cx="248786" cy="369332"/>
          </a:xfrm>
          <a:prstGeom prst="rect">
            <a:avLst/>
          </a:prstGeom>
        </p:spPr>
        <p:txBody>
          <a:bodyPr wrap="none">
            <a:spAutoFit/>
          </a:bodyPr>
          <a:lstStyle/>
          <a:p>
            <a:r>
              <a:rPr lang="de-DE">
                <a:solidFill>
                  <a:srgbClr val="000000"/>
                </a:solidFill>
                <a:latin typeface="Lato Heavy"/>
              </a:rPr>
              <a:t> </a:t>
            </a:r>
            <a:endParaRPr lang="de-DE">
              <a:latin typeface="Lato Heavy"/>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20" y="969565"/>
            <a:ext cx="3979319" cy="2574035"/>
          </a:xfrm>
          <a:prstGeom prst="rect">
            <a:avLst/>
          </a:prstGeom>
        </p:spPr>
      </p:pic>
      <p:sp>
        <p:nvSpPr>
          <p:cNvPr id="8" name="TextBox 1"/>
          <p:cNvSpPr txBox="1"/>
          <p:nvPr/>
        </p:nvSpPr>
        <p:spPr>
          <a:xfrm rot="16200000">
            <a:off x="10165005" y="4576437"/>
            <a:ext cx="2849318" cy="2308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900" b="0" i="0" u="none" strike="noStrike" kern="1200" cap="none" spc="0" normalizeH="0" baseline="0" noProof="0">
                <a:ln>
                  <a:noFill/>
                </a:ln>
                <a:solidFill>
                  <a:srgbClr val="000000">
                    <a:lumMod val="50000"/>
                  </a:srgbClr>
                </a:solidFill>
                <a:effectLst/>
                <a:uLnTx/>
                <a:uFillTx/>
                <a:latin typeface="Lato Heavy"/>
              </a:rPr>
              <a:t>1. Digitaler Schaukasten in Bremke © Sabine Eidam</a:t>
            </a:r>
          </a:p>
        </p:txBody>
      </p:sp>
      <p:sp>
        <p:nvSpPr>
          <p:cNvPr id="9" name="Textfeld 8"/>
          <p:cNvSpPr txBox="1"/>
          <p:nvPr/>
        </p:nvSpPr>
        <p:spPr>
          <a:xfrm>
            <a:off x="622300" y="3916726"/>
            <a:ext cx="7407824" cy="2108269"/>
          </a:xfrm>
          <a:prstGeom prst="rect">
            <a:avLst/>
          </a:prstGeom>
          <a:noFill/>
          <a:ln w="12700">
            <a:solidFill>
              <a:srgbClr val="179C7D"/>
            </a:solidFill>
          </a:ln>
        </p:spPr>
        <p:txBody>
          <a:bodyPr wrap="square" lIns="91440" tIns="45720" rIns="91440" bIns="45720" rtlCol="0" anchor="t">
            <a:spAutoFit/>
          </a:bodyPr>
          <a:lstStyle/>
          <a:p>
            <a:pPr lvl="0" fontAlgn="auto">
              <a:lnSpc>
                <a:spcPct val="90000"/>
              </a:lnSpc>
              <a:spcBef>
                <a:spcPts val="0"/>
              </a:spcBef>
              <a:spcAft>
                <a:spcPts val="600"/>
              </a:spcAft>
              <a:buClr>
                <a:srgbClr val="179C7D"/>
              </a:buClr>
              <a:defRPr/>
            </a:pPr>
            <a:r>
              <a:rPr lang="de-DE" sz="2000" b="1" dirty="0">
                <a:solidFill>
                  <a:srgbClr val="179C7D"/>
                </a:solidFill>
                <a:latin typeface="Lato Heavy"/>
              </a:rPr>
              <a:t>Digitaler Schaukasten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a:solidFill>
                  <a:srgbClr val="000000">
                    <a:lumMod val="50000"/>
                  </a:srgbClr>
                </a:solidFill>
                <a:latin typeface="Lato Heavy"/>
              </a:rPr>
              <a:t>Neuigkeiten direkt in den Dorfalltag bringen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endParaRPr lang="de-DE" sz="2000" dirty="0">
              <a:solidFill>
                <a:srgbClr val="000000">
                  <a:lumMod val="50000"/>
                </a:srgbClr>
              </a:solidFill>
              <a:latin typeface="Lato Heavy"/>
            </a:endParaRP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a:solidFill>
                  <a:srgbClr val="000000">
                    <a:lumMod val="50000"/>
                  </a:srgbClr>
                </a:solidFill>
                <a:latin typeface="Lato Heavy"/>
              </a:rPr>
              <a:t>Ankündigungen sichtbar machen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endParaRPr lang="de-DE" sz="2000" dirty="0">
              <a:solidFill>
                <a:srgbClr val="000000">
                  <a:lumMod val="50000"/>
                </a:srgbClr>
              </a:solidFill>
              <a:latin typeface="Lato Heavy"/>
            </a:endParaRP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a:solidFill>
                  <a:srgbClr val="000000">
                    <a:lumMod val="50000"/>
                  </a:srgbClr>
                </a:solidFill>
                <a:latin typeface="Lato Heavy"/>
              </a:rPr>
              <a:t>Menschen erreichen, die bisher wenig Kontakt mit der digitalen Welt haben</a:t>
            </a:r>
          </a:p>
        </p:txBody>
      </p:sp>
    </p:spTree>
    <p:extLst>
      <p:ext uri="{BB962C8B-B14F-4D97-AF65-F5344CB8AC3E}">
        <p14:creationId xmlns:p14="http://schemas.microsoft.com/office/powerpoint/2010/main" val="2011685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dirty="0">
                <a:solidFill>
                  <a:srgbClr val="179C7D"/>
                </a:solidFill>
                <a:latin typeface="Lato Heavy"/>
              </a:rPr>
              <a:t>Noch Fragen offen?</a:t>
            </a:r>
          </a:p>
        </p:txBody>
      </p:sp>
      <p:sp>
        <p:nvSpPr>
          <p:cNvPr id="3" name="Rectangle 10"/>
          <p:cNvSpPr>
            <a:spLocks noGrp="1"/>
          </p:cNvSpPr>
          <p:nvPr>
            <p:ph idx="1"/>
          </p:nvPr>
        </p:nvSpPr>
        <p:spPr>
          <a:xfrm>
            <a:off x="622300" y="4570607"/>
            <a:ext cx="7669283" cy="1169551"/>
          </a:xfrm>
          <a:prstGeom prst="rect">
            <a:avLst/>
          </a:prstGeom>
          <a:ln w="12700">
            <a:solidFill>
              <a:srgbClr val="179C7D"/>
            </a:solidFill>
          </a:ln>
        </p:spPr>
        <p:txBody>
          <a:bodyPr wrap="square" lIns="91440" tIns="45720" rIns="91440" bIns="45720" anchor="ctr" anchorCtr="0">
            <a:spAutoFit/>
          </a:bodyPr>
          <a:lstStyle/>
          <a:p>
            <a:pPr marL="180000" marR="0" lvl="0" indent="0" algn="l" defTabSz="914400" rtl="0" eaLnBrk="1" fontAlgn="auto" latinLnBrk="0" hangingPunct="1">
              <a:lnSpc>
                <a:spcPct val="100000"/>
              </a:lnSpc>
              <a:spcBef>
                <a:spcPts val="0"/>
              </a:spcBef>
              <a:spcAft>
                <a:spcPts val="1200"/>
              </a:spcAft>
              <a:buClr>
                <a:srgbClr val="179C7D"/>
              </a:buClr>
              <a:buSzTx/>
              <a:buNone/>
              <a:tabLst/>
              <a:defRPr/>
            </a:pPr>
            <a:r>
              <a:rPr lang="de-DE" sz="2000" b="1" kern="1200" noProof="0" dirty="0">
                <a:solidFill>
                  <a:srgbClr val="179C7D"/>
                </a:solidFill>
                <a:latin typeface="Lato Heavy"/>
                <a:ea typeface="Lato Heavy" charset="0"/>
                <a:cs typeface="Lato Heavy" charset="0"/>
              </a:rPr>
              <a:t>Hilfe</a:t>
            </a:r>
          </a:p>
          <a:p>
            <a:pPr marL="522900" lvl="0" indent="-342900" defTabSz="914400" fontAlgn="auto">
              <a:spcBef>
                <a:spcPts val="0"/>
              </a:spcBef>
              <a:spcAft>
                <a:spcPts val="12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rPr>
              <a:t>In der </a:t>
            </a:r>
            <a:r>
              <a:rPr lang="de-DE" sz="2000" kern="1200" dirty="0">
                <a:solidFill>
                  <a:srgbClr val="000000"/>
                </a:solidFill>
                <a:latin typeface="Lato Heavy"/>
                <a:ea typeface="Lato Heavy" charset="0"/>
                <a:cs typeface="Lato Heavy" charset="0"/>
                <a:hlinkClick r:id="rId3"/>
              </a:rPr>
              <a:t>Toolbox</a:t>
            </a:r>
            <a:r>
              <a:rPr lang="de-DE" sz="2000" kern="1200" dirty="0">
                <a:solidFill>
                  <a:srgbClr val="000000"/>
                </a:solidFill>
                <a:latin typeface="Lato Heavy"/>
                <a:ea typeface="Lato Heavy" charset="0"/>
                <a:cs typeface="Lato Heavy" charset="0"/>
              </a:rPr>
              <a:t> finden Sie die einzelnen Angebote zu den Lösungen jeweils verlinkt.</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413" y="1148316"/>
            <a:ext cx="3283600" cy="4591842"/>
          </a:xfrm>
          <a:prstGeom prst="rect">
            <a:avLst/>
          </a:prstGeom>
        </p:spPr>
      </p:pic>
    </p:spTree>
    <p:extLst>
      <p:ext uri="{BB962C8B-B14F-4D97-AF65-F5344CB8AC3E}">
        <p14:creationId xmlns:p14="http://schemas.microsoft.com/office/powerpoint/2010/main" val="63395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6166171" y="1133125"/>
            <a:ext cx="5400128" cy="2067794"/>
          </a:xfrm>
          <a:solidFill>
            <a:srgbClr val="EEEFEF"/>
          </a:solidFill>
          <a:ln w="12700">
            <a:solidFill>
              <a:srgbClr val="5CBAA4"/>
            </a:solidFill>
          </a:ln>
        </p:spPr>
        <p:txBody>
          <a:bodyPr/>
          <a:lstStyle/>
          <a:p>
            <a:pPr marL="72000" indent="0">
              <a:spcBef>
                <a:spcPts val="1200"/>
              </a:spcBef>
              <a:spcAft>
                <a:spcPts val="600"/>
              </a:spcAft>
              <a:buNone/>
            </a:pPr>
            <a:r>
              <a:rPr lang="de-DE" sz="2200" b="1" dirty="0">
                <a:latin typeface="Lato Heavy"/>
              </a:rPr>
              <a:t>Allgemeiner Kontakt für Interessierte und Kommunen = Erste Anlaufstelle</a:t>
            </a:r>
            <a:endParaRPr lang="de-DE" sz="2200" b="1" dirty="0">
              <a:latin typeface="Lato Heavy"/>
              <a:hlinkClick r:id="" action="ppaction://noaction"/>
            </a:endParaRPr>
          </a:p>
          <a:p>
            <a:pPr marL="72000" indent="0">
              <a:spcBef>
                <a:spcPts val="600"/>
              </a:spcBef>
              <a:spcAft>
                <a:spcPts val="600"/>
              </a:spcAft>
              <a:buNone/>
            </a:pPr>
            <a:r>
              <a:rPr lang="de-DE" sz="2200" b="1" dirty="0">
                <a:latin typeface="Lato Heavy"/>
                <a:hlinkClick r:id="rId3"/>
              </a:rPr>
              <a:t>Interessensbekundung einreichen</a:t>
            </a:r>
            <a:endParaRPr lang="de-DE" sz="2200" b="1" dirty="0">
              <a:latin typeface="Lato Heavy"/>
            </a:endParaRPr>
          </a:p>
          <a:p>
            <a:pPr marL="72000" indent="0">
              <a:spcBef>
                <a:spcPts val="600"/>
              </a:spcBef>
              <a:spcAft>
                <a:spcPts val="1200"/>
              </a:spcAft>
              <a:buNone/>
            </a:pPr>
            <a:r>
              <a:rPr lang="de-DE" sz="2200" b="1" dirty="0">
                <a:latin typeface="Lato Heavy"/>
              </a:rPr>
              <a:t>Telefonisch unter </a:t>
            </a:r>
            <a:r>
              <a:rPr lang="de-DE" sz="2400" dirty="0">
                <a:latin typeface="Lato Heavy"/>
              </a:rPr>
              <a:t>0551-89021513</a:t>
            </a:r>
            <a:endParaRPr lang="de-DE" sz="2200" b="1" dirty="0">
              <a:latin typeface="Lato Heavy"/>
            </a:endParaRPr>
          </a:p>
        </p:txBody>
      </p:sp>
      <p:sp>
        <p:nvSpPr>
          <p:cNvPr id="4" name="Inhaltsplatzhalter 2"/>
          <p:cNvSpPr txBox="1">
            <a:spLocks/>
          </p:cNvSpPr>
          <p:nvPr/>
        </p:nvSpPr>
        <p:spPr bwMode="auto">
          <a:xfrm>
            <a:off x="622300" y="1133124"/>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Dr. Carola Croll, Rica </a:t>
            </a:r>
            <a:r>
              <a:rPr kumimoji="0" lang="de-DE" sz="2000" b="1" i="0" u="none" strike="noStrike" kern="1200" cap="none" spc="0" normalizeH="0" baseline="0" noProof="0" dirty="0" err="1">
                <a:ln>
                  <a:noFill/>
                </a:ln>
                <a:solidFill>
                  <a:srgbClr val="000000"/>
                </a:solidFill>
                <a:effectLst/>
                <a:uLnTx/>
                <a:uFillTx/>
                <a:latin typeface="Lato Heavy"/>
                <a:ea typeface="+mn-lt"/>
                <a:cs typeface="+mn-lt"/>
              </a:rPr>
              <a:t>Willeke</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a:ln>
                  <a:noFill/>
                </a:ln>
                <a:solidFill>
                  <a:srgbClr val="179C7D"/>
                </a:solidFill>
                <a:effectLst/>
                <a:uLnTx/>
                <a:uFillTx/>
                <a:latin typeface="Lato Heavy"/>
                <a:ea typeface="+mn-lt"/>
                <a:cs typeface="+mn-lt"/>
              </a:rPr>
              <a:t>Stiftung Digitale Chancen</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solidFill>
                  <a:srgbClr val="000000"/>
                </a:solidFill>
                <a:latin typeface="Lato Heavy"/>
                <a:ea typeface="+mn-lt"/>
                <a:cs typeface="+mn-lt"/>
                <a:hlinkClick r:id="rId4"/>
              </a:rPr>
              <a:t>niedersachsen@digitale-chancen.de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5" name="Inhaltsplatzhalter 2"/>
          <p:cNvSpPr txBox="1">
            <a:spLocks/>
          </p:cNvSpPr>
          <p:nvPr/>
        </p:nvSpPr>
        <p:spPr bwMode="auto">
          <a:xfrm>
            <a:off x="622300" y="3962746"/>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0"/>
              </a:spcBef>
              <a:spcAft>
                <a:spcPts val="0"/>
              </a:spcAft>
              <a:buClr>
                <a:srgbClr val="179C7D"/>
              </a:buClr>
              <a:buSzPct val="150000"/>
              <a:buNone/>
              <a:defRPr/>
            </a:pPr>
            <a:r>
              <a:rPr lang="de-DE" sz="2000" b="1" dirty="0">
                <a:solidFill>
                  <a:srgbClr val="000000"/>
                </a:solidFill>
                <a:latin typeface="Lato Heavy"/>
                <a:ea typeface="+mn-lt"/>
                <a:cs typeface="+mn-lt"/>
              </a:rPr>
              <a:t>Stefan </a:t>
            </a:r>
            <a:r>
              <a:rPr lang="de-DE" sz="2000" b="1" dirty="0" err="1">
                <a:solidFill>
                  <a:srgbClr val="000000"/>
                </a:solidFill>
                <a:latin typeface="Lato Heavy"/>
                <a:ea typeface="+mn-lt"/>
                <a:cs typeface="+mn-lt"/>
              </a:rPr>
              <a:t>Ruhle</a:t>
            </a:r>
            <a:endParaRPr lang="de-DE" sz="2000" b="1" i="0" u="none" strike="noStrike" kern="1200" cap="none" spc="0" normalizeH="0" baseline="0" noProof="0" dirty="0">
              <a:ln>
                <a:noFill/>
              </a:ln>
              <a:solidFill>
                <a:srgbClr val="000000"/>
              </a:solidFill>
              <a:effectLst/>
              <a:uLnTx/>
              <a:uFillTx/>
              <a:latin typeface="Lato Heavy"/>
              <a:ea typeface="+mn-lt"/>
              <a:cs typeface="+mn-lt"/>
            </a:endParaRP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Heavy"/>
                <a:ea typeface="+mn-lt"/>
                <a:cs typeface="+mn-lt"/>
              </a:rPr>
              <a:t>Braunschweig</a:t>
            </a:r>
            <a:endParaRPr lang="de-DE" sz="2000" b="1" i="0" u="none" strike="noStrike" kern="1200" cap="none" spc="0" normalizeH="0" baseline="0" noProof="0" dirty="0">
              <a:ln>
                <a:noFill/>
              </a:ln>
              <a:solidFill>
                <a:srgbClr val="179C7D"/>
              </a:solidFill>
              <a:effectLst/>
              <a:uLnTx/>
              <a:uFillTx/>
              <a:latin typeface="Lato Heavy"/>
              <a:ea typeface="+mn-lt"/>
              <a:cs typeface="+mn-lt"/>
            </a:endParaRPr>
          </a:p>
          <a:p>
            <a:pPr marL="71755" lvl="0" indent="0">
              <a:spcBef>
                <a:spcPts val="0"/>
              </a:spcBef>
              <a:spcAft>
                <a:spcPts val="0"/>
              </a:spcAft>
              <a:buClr>
                <a:srgbClr val="179C7D"/>
              </a:buClr>
              <a:buSzPct val="150000"/>
              <a:buNone/>
              <a:defRPr/>
            </a:pPr>
            <a:r>
              <a:rPr lang="de-DE" sz="2000" dirty="0">
                <a:latin typeface="Lato Heavy"/>
                <a:hlinkClick r:id="rId5"/>
              </a:rPr>
              <a:t>digitale.doerfer@arl-bs.niedersachsen.de</a:t>
            </a:r>
            <a:endParaRPr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6" name="Inhaltsplatzhalter 2"/>
          <p:cNvSpPr txBox="1">
            <a:spLocks/>
          </p:cNvSpPr>
          <p:nvPr/>
        </p:nvSpPr>
        <p:spPr bwMode="auto">
          <a:xfrm>
            <a:off x="6166171" y="3962746"/>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effectLst/>
                <a:uLnTx/>
                <a:uFillTx/>
                <a:latin typeface="Lato Heavy"/>
                <a:ea typeface="+mn-lt"/>
                <a:cs typeface="+mn-lt"/>
              </a:rPr>
              <a:t>Anja Krutwa</a:t>
            </a:r>
          </a:p>
          <a:p>
            <a:pPr marL="72000" lvl="0" indent="0">
              <a:spcBef>
                <a:spcPts val="0"/>
              </a:spcBef>
              <a:spcAft>
                <a:spcPts val="0"/>
              </a:spcAft>
              <a:buClr>
                <a:srgbClr val="179C7D"/>
              </a:buClr>
              <a:buSzPct val="150000"/>
              <a:buNone/>
              <a:defRPr/>
            </a:pPr>
            <a:r>
              <a:rPr lang="de-DE" sz="2000" b="1">
                <a:solidFill>
                  <a:srgbClr val="179C7D"/>
                </a:solidFill>
                <a:latin typeface="Lato Heavy"/>
                <a:ea typeface="+mn-lt"/>
                <a:cs typeface="+mn-lt"/>
              </a:rPr>
              <a:t>Leine-Weser</a:t>
            </a:r>
            <a:br>
              <a:rPr kumimoji="0" lang="de-DE" sz="2000" b="1" i="0" u="none" strike="noStrike" kern="1200" cap="none" spc="0" normalizeH="0" baseline="0" noProof="0">
                <a:ln>
                  <a:noFill/>
                </a:ln>
                <a:solidFill>
                  <a:srgbClr val="179C7D"/>
                </a:solidFill>
                <a:effectLst/>
                <a:uLnTx/>
                <a:uFillTx/>
                <a:latin typeface="Lato Heavy"/>
                <a:ea typeface="+mn-lt"/>
                <a:cs typeface="+mn-lt"/>
              </a:rPr>
            </a:br>
            <a:r>
              <a:rPr lang="de-DE" sz="2000">
                <a:latin typeface="Lato Heavy"/>
                <a:hlinkClick r:id="rId6"/>
              </a:rPr>
              <a:t>digitale.doerfer@arl-lw.niedersachsen.de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7" name="Inhaltsplatzhalter 2"/>
          <p:cNvSpPr txBox="1">
            <a:spLocks/>
          </p:cNvSpPr>
          <p:nvPr/>
        </p:nvSpPr>
        <p:spPr bwMode="auto">
          <a:xfrm>
            <a:off x="526124" y="3450844"/>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Ämter für regionale Landesentwicklung</a:t>
            </a:r>
          </a:p>
        </p:txBody>
      </p:sp>
      <p:sp>
        <p:nvSpPr>
          <p:cNvPr id="8" name="Inhaltsplatzhalter 2"/>
          <p:cNvSpPr txBox="1">
            <a:spLocks/>
          </p:cNvSpPr>
          <p:nvPr/>
        </p:nvSpPr>
        <p:spPr bwMode="auto">
          <a:xfrm>
            <a:off x="622300" y="5104172"/>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Lilli Oldenburger</a:t>
            </a:r>
            <a:br>
              <a:rPr kumimoji="0" lang="de-DE" sz="2000" b="1" i="0" u="none" strike="noStrike" kern="1200" cap="none" spc="0" normalizeH="0" baseline="0" noProof="0">
                <a:ln>
                  <a:noFill/>
                </a:ln>
                <a:solidFill>
                  <a:srgbClr val="000000"/>
                </a:solidFill>
                <a:effectLst/>
                <a:uLnTx/>
                <a:uFillTx/>
                <a:latin typeface="Lato Heavy"/>
                <a:ea typeface="+mn-lt"/>
                <a:cs typeface="+mn-lt"/>
              </a:rPr>
            </a:br>
            <a:r>
              <a:rPr lang="de-DE" sz="2000" b="1">
                <a:solidFill>
                  <a:srgbClr val="179C7D"/>
                </a:solidFill>
                <a:latin typeface="Lato Heavy"/>
                <a:ea typeface="+mn-lt"/>
                <a:cs typeface="+mn-lt"/>
              </a:rPr>
              <a:t>Lüneburg</a:t>
            </a:r>
            <a:endParaRPr kumimoji="0"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7"/>
              </a:rPr>
              <a:t>digitale.doerfer@arl-lg.niedersachsen.de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9" name="Inhaltsplatzhalter 2"/>
          <p:cNvSpPr txBox="1">
            <a:spLocks/>
          </p:cNvSpPr>
          <p:nvPr/>
        </p:nvSpPr>
        <p:spPr bwMode="auto">
          <a:xfrm>
            <a:off x="6166171" y="5104173"/>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Heavy"/>
                <a:ea typeface="+mn-lt"/>
                <a:cs typeface="+mn-lt"/>
              </a:rPr>
              <a:t>Weser-Ems</a:t>
            </a:r>
            <a:endParaRPr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8"/>
              </a:rPr>
              <a:t>digitale.doerfer@arl-we.niedersachsen.de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69439"/>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Kontakt</a:t>
            </a:r>
            <a:endParaRPr lang="de-DE" sz="1800" kern="0">
              <a:solidFill>
                <a:schemeClr val="tx2"/>
              </a:solidFill>
              <a:latin typeface="Lato Heavy"/>
            </a:endParaRPr>
          </a:p>
        </p:txBody>
      </p:sp>
      <p:sp>
        <p:nvSpPr>
          <p:cNvPr id="11" name="Inhaltsplatzhalter 2"/>
          <p:cNvSpPr txBox="1">
            <a:spLocks/>
          </p:cNvSpPr>
          <p:nvPr/>
        </p:nvSpPr>
        <p:spPr bwMode="auto">
          <a:xfrm>
            <a:off x="526124" y="649320"/>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Projektpartner</a:t>
            </a:r>
          </a:p>
        </p:txBody>
      </p:sp>
      <p:sp>
        <p:nvSpPr>
          <p:cNvPr id="12" name="Inhaltsplatzhalter 2"/>
          <p:cNvSpPr txBox="1">
            <a:spLocks/>
          </p:cNvSpPr>
          <p:nvPr/>
        </p:nvSpPr>
        <p:spPr bwMode="auto">
          <a:xfrm>
            <a:off x="622300" y="2221431"/>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Fabienne Hammer</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a:ln>
                  <a:noFill/>
                </a:ln>
                <a:solidFill>
                  <a:srgbClr val="179C7D"/>
                </a:solidFill>
                <a:effectLst/>
                <a:uLnTx/>
                <a:uFillTx/>
                <a:latin typeface="Lato Heavy"/>
                <a:ea typeface="+mn-lt"/>
                <a:cs typeface="+mn-lt"/>
              </a:rPr>
              <a:t>Fraunhofer</a:t>
            </a:r>
            <a:r>
              <a:rPr kumimoji="0" lang="de-DE" sz="2000" b="1" i="0" u="none" strike="noStrike" kern="1200" cap="none" spc="0" normalizeH="0" noProof="0" dirty="0">
                <a:ln>
                  <a:noFill/>
                </a:ln>
                <a:solidFill>
                  <a:srgbClr val="179C7D"/>
                </a:solidFill>
                <a:effectLst/>
                <a:uLnTx/>
                <a:uFillTx/>
                <a:latin typeface="Lato Heavy"/>
                <a:ea typeface="+mn-lt"/>
                <a:cs typeface="+mn-lt"/>
              </a:rPr>
              <a:t> IESE</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solidFill>
                  <a:srgbClr val="000000"/>
                </a:solidFill>
                <a:latin typeface="Lato Heavy"/>
                <a:ea typeface="+mn-lt"/>
                <a:cs typeface="+mn-lt"/>
                <a:hlinkClick r:id="rId9"/>
              </a:rPr>
              <a:t>fabienne.hammer@iese.faunhofer.de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Tree>
    <p:extLst>
      <p:ext uri="{BB962C8B-B14F-4D97-AF65-F5344CB8AC3E}">
        <p14:creationId xmlns:p14="http://schemas.microsoft.com/office/powerpoint/2010/main" val="417547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dirty="0">
                <a:solidFill>
                  <a:schemeClr val="tx2"/>
                </a:solidFill>
                <a:latin typeface="Lato Heavy"/>
                <a:ea typeface="Lato Heavy" charset="0"/>
                <a:cs typeface="Lato Heavy" charset="0"/>
              </a:rPr>
              <a:t>Gelungene Umsetzung vor Ort</a:t>
            </a:r>
          </a:p>
          <a:p>
            <a:r>
              <a:rPr lang="de-DE" sz="1800" kern="0" dirty="0">
                <a:solidFill>
                  <a:schemeClr val="tx2"/>
                </a:solidFill>
                <a:latin typeface="Lato Heavy"/>
              </a:rPr>
              <a:t>Freigeschaltet: Wie geht es weiter?</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662" y="2706129"/>
            <a:ext cx="4201298" cy="3150973"/>
          </a:xfrm>
          <a:prstGeom prst="rect">
            <a:avLst/>
          </a:prstGeom>
          <a:ln w="12700">
            <a:solidFill>
              <a:schemeClr val="tx1"/>
            </a:solidFill>
          </a:ln>
        </p:spPr>
      </p:pic>
      <p:sp>
        <p:nvSpPr>
          <p:cNvPr id="6" name="TextBox 1"/>
          <p:cNvSpPr txBox="1"/>
          <p:nvPr/>
        </p:nvSpPr>
        <p:spPr>
          <a:xfrm>
            <a:off x="10291671" y="5857102"/>
            <a:ext cx="1386615"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1100" b="0" i="0" u="none" strike="noStrike" kern="1200" cap="none" spc="0" normalizeH="0" baseline="0" noProof="0" dirty="0">
                <a:ln>
                  <a:noFill/>
                </a:ln>
                <a:solidFill>
                  <a:srgbClr val="000000">
                    <a:lumMod val="50000"/>
                  </a:srgbClr>
                </a:solidFill>
                <a:effectLst/>
                <a:uLnTx/>
                <a:uFillTx/>
                <a:latin typeface="Lato Heavy"/>
              </a:rPr>
              <a:t>© Stadt Geestland</a:t>
            </a: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00" y="1217971"/>
            <a:ext cx="9156192" cy="1383792"/>
          </a:xfrm>
          <a:prstGeom prst="rect">
            <a:avLst/>
          </a:prstGeom>
          <a:ln w="12700">
            <a:solidFill>
              <a:schemeClr val="tx1"/>
            </a:solidFill>
          </a:ln>
        </p:spPr>
      </p:pic>
      <p:sp>
        <p:nvSpPr>
          <p:cNvPr id="8" name="Textfeld 7"/>
          <p:cNvSpPr txBox="1"/>
          <p:nvPr/>
        </p:nvSpPr>
        <p:spPr>
          <a:xfrm>
            <a:off x="603068" y="6433864"/>
            <a:ext cx="7957038" cy="307777"/>
          </a:xfrm>
          <a:prstGeom prst="rect">
            <a:avLst/>
          </a:prstGeom>
          <a:noFill/>
        </p:spPr>
        <p:txBody>
          <a:bodyPr wrap="square" rtlCol="0">
            <a:spAutoFit/>
          </a:bodyPr>
          <a:lstStyle/>
          <a:p>
            <a:r>
              <a:rPr lang="de-DE" sz="1400" dirty="0">
                <a:latin typeface="Lato Heavy"/>
              </a:rPr>
              <a:t>Alle Infos unter: </a:t>
            </a:r>
            <a:r>
              <a:rPr lang="de-DE" sz="1400" dirty="0">
                <a:latin typeface="Lato Heavy"/>
                <a:hlinkClick r:id="rId5"/>
              </a:rPr>
              <a:t>https://www.digitale-doerfer-niedersachsen.de/gelungene-umsetzung/</a:t>
            </a:r>
            <a:endParaRPr lang="de-DE" sz="1400" dirty="0">
              <a:latin typeface="Lato Heavy"/>
            </a:endParaRPr>
          </a:p>
        </p:txBody>
      </p:sp>
      <p:sp>
        <p:nvSpPr>
          <p:cNvPr id="10" name="Textfeld 9"/>
          <p:cNvSpPr txBox="1"/>
          <p:nvPr/>
        </p:nvSpPr>
        <p:spPr>
          <a:xfrm>
            <a:off x="622300" y="3600383"/>
            <a:ext cx="5951495" cy="2296013"/>
          </a:xfrm>
          <a:prstGeom prst="rect">
            <a:avLst/>
          </a:prstGeom>
          <a:noFill/>
          <a:ln w="12700">
            <a:solidFill>
              <a:srgbClr val="179C7D"/>
            </a:solidFill>
          </a:ln>
        </p:spPr>
        <p:txBody>
          <a:bodyPr wrap="square" lIns="91440" tIns="45720" rIns="91440" bIns="45720" rtlCol="0" anchor="t">
            <a:spAutoFit/>
          </a:bodyPr>
          <a:lstStyle/>
          <a:p>
            <a:pPr marL="180000">
              <a:buClr>
                <a:srgbClr val="179C7D"/>
              </a:buClr>
              <a:buSzPct val="100000"/>
            </a:pPr>
            <a:r>
              <a:rPr lang="de-DE" sz="2400" b="1" dirty="0">
                <a:solidFill>
                  <a:srgbClr val="179C7D"/>
                </a:solidFill>
                <a:latin typeface="Lato Heavy"/>
              </a:rPr>
              <a:t>Vorlagen für</a:t>
            </a:r>
          </a:p>
          <a:p>
            <a:pPr marL="522900" indent="-342900">
              <a:buClr>
                <a:srgbClr val="179C7D"/>
              </a:buClr>
              <a:buSzPct val="100000"/>
              <a:buFont typeface="Wingdings" panose="05000000000000000000" pitchFamily="2" charset="2"/>
              <a:buChar char="Ø"/>
            </a:pPr>
            <a:r>
              <a:rPr lang="de-DE" sz="2000" dirty="0">
                <a:latin typeface="Lato Heavy"/>
              </a:rPr>
              <a:t>Printmaterial</a:t>
            </a:r>
          </a:p>
          <a:p>
            <a:pPr marL="522900" indent="-342900">
              <a:buClr>
                <a:srgbClr val="179C7D"/>
              </a:buClr>
              <a:buSzPct val="100000"/>
              <a:buFont typeface="Wingdings" panose="05000000000000000000" pitchFamily="2" charset="2"/>
              <a:buChar char="Ø"/>
            </a:pPr>
            <a:r>
              <a:rPr lang="de-DE" sz="2000" dirty="0">
                <a:latin typeface="Lato Heavy"/>
              </a:rPr>
              <a:t>Social Media</a:t>
            </a:r>
          </a:p>
          <a:p>
            <a:pPr marL="180000">
              <a:buClr>
                <a:srgbClr val="179C7D"/>
              </a:buClr>
              <a:buSzPct val="100000"/>
            </a:pPr>
            <a:r>
              <a:rPr lang="de-DE" sz="2400" b="1" dirty="0">
                <a:solidFill>
                  <a:srgbClr val="179C7D"/>
                </a:solidFill>
                <a:latin typeface="Lato Heavy"/>
              </a:rPr>
              <a:t>Infopräsentation</a:t>
            </a:r>
          </a:p>
          <a:p>
            <a:pPr marL="522900" indent="-342900">
              <a:buClr>
                <a:srgbClr val="179C7D"/>
              </a:buClr>
              <a:buSzPct val="100000"/>
              <a:buFont typeface="Wingdings" panose="05000000000000000000" pitchFamily="2" charset="2"/>
              <a:buChar char="Ø"/>
            </a:pPr>
            <a:r>
              <a:rPr lang="de-DE" sz="2000" b="1" dirty="0">
                <a:latin typeface="Lato Heavy"/>
              </a:rPr>
              <a:t>Arbeiten mit der Digitale Dörfer Plattform</a:t>
            </a:r>
            <a:endParaRPr lang="de-DE" b="1" dirty="0">
              <a:latin typeface="Lato Heavy"/>
            </a:endParaRPr>
          </a:p>
        </p:txBody>
      </p:sp>
    </p:spTree>
    <p:extLst>
      <p:ext uri="{BB962C8B-B14F-4D97-AF65-F5344CB8AC3E}">
        <p14:creationId xmlns:p14="http://schemas.microsoft.com/office/powerpoint/2010/main" val="3280746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a:solidFill>
                  <a:schemeClr val="tx2"/>
                </a:solidFill>
                <a:latin typeface="Lato Heavy"/>
                <a:ea typeface="Lato Heavy" charset="0"/>
                <a:cs typeface="Lato Heavy" charset="0"/>
              </a:rPr>
              <a:t>Engagement und Ehrenamt</a:t>
            </a:r>
          </a:p>
          <a:p>
            <a:r>
              <a:rPr lang="de-DE" sz="1800" kern="0">
                <a:solidFill>
                  <a:schemeClr val="tx2"/>
                </a:solidFill>
                <a:latin typeface="Lato Heavy"/>
              </a:rPr>
              <a:t>Welche Formen des Engagements braucht das Digitale Dorf?</a:t>
            </a:r>
          </a:p>
        </p:txBody>
      </p:sp>
      <p:sp>
        <p:nvSpPr>
          <p:cNvPr id="2" name="Textfeld 1"/>
          <p:cNvSpPr txBox="1"/>
          <p:nvPr/>
        </p:nvSpPr>
        <p:spPr>
          <a:xfrm>
            <a:off x="565629" y="1380807"/>
            <a:ext cx="10918059" cy="4616648"/>
          </a:xfrm>
          <a:prstGeom prst="rect">
            <a:avLst/>
          </a:prstGeom>
          <a:noFill/>
          <a:ln w="12700">
            <a:noFill/>
          </a:ln>
        </p:spPr>
        <p:txBody>
          <a:bodyPr wrap="square" lIns="91440" tIns="45720" rIns="91440" bIns="45720" rtlCol="0" anchor="t">
            <a:spAutoFit/>
          </a:bodyPr>
          <a:lstStyle/>
          <a:p>
            <a:pPr marL="180000">
              <a:buClr>
                <a:srgbClr val="179C7D"/>
              </a:buClr>
              <a:buSzPct val="100000"/>
            </a:pPr>
            <a:r>
              <a:rPr lang="de-DE" dirty="0">
                <a:latin typeface="Lato Heavy"/>
              </a:rPr>
              <a:t>Durch die individuelle Gestaltung ergeben sich vielfältige Beteiligungsmöglichkeiten und ein </a:t>
            </a:r>
            <a:r>
              <a:rPr lang="de-DE" dirty="0">
                <a:solidFill>
                  <a:srgbClr val="179C7D"/>
                </a:solidFill>
                <a:latin typeface="Lato Heavy"/>
              </a:rPr>
              <a:t>einfacher Einstieg in digitales Engagement vor Ort</a:t>
            </a:r>
            <a:endParaRPr lang="de-DE" b="1" dirty="0">
              <a:solidFill>
                <a:schemeClr val="tx2"/>
              </a:solidFill>
              <a:latin typeface="Lato Heavy"/>
            </a:endParaRPr>
          </a:p>
          <a:p>
            <a:pPr marL="180000">
              <a:buClr>
                <a:srgbClr val="179C7D"/>
              </a:buClr>
              <a:buSzPct val="100000"/>
            </a:pPr>
            <a:r>
              <a:rPr lang="de-DE" sz="2000" b="1" dirty="0">
                <a:solidFill>
                  <a:schemeClr val="tx2"/>
                </a:solidFill>
                <a:latin typeface="Lato Heavy"/>
              </a:rPr>
              <a:t>Ansprechperson für das Projekt </a:t>
            </a:r>
            <a:r>
              <a:rPr lang="de-DE" dirty="0">
                <a:latin typeface="Lato Heavy"/>
              </a:rPr>
              <a:t>aus dem Haupt- oder Ehrenamt, für die gesamte Kommune und ggf. pro Ortsteil</a:t>
            </a:r>
          </a:p>
          <a:p>
            <a:pPr marL="180000">
              <a:buClr>
                <a:srgbClr val="179C7D"/>
              </a:buClr>
              <a:buSzPct val="100000"/>
            </a:pPr>
            <a:r>
              <a:rPr lang="de-DE" sz="2000" b="1" dirty="0">
                <a:solidFill>
                  <a:schemeClr val="tx2"/>
                </a:solidFill>
                <a:latin typeface="Lato Heavy"/>
              </a:rPr>
              <a:t>LandNews: (Amtliche) Mitarbeit </a:t>
            </a:r>
            <a:r>
              <a:rPr lang="de-DE" dirty="0">
                <a:latin typeface="Lato Heavy"/>
              </a:rPr>
              <a:t>Erstellen von Inhalten auf den LandNews </a:t>
            </a:r>
          </a:p>
          <a:p>
            <a:pPr marL="180000">
              <a:buClr>
                <a:srgbClr val="179C7D"/>
              </a:buClr>
              <a:buSzPct val="100000"/>
            </a:pPr>
            <a:r>
              <a:rPr lang="de-DE" sz="2000" b="1" dirty="0">
                <a:solidFill>
                  <a:schemeClr val="tx2"/>
                </a:solidFill>
                <a:latin typeface="Lato Heavy"/>
              </a:rPr>
              <a:t>Moderation im DorfFunk </a:t>
            </a:r>
            <a:r>
              <a:rPr lang="de-DE" dirty="0">
                <a:latin typeface="Lato Heavy"/>
              </a:rPr>
              <a:t>Beteiligung schaffen und unterstützen</a:t>
            </a:r>
          </a:p>
          <a:p>
            <a:pPr marL="180000">
              <a:buClr>
                <a:srgbClr val="179C7D"/>
              </a:buClr>
              <a:buSzPct val="100000"/>
            </a:pPr>
            <a:r>
              <a:rPr lang="de-DE" sz="2000" b="1" dirty="0">
                <a:solidFill>
                  <a:schemeClr val="tx2"/>
                </a:solidFill>
                <a:latin typeface="Lato Heavy"/>
              </a:rPr>
              <a:t>Digitale Dorfheld*innen</a:t>
            </a:r>
          </a:p>
          <a:p>
            <a:pPr marL="922950" lvl="2" indent="-285750">
              <a:buClr>
                <a:srgbClr val="179C7D"/>
              </a:buClr>
              <a:buSzPct val="100000"/>
              <a:buFont typeface="Symbol" panose="05050102010706020507" pitchFamily="18" charset="2"/>
              <a:buChar char="-"/>
            </a:pPr>
            <a:r>
              <a:rPr lang="de-DE" dirty="0">
                <a:latin typeface="Lato Heavy"/>
              </a:rPr>
              <a:t>bringen den DorfFunk bis in jeden Haushalt</a:t>
            </a:r>
          </a:p>
          <a:p>
            <a:pPr marL="922950" lvl="2" indent="-285750">
              <a:buClr>
                <a:srgbClr val="179C7D"/>
              </a:buClr>
              <a:buSzPct val="100000"/>
              <a:buFont typeface="Symbol" panose="05050102010706020507" pitchFamily="18" charset="2"/>
              <a:buChar char="-"/>
            </a:pPr>
            <a:r>
              <a:rPr lang="de-DE" dirty="0">
                <a:latin typeface="Lato Heavy"/>
              </a:rPr>
              <a:t>werden vom Projekt, Kommunen oder unseren Netzwerkpartner*innen qualifiziert</a:t>
            </a:r>
          </a:p>
          <a:p>
            <a:pPr marL="180000">
              <a:buClr>
                <a:srgbClr val="179C7D"/>
              </a:buClr>
              <a:buSzPct val="100000"/>
            </a:pPr>
            <a:r>
              <a:rPr lang="de-DE" sz="2000" b="1" dirty="0">
                <a:solidFill>
                  <a:schemeClr val="tx2"/>
                </a:solidFill>
                <a:latin typeface="Lato Heavy"/>
              </a:rPr>
              <a:t>Der </a:t>
            </a:r>
            <a:r>
              <a:rPr lang="de-DE" sz="2000" b="1" dirty="0" err="1">
                <a:solidFill>
                  <a:schemeClr val="tx2"/>
                </a:solidFill>
                <a:latin typeface="Lato Heavy"/>
              </a:rPr>
              <a:t>Engagiertenkreis</a:t>
            </a:r>
            <a:endParaRPr lang="de-DE" sz="2000" b="1" dirty="0">
              <a:solidFill>
                <a:schemeClr val="tx2"/>
              </a:solidFill>
              <a:latin typeface="Lato Heavy"/>
            </a:endParaRPr>
          </a:p>
          <a:p>
            <a:pPr marL="922950" lvl="2" indent="-285750">
              <a:buClr>
                <a:srgbClr val="179C7D"/>
              </a:buClr>
              <a:buSzPct val="100000"/>
              <a:buFont typeface="Symbol" panose="05050102010706020507" pitchFamily="18" charset="2"/>
              <a:buChar char="-"/>
            </a:pPr>
            <a:r>
              <a:rPr lang="de-DE" dirty="0">
                <a:latin typeface="Lato Heavy"/>
              </a:rPr>
              <a:t>macht den DorfFunk über die eigene Kommune hinaus bekannt</a:t>
            </a:r>
          </a:p>
          <a:p>
            <a:pPr marL="922950" lvl="2" indent="-285750">
              <a:buClr>
                <a:srgbClr val="179C7D"/>
              </a:buClr>
              <a:buSzPct val="100000"/>
              <a:buFont typeface="Symbol" panose="05050102010706020507" pitchFamily="18" charset="2"/>
              <a:buChar char="-"/>
            </a:pPr>
            <a:r>
              <a:rPr lang="de-DE" dirty="0">
                <a:latin typeface="Lato Heavy"/>
              </a:rPr>
              <a:t>unterstützt andere Kommunen bei der Umsetzung</a:t>
            </a:r>
          </a:p>
        </p:txBody>
      </p:sp>
    </p:spTree>
    <p:extLst>
      <p:ext uri="{BB962C8B-B14F-4D97-AF65-F5344CB8AC3E}">
        <p14:creationId xmlns:p14="http://schemas.microsoft.com/office/powerpoint/2010/main" val="2800068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385" y="2152106"/>
            <a:ext cx="5327915" cy="3779528"/>
          </a:xfrm>
          <a:prstGeom prst="rect">
            <a:avLst/>
          </a:prstGeom>
          <a:ln w="12700">
            <a:solidFill>
              <a:schemeClr val="tx1"/>
            </a:solidFill>
          </a:ln>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47" y="1118795"/>
            <a:ext cx="5179709" cy="3795411"/>
          </a:xfrm>
          <a:prstGeom prst="rect">
            <a:avLst/>
          </a:prstGeom>
          <a:ln w="12700">
            <a:solidFill>
              <a:srgbClr val="179C7D"/>
            </a:solidFill>
          </a:ln>
        </p:spPr>
      </p:pic>
      <p:sp>
        <p:nvSpPr>
          <p:cNvPr id="10" name="Pfeil nach rechts 9"/>
          <p:cNvSpPr/>
          <p:nvPr/>
        </p:nvSpPr>
        <p:spPr bwMode="auto">
          <a:xfrm>
            <a:off x="1963555" y="5005676"/>
            <a:ext cx="4369340" cy="925958"/>
          </a:xfrm>
          <a:prstGeom prst="rightArrow">
            <a:avLst/>
          </a:prstGeom>
          <a:solidFill>
            <a:srgbClr val="A2D7CB"/>
          </a:solidFill>
          <a:ln w="9525" algn="ctr">
            <a:solidFill>
              <a:srgbClr val="A2D7CB"/>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a:latin typeface="Lato Heavy"/>
            </a:endParaRPr>
          </a:p>
        </p:txBody>
      </p:sp>
      <p:sp>
        <p:nvSpPr>
          <p:cNvPr id="11" name="Textfeld 10"/>
          <p:cNvSpPr txBox="1"/>
          <p:nvPr/>
        </p:nvSpPr>
        <p:spPr>
          <a:xfrm>
            <a:off x="2621998" y="5267448"/>
            <a:ext cx="3345694" cy="400110"/>
          </a:xfrm>
          <a:prstGeom prst="rect">
            <a:avLst/>
          </a:prstGeom>
          <a:solidFill>
            <a:srgbClr val="A2D7CB"/>
          </a:solidFill>
          <a:ln>
            <a:solidFill>
              <a:srgbClr val="A2D7CB"/>
            </a:solidFill>
          </a:ln>
        </p:spPr>
        <p:txBody>
          <a:bodyPr wrap="square" rtlCol="0">
            <a:spAutoFit/>
          </a:bodyPr>
          <a:lstStyle/>
          <a:p>
            <a:r>
              <a:rPr lang="de-DE" sz="2000" dirty="0">
                <a:latin typeface="Lato Heavy"/>
                <a:hlinkClick r:id="rId5"/>
              </a:rPr>
              <a:t>Social-Media-Vorlagen</a:t>
            </a:r>
            <a:endParaRPr lang="de-DE" sz="2000" dirty="0">
              <a:latin typeface="Lato Heavy"/>
            </a:endParaRPr>
          </a:p>
        </p:txBody>
      </p:sp>
      <p:sp>
        <p:nvSpPr>
          <p:cNvPr id="1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spTree>
    <p:extLst>
      <p:ext uri="{BB962C8B-B14F-4D97-AF65-F5344CB8AC3E}">
        <p14:creationId xmlns:p14="http://schemas.microsoft.com/office/powerpoint/2010/main" val="82999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err="1">
                <a:solidFill>
                  <a:srgbClr val="179C7D"/>
                </a:solidFill>
              </a:rPr>
              <a:t>DorfFunk</a:t>
            </a:r>
            <a:r>
              <a:rPr lang="de-DE" sz="2800">
                <a:solidFill>
                  <a:srgbClr val="179C7D"/>
                </a:solidFill>
              </a:rPr>
              <a:t> – Wie kann ich mitmachen?</a:t>
            </a:r>
          </a:p>
        </p:txBody>
      </p:sp>
      <p:sp>
        <p:nvSpPr>
          <p:cNvPr id="9" name="Rectangle 10"/>
          <p:cNvSpPr>
            <a:spLocks noGrp="1"/>
          </p:cNvSpPr>
          <p:nvPr>
            <p:ph idx="1"/>
          </p:nvPr>
        </p:nvSpPr>
        <p:spPr>
          <a:xfrm>
            <a:off x="622300" y="1177181"/>
            <a:ext cx="5762625" cy="1969770"/>
          </a:xfrm>
          <a:prstGeom prst="rect">
            <a:avLst/>
          </a:prstGeom>
          <a:ln w="12700">
            <a:solidFill>
              <a:srgbClr val="179C7D"/>
            </a:solidFill>
          </a:ln>
        </p:spPr>
        <p:txBody>
          <a:bodyPr wrap="square" lIns="91440" tIns="45720" rIns="91440" bIns="45720" anchor="ctr" anchorCtr="0">
            <a:spAutoFit/>
          </a:bodyPr>
          <a:lstStyle/>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a:ln>
                  <a:noFill/>
                </a:ln>
                <a:solidFill>
                  <a:srgbClr val="000000"/>
                </a:solidFill>
                <a:effectLst/>
                <a:uLnTx/>
                <a:uFillTx/>
                <a:ea typeface="Lato Heavy" charset="0"/>
                <a:cs typeface="Lato Heavy" charset="0"/>
              </a:rPr>
              <a:t>App runter laden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a:ln>
                  <a:noFill/>
                </a:ln>
                <a:solidFill>
                  <a:srgbClr val="000000"/>
                </a:solidFill>
                <a:effectLst/>
                <a:uLnTx/>
                <a:uFillTx/>
                <a:ea typeface="Lato Heavy" charset="0"/>
                <a:cs typeface="Lato Heavy" charset="0"/>
              </a:rPr>
              <a:t>Loslegen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lang="de-DE" sz="2400" b="1" kern="1200" noProof="0">
                <a:solidFill>
                  <a:srgbClr val="000000"/>
                </a:solidFill>
                <a:ea typeface="Lato Heavy" charset="0"/>
                <a:cs typeface="Lato Heavy" charset="0"/>
              </a:rPr>
              <a:t>So geht‘s am besten </a:t>
            </a:r>
            <a:endParaRPr kumimoji="0" lang="de-DE" sz="2400" b="1" i="0" u="none" strike="noStrike" kern="1200" cap="none" spc="0" normalizeH="0" baseline="0" noProof="0">
              <a:ln>
                <a:noFill/>
              </a:ln>
              <a:solidFill>
                <a:srgbClr val="000000"/>
              </a:solidFill>
              <a:effectLst/>
              <a:uLnTx/>
              <a:uFillTx/>
              <a:ea typeface="Lato Heavy" charset="0"/>
              <a:cs typeface="Lato Heavy" charset="0"/>
            </a:endParaRPr>
          </a:p>
        </p:txBody>
      </p:sp>
      <p:sp>
        <p:nvSpPr>
          <p:cNvPr id="10" name="Rectangle 10"/>
          <p:cNvSpPr txBox="1">
            <a:spLocks/>
          </p:cNvSpPr>
          <p:nvPr/>
        </p:nvSpPr>
        <p:spPr bwMode="auto">
          <a:xfrm>
            <a:off x="6662819" y="3254983"/>
            <a:ext cx="4647052" cy="27238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tx1"/>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3000"/>
              </a:spcAft>
              <a:buClr>
                <a:srgbClr val="179C7D"/>
              </a:buClr>
              <a:buNone/>
              <a:defRPr/>
            </a:pPr>
            <a:endParaRPr lang="de-DE" sz="2400">
              <a:latin typeface="Lato Heavy"/>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p:txBody>
      </p:sp>
      <p:sp>
        <p:nvSpPr>
          <p:cNvPr id="11" name="Pfeil nach rechts 10"/>
          <p:cNvSpPr/>
          <p:nvPr/>
        </p:nvSpPr>
        <p:spPr bwMode="auto">
          <a:xfrm>
            <a:off x="4258328" y="2839007"/>
            <a:ext cx="4808981" cy="831951"/>
          </a:xfrm>
          <a:prstGeom prst="rightArrow">
            <a:avLst/>
          </a:prstGeom>
          <a:solidFill>
            <a:srgbClr val="A2D7CB"/>
          </a:solidFill>
          <a:ln w="9525" algn="ctr">
            <a:solidFill>
              <a:srgbClr val="A2D7CB"/>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a:latin typeface="Lato Heavy"/>
            </a:endParaRPr>
          </a:p>
        </p:txBody>
      </p:sp>
      <p:sp>
        <p:nvSpPr>
          <p:cNvPr id="12" name="Textfeld 11"/>
          <p:cNvSpPr txBox="1"/>
          <p:nvPr/>
        </p:nvSpPr>
        <p:spPr>
          <a:xfrm>
            <a:off x="4918414" y="3054927"/>
            <a:ext cx="4025462" cy="400110"/>
          </a:xfrm>
          <a:prstGeom prst="rect">
            <a:avLst/>
          </a:prstGeom>
          <a:noFill/>
          <a:ln>
            <a:noFill/>
          </a:ln>
        </p:spPr>
        <p:txBody>
          <a:bodyPr wrap="square" rtlCol="0">
            <a:spAutoFit/>
          </a:bodyPr>
          <a:lstStyle/>
          <a:p>
            <a:r>
              <a:rPr lang="de-DE" sz="2000" dirty="0">
                <a:solidFill>
                  <a:schemeClr val="bg1"/>
                </a:solidFill>
                <a:latin typeface="Lato Heavy"/>
                <a:hlinkClick r:id="rId4"/>
              </a:rPr>
              <a:t>In 6 Schritten zum DorfFunk</a:t>
            </a:r>
            <a:endParaRPr lang="de-DE" sz="2000" dirty="0">
              <a:solidFill>
                <a:schemeClr val="bg1"/>
              </a:solidFill>
              <a:latin typeface="Lato Heavy"/>
            </a:endParaRPr>
          </a:p>
        </p:txBody>
      </p:sp>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077" y="3485815"/>
            <a:ext cx="5062429" cy="2850307"/>
          </a:xfrm>
          <a:prstGeom prst="rect">
            <a:avLst/>
          </a:prstGeom>
        </p:spPr>
      </p:pic>
    </p:spTree>
    <p:extLst>
      <p:ext uri="{BB962C8B-B14F-4D97-AF65-F5344CB8AC3E}">
        <p14:creationId xmlns:p14="http://schemas.microsoft.com/office/powerpoint/2010/main" val="395059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E5D44-6C3C-B996-09CB-C36A22849772}"/>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6182F0C7-FB4F-77B5-5D4D-A547A3900F98}"/>
              </a:ext>
            </a:extLst>
          </p:cNvPr>
          <p:cNvSpPr>
            <a:spLocks noGrp="1"/>
          </p:cNvSpPr>
          <p:nvPr>
            <p:ph type="title"/>
          </p:nvPr>
        </p:nvSpPr>
        <p:spPr>
          <a:xfrm>
            <a:off x="622300" y="250717"/>
            <a:ext cx="10944000" cy="738664"/>
          </a:xfrm>
        </p:spPr>
        <p:txBody>
          <a:bodyPr/>
          <a:lstStyle/>
          <a:p>
            <a:r>
              <a:rPr lang="de-DE" sz="2800">
                <a:solidFill>
                  <a:srgbClr val="179C7D"/>
                </a:solidFill>
              </a:rPr>
              <a:t>DorfFunk – Tipps &amp; Tricks</a:t>
            </a:r>
            <a:br>
              <a:rPr lang="de-DE" sz="2800">
                <a:solidFill>
                  <a:srgbClr val="179C7D"/>
                </a:solidFill>
              </a:rPr>
            </a:br>
            <a:r>
              <a:rPr lang="de-DE" sz="2000">
                <a:solidFill>
                  <a:srgbClr val="179C7D"/>
                </a:solidFill>
              </a:rPr>
              <a:t>Anmelden &amp; Registrieren</a:t>
            </a:r>
          </a:p>
        </p:txBody>
      </p:sp>
      <p:pic>
        <p:nvPicPr>
          <p:cNvPr id="5" name="Grafik 4">
            <a:extLst>
              <a:ext uri="{FF2B5EF4-FFF2-40B4-BE49-F238E27FC236}">
                <a16:creationId xmlns:a16="http://schemas.microsoft.com/office/drawing/2014/main" id="{3C5B3FCF-776A-A6BD-BFB3-C55023860E47}"/>
              </a:ext>
            </a:extLst>
          </p:cNvPr>
          <p:cNvPicPr>
            <a:picLocks noChangeAspect="1"/>
          </p:cNvPicPr>
          <p:nvPr/>
        </p:nvPicPr>
        <p:blipFill>
          <a:blip r:embed="rId3"/>
          <a:stretch>
            <a:fillRect/>
          </a:stretch>
        </p:blipFill>
        <p:spPr>
          <a:xfrm>
            <a:off x="1016000" y="1441450"/>
            <a:ext cx="4457700" cy="4457700"/>
          </a:xfrm>
          <a:prstGeom prst="rect">
            <a:avLst/>
          </a:prstGeom>
          <a:noFill/>
          <a:ln w="12700">
            <a:solidFill>
              <a:schemeClr val="tx1"/>
            </a:solidFill>
          </a:ln>
        </p:spPr>
      </p:pic>
      <p:pic>
        <p:nvPicPr>
          <p:cNvPr id="6" name="Grafik 5" descr="Ein Bild, das Text, Screenshot, Schrift, Logo enthält.&#10;&#10;Automatisch generierte Beschreibung">
            <a:extLst>
              <a:ext uri="{FF2B5EF4-FFF2-40B4-BE49-F238E27FC236}">
                <a16:creationId xmlns:a16="http://schemas.microsoft.com/office/drawing/2014/main" id="{808C542F-E623-A0FC-F49C-DE3E1E10C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302" y="1441450"/>
            <a:ext cx="4457700" cy="4457700"/>
          </a:xfrm>
          <a:prstGeom prst="rect">
            <a:avLst/>
          </a:prstGeom>
          <a:ln w="12700">
            <a:solidFill>
              <a:schemeClr val="tx1"/>
            </a:solidFill>
          </a:ln>
        </p:spPr>
      </p:pic>
    </p:spTree>
    <p:extLst>
      <p:ext uri="{BB962C8B-B14F-4D97-AF65-F5344CB8AC3E}">
        <p14:creationId xmlns:p14="http://schemas.microsoft.com/office/powerpoint/2010/main" val="3748129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367E-68D4-440E-360E-094FC2A59254}"/>
            </a:ext>
          </a:extLst>
        </p:cNvPr>
        <p:cNvGrpSpPr/>
        <p:nvPr/>
      </p:nvGrpSpPr>
      <p:grpSpPr>
        <a:xfrm>
          <a:off x="0" y="0"/>
          <a:ext cx="0" cy="0"/>
          <a:chOff x="0" y="0"/>
          <a:chExt cx="0" cy="0"/>
        </a:xfrm>
      </p:grpSpPr>
      <p:pic>
        <p:nvPicPr>
          <p:cNvPr id="4" name="Grafik 3" descr="Ein Bild, das Text, Screenshot, Schrift, Logo enthält.&#10;&#10;Automatisch generierte Beschreibung">
            <a:extLst>
              <a:ext uri="{FF2B5EF4-FFF2-40B4-BE49-F238E27FC236}">
                <a16:creationId xmlns:a16="http://schemas.microsoft.com/office/drawing/2014/main" id="{4A437919-CA11-DC57-EA31-F082561DB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98" y="1441450"/>
            <a:ext cx="4457700" cy="4457700"/>
          </a:xfrm>
          <a:prstGeom prst="rect">
            <a:avLst/>
          </a:prstGeom>
          <a:ln w="12700">
            <a:solidFill>
              <a:schemeClr val="tx1"/>
            </a:solidFill>
          </a:ln>
        </p:spPr>
      </p:pic>
      <p:pic>
        <p:nvPicPr>
          <p:cNvPr id="10" name="Grafik 9" descr="Ein Bild, das Text, Screenshot, Schrift, Logo enthält.&#10;&#10;Automatisch generierte Beschreibung">
            <a:extLst>
              <a:ext uri="{FF2B5EF4-FFF2-40B4-BE49-F238E27FC236}">
                <a16:creationId xmlns:a16="http://schemas.microsoft.com/office/drawing/2014/main" id="{9EA8B8F6-9D44-762F-21EF-5CEB3CF8C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534" y="1425683"/>
            <a:ext cx="4473467" cy="4473467"/>
          </a:xfrm>
          <a:prstGeom prst="rect">
            <a:avLst/>
          </a:prstGeom>
          <a:ln w="12700">
            <a:solidFill>
              <a:schemeClr val="tx1"/>
            </a:solidFill>
          </a:ln>
        </p:spPr>
      </p:pic>
      <p:sp>
        <p:nvSpPr>
          <p:cNvPr id="13" name="Titel 1">
            <a:extLst>
              <a:ext uri="{FF2B5EF4-FFF2-40B4-BE49-F238E27FC236}">
                <a16:creationId xmlns:a16="http://schemas.microsoft.com/office/drawing/2014/main" id="{F3AB65FA-5DD8-1060-04D4-1BE69B2984B8}"/>
              </a:ext>
            </a:extLst>
          </p:cNvPr>
          <p:cNvSpPr>
            <a:spLocks noGrp="1"/>
          </p:cNvSpPr>
          <p:nvPr>
            <p:ph type="title"/>
          </p:nvPr>
        </p:nvSpPr>
        <p:spPr>
          <a:xfrm>
            <a:off x="622300" y="250717"/>
            <a:ext cx="10944000" cy="738664"/>
          </a:xfrm>
        </p:spPr>
        <p:txBody>
          <a:bodyPr/>
          <a:lstStyle/>
          <a:p>
            <a:r>
              <a:rPr lang="de-DE" sz="2800">
                <a:solidFill>
                  <a:srgbClr val="179C7D"/>
                </a:solidFill>
              </a:rPr>
              <a:t>DorfFunk – Tipps &amp; Tricks</a:t>
            </a:r>
            <a:br>
              <a:rPr lang="de-DE" sz="2800">
                <a:solidFill>
                  <a:srgbClr val="179C7D"/>
                </a:solidFill>
              </a:rPr>
            </a:br>
            <a:r>
              <a:rPr lang="de-DE" sz="2000">
                <a:solidFill>
                  <a:srgbClr val="179C7D"/>
                </a:solidFill>
              </a:rPr>
              <a:t>Anmelden &amp; Registrieren</a:t>
            </a:r>
          </a:p>
        </p:txBody>
      </p:sp>
    </p:spTree>
    <p:extLst>
      <p:ext uri="{BB962C8B-B14F-4D97-AF65-F5344CB8AC3E}">
        <p14:creationId xmlns:p14="http://schemas.microsoft.com/office/powerpoint/2010/main" val="326919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252435" y="1339966"/>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spcAft>
                <a:spcPct val="0"/>
              </a:spcAft>
              <a:defRPr>
                <a:solidFill>
                  <a:schemeClr val="tx1"/>
                </a:solidFill>
                <a:latin typeface="Arial" panose="020B0604020202020204" pitchFamily="34" charset="0"/>
              </a:defRPr>
            </a:lvl1pPr>
            <a:lvl2pPr eaLnBrk="0" hangingPunct="0">
              <a:spcAft>
                <a:spcPct val="0"/>
              </a:spcAft>
              <a:defRPr>
                <a:solidFill>
                  <a:schemeClr val="tx1"/>
                </a:solidFill>
                <a:latin typeface="Arial" panose="020B0604020202020204" pitchFamily="34" charset="0"/>
              </a:defRPr>
            </a:lvl2pPr>
            <a:lvl3pPr eaLnBrk="0" hangingPunct="0">
              <a:spcAft>
                <a:spcPct val="0"/>
              </a:spcAft>
              <a:defRPr>
                <a:solidFill>
                  <a:schemeClr val="tx1"/>
                </a:solidFill>
                <a:latin typeface="Arial" panose="020B0604020202020204" pitchFamily="34" charset="0"/>
              </a:defRPr>
            </a:lvl3pPr>
            <a:lvl4pPr eaLnBrk="0" hangingPunct="0">
              <a:spcAft>
                <a:spcPct val="0"/>
              </a:spcAft>
              <a:defRPr>
                <a:solidFill>
                  <a:schemeClr val="tx1"/>
                </a:solidFill>
                <a:latin typeface="Arial" panose="020B0604020202020204" pitchFamily="34" charset="0"/>
              </a:defRPr>
            </a:lvl4pPr>
            <a:lvl5pPr eaLnBrk="0" hangingPunct="0">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Lato Heav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Lato Heavy"/>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79" y="1119393"/>
            <a:ext cx="1897558" cy="4924617"/>
          </a:xfrm>
          <a:prstGeom prst="rect">
            <a:avLst/>
          </a:prstGeom>
        </p:spPr>
      </p:pic>
      <p:sp>
        <p:nvSpPr>
          <p:cNvPr id="6" name="Rectangle 10"/>
          <p:cNvSpPr/>
          <p:nvPr/>
        </p:nvSpPr>
        <p:spPr>
          <a:xfrm>
            <a:off x="3351681" y="1496419"/>
            <a:ext cx="8115105" cy="1585049"/>
          </a:xfrm>
          <a:prstGeom prst="rect">
            <a:avLst/>
          </a:prstGeom>
          <a:ln w="12700">
            <a:solidFill>
              <a:srgbClr val="179C7D"/>
            </a:solidFill>
          </a:ln>
        </p:spPr>
        <p:txBody>
          <a:bodyPr wrap="square" lIns="91440" tIns="45720" rIns="91440" bIns="45720" anchor="ctr" anchorCtr="0">
            <a:spAutoFit/>
          </a:bodyPr>
          <a:lstStyle/>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Bürger*innen können Hilfe anbieten, Gesuche einstellen oder zwanglos plauschen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Neuigkeiten aus der kommunalen Verwaltung</a:t>
            </a:r>
          </a:p>
        </p:txBody>
      </p:sp>
      <p:pic>
        <p:nvPicPr>
          <p:cNvPr id="7" name="Picture 9">
            <a:extLst>
              <a:ext uri="{FF2B5EF4-FFF2-40B4-BE49-F238E27FC236}">
                <a16:creationId xmlns:a16="http://schemas.microsoft.com/office/drawing/2014/main" id="{4ECDB352-36CC-4447-8857-74BDFBBCBFA4}"/>
              </a:ext>
            </a:extLst>
          </p:cNvPr>
          <p:cNvPicPr>
            <a:picLocks noChangeAspect="1"/>
          </p:cNvPicPr>
          <p:nvPr/>
        </p:nvPicPr>
        <p:blipFill>
          <a:blip r:embed="rId4"/>
          <a:stretch>
            <a:fillRect/>
          </a:stretch>
        </p:blipFill>
        <p:spPr>
          <a:xfrm>
            <a:off x="3720034" y="3628505"/>
            <a:ext cx="1121788" cy="1121788"/>
          </a:xfrm>
          <a:prstGeom prst="rect">
            <a:avLst/>
          </a:prstGeom>
        </p:spPr>
      </p:pic>
      <p:pic>
        <p:nvPicPr>
          <p:cNvPr id="8" name="Picture 10">
            <a:extLst>
              <a:ext uri="{FF2B5EF4-FFF2-40B4-BE49-F238E27FC236}">
                <a16:creationId xmlns:a16="http://schemas.microsoft.com/office/drawing/2014/main" id="{757415AF-E7A3-9547-8A9E-1E5BE69F896F}"/>
              </a:ext>
            </a:extLst>
          </p:cNvPr>
          <p:cNvPicPr>
            <a:picLocks noChangeAspect="1"/>
          </p:cNvPicPr>
          <p:nvPr/>
        </p:nvPicPr>
        <p:blipFill>
          <a:blip r:embed="rId5"/>
          <a:stretch>
            <a:fillRect/>
          </a:stretch>
        </p:blipFill>
        <p:spPr>
          <a:xfrm>
            <a:off x="6745611" y="3644555"/>
            <a:ext cx="1105738" cy="1105738"/>
          </a:xfrm>
          <a:prstGeom prst="rect">
            <a:avLst/>
          </a:prstGeom>
        </p:spPr>
      </p:pic>
      <p:pic>
        <p:nvPicPr>
          <p:cNvPr id="9" name="Picture 4">
            <a:extLst>
              <a:ext uri="{FF2B5EF4-FFF2-40B4-BE49-F238E27FC236}">
                <a16:creationId xmlns:a16="http://schemas.microsoft.com/office/drawing/2014/main" id="{26A96CF3-BAAD-8449-B5B1-F0F843EB867D}"/>
              </a:ext>
            </a:extLst>
          </p:cNvPr>
          <p:cNvPicPr>
            <a:picLocks noChangeAspect="1"/>
          </p:cNvPicPr>
          <p:nvPr/>
        </p:nvPicPr>
        <p:blipFill>
          <a:blip r:embed="rId6"/>
          <a:stretch>
            <a:fillRect/>
          </a:stretch>
        </p:blipFill>
        <p:spPr>
          <a:xfrm>
            <a:off x="8239974" y="3644555"/>
            <a:ext cx="1123470" cy="1123470"/>
          </a:xfrm>
          <a:prstGeom prst="rect">
            <a:avLst/>
          </a:prstGeom>
        </p:spPr>
      </p:pic>
      <p:pic>
        <p:nvPicPr>
          <p:cNvPr id="10" name="Grafik 9">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9752069" y="3657065"/>
            <a:ext cx="1132356" cy="1132356"/>
          </a:xfrm>
          <a:prstGeom prst="rect">
            <a:avLst/>
          </a:prstGeom>
        </p:spPr>
      </p:pic>
      <p:sp>
        <p:nvSpPr>
          <p:cNvPr id="11" name="Text Placeholder 13">
            <a:extLst>
              <a:ext uri="{FF2B5EF4-FFF2-40B4-BE49-F238E27FC236}">
                <a16:creationId xmlns:a16="http://schemas.microsoft.com/office/drawing/2014/main" id="{D35158D9-EDCA-0641-B812-076316EC1DD8}"/>
              </a:ext>
            </a:extLst>
          </p:cNvPr>
          <p:cNvSpPr>
            <a:spLocks noGrp="1"/>
          </p:cNvSpPr>
          <p:nvPr>
            <p:ph idx="1"/>
          </p:nvPr>
        </p:nvSpPr>
        <p:spPr>
          <a:xfrm>
            <a:off x="3778942" y="5001178"/>
            <a:ext cx="1483077" cy="409765"/>
          </a:xfrm>
        </p:spPr>
        <p:txBody>
          <a:bodyPr>
            <a:noAutofit/>
          </a:bodyPr>
          <a:lstStyle/>
          <a:p>
            <a:pPr marL="0" indent="0" defTabSz="914400">
              <a:spcBef>
                <a:spcPts val="0"/>
              </a:spcBef>
              <a:buNone/>
              <a:defRPr/>
            </a:pPr>
            <a:r>
              <a:rPr lang="de-DE" sz="2400" b="1" dirty="0">
                <a:solidFill>
                  <a:schemeClr val="tx1">
                    <a:lumMod val="50000"/>
                  </a:schemeClr>
                </a:solidFill>
                <a:latin typeface="Lato Heavy"/>
                <a:ea typeface="Lato Heavy" charset="0"/>
                <a:cs typeface="Lato Heavy" charset="0"/>
              </a:rPr>
              <a:t>Plausch</a:t>
            </a:r>
          </a:p>
        </p:txBody>
      </p:sp>
      <p:sp>
        <p:nvSpPr>
          <p:cNvPr id="12" name="Text Placeholder 13">
            <a:extLst>
              <a:ext uri="{FF2B5EF4-FFF2-40B4-BE49-F238E27FC236}">
                <a16:creationId xmlns:a16="http://schemas.microsoft.com/office/drawing/2014/main" id="{4D3BCEFF-60D5-EC49-AC79-E651AD1EABB9}"/>
              </a:ext>
            </a:extLst>
          </p:cNvPr>
          <p:cNvSpPr txBox="1">
            <a:spLocks/>
          </p:cNvSpPr>
          <p:nvPr/>
        </p:nvSpPr>
        <p:spPr>
          <a:xfrm>
            <a:off x="6940719" y="5039862"/>
            <a:ext cx="937027"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Biete</a:t>
            </a:r>
          </a:p>
        </p:txBody>
      </p:sp>
      <p:sp>
        <p:nvSpPr>
          <p:cNvPr id="13" name="Text Placeholder 13">
            <a:extLst>
              <a:ext uri="{FF2B5EF4-FFF2-40B4-BE49-F238E27FC236}">
                <a16:creationId xmlns:a16="http://schemas.microsoft.com/office/drawing/2014/main" id="{5A2ABE29-70C4-814C-B7BB-BA0601C92D2D}"/>
              </a:ext>
            </a:extLst>
          </p:cNvPr>
          <p:cNvSpPr txBox="1">
            <a:spLocks/>
          </p:cNvSpPr>
          <p:nvPr/>
        </p:nvSpPr>
        <p:spPr>
          <a:xfrm>
            <a:off x="8335793" y="5039862"/>
            <a:ext cx="1107531"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Suche</a:t>
            </a:r>
          </a:p>
        </p:txBody>
      </p:sp>
      <p:sp>
        <p:nvSpPr>
          <p:cNvPr id="14" name="Text Placeholder 13">
            <a:extLst>
              <a:ext uri="{FF2B5EF4-FFF2-40B4-BE49-F238E27FC236}">
                <a16:creationId xmlns:a16="http://schemas.microsoft.com/office/drawing/2014/main" id="{757B7859-BCC5-C44E-9584-E8027EC24EF0}"/>
              </a:ext>
            </a:extLst>
          </p:cNvPr>
          <p:cNvSpPr txBox="1">
            <a:spLocks/>
          </p:cNvSpPr>
          <p:nvPr/>
        </p:nvSpPr>
        <p:spPr>
          <a:xfrm>
            <a:off x="9752069" y="5039864"/>
            <a:ext cx="1355259"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Gruppen</a:t>
            </a:r>
          </a:p>
        </p:txBody>
      </p:sp>
      <p:sp>
        <p:nvSpPr>
          <p:cNvPr id="1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pic>
        <p:nvPicPr>
          <p:cNvPr id="16" name="Picture 3">
            <a:extLst>
              <a:ext uri="{FF2B5EF4-FFF2-40B4-BE49-F238E27FC236}">
                <a16:creationId xmlns:a16="http://schemas.microsoft.com/office/drawing/2014/main" id="{916E83F0-05D5-C946-955D-FE6C30EFE045}"/>
              </a:ext>
            </a:extLst>
          </p:cNvPr>
          <p:cNvPicPr>
            <a:picLocks noChangeAspect="1"/>
          </p:cNvPicPr>
          <p:nvPr/>
        </p:nvPicPr>
        <p:blipFill>
          <a:blip r:embed="rId8"/>
          <a:stretch>
            <a:fillRect/>
          </a:stretch>
        </p:blipFill>
        <p:spPr>
          <a:xfrm>
            <a:off x="5230447" y="3644555"/>
            <a:ext cx="1126539" cy="1126539"/>
          </a:xfrm>
          <a:prstGeom prst="rect">
            <a:avLst/>
          </a:prstGeom>
        </p:spPr>
      </p:pic>
      <p:sp>
        <p:nvSpPr>
          <p:cNvPr id="17" name="Text Placeholder 13">
            <a:extLst>
              <a:ext uri="{FF2B5EF4-FFF2-40B4-BE49-F238E27FC236}">
                <a16:creationId xmlns:a16="http://schemas.microsoft.com/office/drawing/2014/main" id="{4D3BCEFF-60D5-EC49-AC79-E651AD1EABB9}"/>
              </a:ext>
            </a:extLst>
          </p:cNvPr>
          <p:cNvSpPr txBox="1">
            <a:spLocks/>
          </p:cNvSpPr>
          <p:nvPr/>
        </p:nvSpPr>
        <p:spPr>
          <a:xfrm>
            <a:off x="5365224" y="5039864"/>
            <a:ext cx="1197410"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Events</a:t>
            </a:r>
          </a:p>
        </p:txBody>
      </p:sp>
    </p:spTree>
    <p:extLst>
      <p:ext uri="{BB962C8B-B14F-4D97-AF65-F5344CB8AC3E}">
        <p14:creationId xmlns:p14="http://schemas.microsoft.com/office/powerpoint/2010/main" val="121125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0607772" y="5955710"/>
            <a:ext cx="1566724" cy="795963"/>
          </a:xfrm>
          <a:prstGeom prst="rect">
            <a:avLst/>
          </a:prstGeom>
          <a:solidFill>
            <a:schemeClr val="bg1"/>
          </a:solidFill>
          <a:ln w="9525" algn="ctr">
            <a:solidFill>
              <a:schemeClr val="bg1"/>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latin typeface="Lato Heavy"/>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
        <p:nvSpPr>
          <p:cNvPr id="5"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dirty="0">
                <a:solidFill>
                  <a:srgbClr val="179C7D"/>
                </a:solidFill>
                <a:latin typeface="Lato Heavy"/>
              </a:rPr>
              <a:t>DorfFunk – Beispiele für Gruppen</a:t>
            </a:r>
          </a:p>
        </p:txBody>
      </p:sp>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18452"/>
            <a:ext cx="3692046" cy="5940552"/>
          </a:xfrm>
          <a:prstGeom prst="rect">
            <a:avLst/>
          </a:prstGeom>
        </p:spPr>
      </p:pic>
    </p:spTree>
    <p:extLst>
      <p:ext uri="{BB962C8B-B14F-4D97-AF65-F5344CB8AC3E}">
        <p14:creationId xmlns:p14="http://schemas.microsoft.com/office/powerpoint/2010/main" val="721392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9CF77E23831645B5607125F3B89D1B" ma:contentTypeVersion="16" ma:contentTypeDescription="Create a new document." ma:contentTypeScope="" ma:versionID="90ab65e23c3aa85d4e2e8cdc12a8f4c2">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2e196d368b2c9a4ff8eb8c97d69704d1"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2.xml><?xml version="1.0" encoding="utf-8"?>
<ds:datastoreItem xmlns:ds="http://schemas.openxmlformats.org/officeDocument/2006/customXml" ds:itemID="{43FFEE4C-719C-4D82-BBFD-9DD4320C3B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b3776-1853-44a5-977a-d9ea407a1a73"/>
    <ds:schemaRef ds:uri="9d13ae2a-f270-4d19-a949-d5893e252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F13841-2C19-4D5F-97C6-8E75609A82A0}">
  <ds:schemaRefs>
    <ds:schemaRef ds:uri="http://schemas.microsoft.com/office/2006/documentManagement/types"/>
    <ds:schemaRef ds:uri="http://purl.org/dc/elements/1.1/"/>
    <ds:schemaRef ds:uri="9d13ae2a-f270-4d19-a949-d5893e25233b"/>
    <ds:schemaRef ds:uri="http://schemas.microsoft.com/office/2006/metadata/properties"/>
    <ds:schemaRef ds:uri="http://purl.org/dc/dcmitype/"/>
    <ds:schemaRef ds:uri="8c6b3776-1853-44a5-977a-d9ea407a1a73"/>
    <ds:schemaRef ds:uri="http://schemas.microsoft.com/office/infopath/2007/PartnerControl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1237</Words>
  <Application>Microsoft Office PowerPoint</Application>
  <PresentationFormat>Breitbild</PresentationFormat>
  <Paragraphs>161</Paragraphs>
  <Slides>19</Slides>
  <Notes>19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19</vt:i4>
      </vt:variant>
    </vt:vector>
  </HeadingPairs>
  <TitlesOfParts>
    <vt:vector size="28" baseType="lpstr">
      <vt:lpstr>Arial</vt:lpstr>
      <vt:lpstr>Calibri</vt:lpstr>
      <vt:lpstr>Frutiger LT Com 45 Light</vt:lpstr>
      <vt:lpstr>Frutiger LT Com 55 Roman</vt:lpstr>
      <vt:lpstr>Lato</vt:lpstr>
      <vt:lpstr>Lato Heavy</vt:lpstr>
      <vt:lpstr>Symbol</vt:lpstr>
      <vt:lpstr>Wingdings</vt:lpstr>
      <vt:lpstr>IESE_ppt_Master_dt</vt:lpstr>
      <vt:lpstr>Digitale Dörfer Niedersachsen </vt:lpstr>
      <vt:lpstr>PowerPoint-Präsentation</vt:lpstr>
      <vt:lpstr>PowerPoint-Präsentation</vt:lpstr>
      <vt:lpstr>PowerPoint-Präsentation</vt:lpstr>
      <vt:lpstr>DorfFunk – Wie kann ich mitmachen?</vt:lpstr>
      <vt:lpstr>DorfFunk – Tipps &amp; Tricks Anmelden &amp; Registrieren</vt:lpstr>
      <vt:lpstr>DorfFunk – Tipps &amp; Tricks Anmelden &amp; Registrieren</vt:lpstr>
      <vt:lpstr>PowerPoint-Präsentation</vt:lpstr>
      <vt:lpstr>DorfFunk – Beispiele für Gruppen</vt:lpstr>
      <vt:lpstr>PowerPoint-Präsentation</vt:lpstr>
      <vt:lpstr>PowerPoint-Präsentation</vt:lpstr>
      <vt:lpstr>LandNews – Formen der Mitarbeit + Hilfe</vt:lpstr>
      <vt:lpstr>LandNews – Wer kann Informationen einstellen?</vt:lpstr>
      <vt:lpstr>PowerPoint-Präsentation</vt:lpstr>
      <vt:lpstr>PowerPoint-Präsentation</vt:lpstr>
      <vt:lpstr>PowerPoint-Präsentation</vt:lpstr>
      <vt:lpstr>PowerPoint-Präsentation</vt:lpstr>
      <vt:lpstr>Noch Fragen offen?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Carola Croll</cp:lastModifiedBy>
  <cp:revision>156</cp:revision>
  <cp:lastPrinted>2022-12-09T11:55:55Z</cp:lastPrinted>
  <dcterms:created xsi:type="dcterms:W3CDTF">2020-11-02T13:05:48Z</dcterms:created>
  <dcterms:modified xsi:type="dcterms:W3CDTF">2025-02-17T13:23:38Z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