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4"/>
  </p:sldMasterIdLst>
  <p:notesMasterIdLst>
    <p:notesMasterId r:id="rId43"/>
  </p:notesMasterIdLst>
  <p:handoutMasterIdLst>
    <p:handoutMasterId r:id="rId44"/>
  </p:handoutMasterIdLst>
  <p:sldIdLst>
    <p:sldId id="1829" r:id="rId5"/>
    <p:sldId id="1830" r:id="rId6"/>
    <p:sldId id="1874" r:id="rId7"/>
    <p:sldId id="1875" r:id="rId8"/>
    <p:sldId id="1876" r:id="rId9"/>
    <p:sldId id="1832" r:id="rId10"/>
    <p:sldId id="1841" r:id="rId11"/>
    <p:sldId id="1833" r:id="rId12"/>
    <p:sldId id="1842" r:id="rId13"/>
    <p:sldId id="1843" r:id="rId14"/>
    <p:sldId id="1844" r:id="rId15"/>
    <p:sldId id="1845" r:id="rId16"/>
    <p:sldId id="1846" r:id="rId17"/>
    <p:sldId id="1848" r:id="rId18"/>
    <p:sldId id="1849" r:id="rId19"/>
    <p:sldId id="1870" r:id="rId20"/>
    <p:sldId id="1850" r:id="rId21"/>
    <p:sldId id="1835" r:id="rId22"/>
    <p:sldId id="1871" r:id="rId23"/>
    <p:sldId id="1836" r:id="rId24"/>
    <p:sldId id="1868" r:id="rId25"/>
    <p:sldId id="1853" r:id="rId26"/>
    <p:sldId id="1854" r:id="rId27"/>
    <p:sldId id="1859" r:id="rId28"/>
    <p:sldId id="1856" r:id="rId29"/>
    <p:sldId id="1857" r:id="rId30"/>
    <p:sldId id="1858" r:id="rId31"/>
    <p:sldId id="1860" r:id="rId32"/>
    <p:sldId id="1837" r:id="rId33"/>
    <p:sldId id="1861" r:id="rId34"/>
    <p:sldId id="1872" r:id="rId35"/>
    <p:sldId id="1838" r:id="rId36"/>
    <p:sldId id="1863" r:id="rId37"/>
    <p:sldId id="1864" r:id="rId38"/>
    <p:sldId id="1862" r:id="rId39"/>
    <p:sldId id="1839" r:id="rId40"/>
    <p:sldId id="1865" r:id="rId41"/>
    <p:sldId id="1877" r:id="rId42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40000"/>
      </a:spcAft>
      <a:buFont typeface="Wingdings" pitchFamily="2" charset="2"/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inleitung" id="{E61B8DE7-0818-4613-B552-B8744693DB25}">
          <p14:sldIdLst>
            <p14:sldId id="1829"/>
            <p14:sldId id="1830"/>
          </p14:sldIdLst>
        </p14:section>
        <p14:section name="Vorstellungsrunde oder Kennenlernspiel" id="{4B2EE153-8D09-43E9-8156-73823762D8D9}">
          <p14:sldIdLst>
            <p14:sldId id="1874"/>
            <p14:sldId id="1875"/>
            <p14:sldId id="1876"/>
          </p14:sldIdLst>
        </p14:section>
        <p14:section name="Digitale Kommunikation und Moderation: Einstieg" id="{D708BBA4-5501-474C-A0E4-374836649B4A}">
          <p14:sldIdLst>
            <p14:sldId id="1832"/>
            <p14:sldId id="1841"/>
          </p14:sldIdLst>
        </p14:section>
        <p14:section name="Was können/dürfen Nutzer*innen?" id="{FFF056E2-9DC5-4C04-B541-5CDE7F225AF8}">
          <p14:sldIdLst>
            <p14:sldId id="1833"/>
            <p14:sldId id="1842"/>
            <p14:sldId id="1843"/>
            <p14:sldId id="1844"/>
            <p14:sldId id="1845"/>
            <p14:sldId id="1846"/>
            <p14:sldId id="1848"/>
            <p14:sldId id="1849"/>
            <p14:sldId id="1870"/>
          </p14:sldIdLst>
        </p14:section>
        <p14:section name="Pause" id="{4C47411F-7F2E-4EFE-A30C-BF1ADFC224EF}">
          <p14:sldIdLst>
            <p14:sldId id="1850"/>
          </p14:sldIdLst>
        </p14:section>
        <p14:section name="Was bedeutet Moderation?" id="{3788283B-A9B5-4EAB-B7A3-3A896D2AE47E}">
          <p14:sldIdLst>
            <p14:sldId id="1835"/>
            <p14:sldId id="1871"/>
            <p14:sldId id="1836"/>
            <p14:sldId id="1868"/>
            <p14:sldId id="1853"/>
            <p14:sldId id="1854"/>
            <p14:sldId id="1859"/>
            <p14:sldId id="1856"/>
            <p14:sldId id="1857"/>
            <p14:sldId id="1858"/>
          </p14:sldIdLst>
        </p14:section>
        <p14:section name="Pause" id="{8C40680D-2446-4A84-B51C-5F882D13FCF2}">
          <p14:sldIdLst>
            <p14:sldId id="1860"/>
          </p14:sldIdLst>
        </p14:section>
        <p14:section name="Umgang mit negativen Beiträgen und Kommentaren" id="{BF68CA19-3DB5-4516-903F-229E2E6DD947}">
          <p14:sldIdLst>
            <p14:sldId id="1837"/>
            <p14:sldId id="1861"/>
            <p14:sldId id="1872"/>
            <p14:sldId id="1838"/>
            <p14:sldId id="1863"/>
            <p14:sldId id="1864"/>
          </p14:sldIdLst>
        </p14:section>
        <p14:section name="Moderationstools und Support-Möglichkeiten" id="{536E0E21-57B6-468E-9A82-48837EE85E8D}">
          <p14:sldIdLst>
            <p14:sldId id="1862"/>
            <p14:sldId id="1839"/>
          </p14:sldIdLst>
        </p14:section>
        <p14:section name="Offene Fragen" id="{885B00C6-B2E8-49E6-8F59-8CAD878A9EB4}">
          <p14:sldIdLst>
            <p14:sldId id="1865"/>
            <p14:sldId id="18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93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706" userDrawn="1">
          <p15:clr>
            <a:srgbClr val="A4A3A4"/>
          </p15:clr>
        </p15:guide>
        <p15:guide id="4" pos="7288" userDrawn="1">
          <p15:clr>
            <a:srgbClr val="A4A3A4"/>
          </p15:clr>
        </p15:guide>
        <p15:guide id="5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88" userDrawn="1">
          <p15:clr>
            <a:srgbClr val="A4A3A4"/>
          </p15:clr>
        </p15:guide>
        <p15:guide id="2" orient="horz" pos="5865" userDrawn="1">
          <p15:clr>
            <a:srgbClr val="A4A3A4"/>
          </p15:clr>
        </p15:guide>
        <p15:guide id="3" orient="horz" pos="2214" userDrawn="1">
          <p15:clr>
            <a:srgbClr val="A4A3A4"/>
          </p15:clr>
        </p15:guide>
        <p15:guide id="4" orient="horz" pos="2077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6" pos="3973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B39B3E-0B81-CDC2-A20A-0DBBD7F0C893}" name="Nenja Wolbers" initials="NW" userId="S::nwolbers@digitale-chancen.de::6cd0557d-d689-421f-9277-4e7f99ea1925" providerId="AD"/>
  <p188:author id="{40603196-FD35-3721-93DB-A9D6C008A269}" name="apfennig@gmail.com" initials="a" userId="d6111c78b1cea1e6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artelock , Lisa (MB-Z1)" initials="M,L(" lastIdx="1" clrIdx="6">
    <p:extLst>
      <p:ext uri="{19B8F6BF-5375-455C-9EA6-DF929625EA0E}">
        <p15:presenceInfo xmlns:p15="http://schemas.microsoft.com/office/powerpoint/2012/main" userId="Martelock , Lisa (MB-Z1)" providerId="None"/>
      </p:ext>
    </p:extLst>
  </p:cmAuthor>
  <p:cmAuthor id="1" name="Jutta Croll" initials="JC" lastIdx="4" clrIdx="0">
    <p:extLst>
      <p:ext uri="{19B8F6BF-5375-455C-9EA6-DF929625EA0E}">
        <p15:presenceInfo xmlns:p15="http://schemas.microsoft.com/office/powerpoint/2012/main" userId="S::jcroll@digitale-chancen.de::05f8edf8-84ad-4b56-b59d-fa4d96028a42" providerId="AD"/>
      </p:ext>
    </p:extLst>
  </p:cmAuthor>
  <p:cmAuthor id="8" name="Begemann, Yvonne (MB-Z1)" initials="BY(" lastIdx="19" clrIdx="7">
    <p:extLst>
      <p:ext uri="{19B8F6BF-5375-455C-9EA6-DF929625EA0E}">
        <p15:presenceInfo xmlns:p15="http://schemas.microsoft.com/office/powerpoint/2012/main" userId="Begemann, Yvonne (MB-Z1)" providerId="None"/>
      </p:ext>
    </p:extLst>
  </p:cmAuthor>
  <p:cmAuthor id="2" name="Carola Croll" initials="CC" lastIdx="114" clrIdx="1">
    <p:extLst>
      <p:ext uri="{19B8F6BF-5375-455C-9EA6-DF929625EA0E}">
        <p15:presenceInfo xmlns:p15="http://schemas.microsoft.com/office/powerpoint/2012/main" userId="Carola Croll" providerId="None"/>
      </p:ext>
    </p:extLst>
  </p:cmAuthor>
  <p:cmAuthor id="9" name="Elias  Kreuzinger" initials="EK [2]" lastIdx="2" clrIdx="8">
    <p:extLst>
      <p:ext uri="{19B8F6BF-5375-455C-9EA6-DF929625EA0E}">
        <p15:presenceInfo xmlns:p15="http://schemas.microsoft.com/office/powerpoint/2012/main" userId="S::ekreuzinger@digitale-chancen.de::256d172b-6645-4055-ad93-6332cd0333b1" providerId="AD"/>
      </p:ext>
    </p:extLst>
  </p:cmAuthor>
  <p:cmAuthor id="3" name="Carola Croll" initials="CC [2]" lastIdx="3" clrIdx="2">
    <p:extLst>
      <p:ext uri="{19B8F6BF-5375-455C-9EA6-DF929625EA0E}">
        <p15:presenceInfo xmlns:p15="http://schemas.microsoft.com/office/powerpoint/2012/main" userId="S::ccroll@digitale-chancen.de::14a59627-3006-47fa-b9e3-098c2eed44c0" providerId="AD"/>
      </p:ext>
    </p:extLst>
  </p:cmAuthor>
  <p:cmAuthor id="10" name="Sophie  Wagner" initials="SW" lastIdx="2" clrIdx="9">
    <p:extLst>
      <p:ext uri="{19B8F6BF-5375-455C-9EA6-DF929625EA0E}">
        <p15:presenceInfo xmlns:p15="http://schemas.microsoft.com/office/powerpoint/2012/main" userId="S::swagner@digitale-chancen.de::a811e830-18d5-4678-8589-67de7410263a" providerId="AD"/>
      </p:ext>
    </p:extLst>
  </p:cmAuthor>
  <p:cmAuthor id="4" name="Wiebke Schäfer" initials="WS" lastIdx="4" clrIdx="3">
    <p:extLst>
      <p:ext uri="{19B8F6BF-5375-455C-9EA6-DF929625EA0E}">
        <p15:presenceInfo xmlns:p15="http://schemas.microsoft.com/office/powerpoint/2012/main" userId="Wiebke Schäfer" providerId="None"/>
      </p:ext>
    </p:extLst>
  </p:cmAuthor>
  <p:cmAuthor id="11" name="Sophie  Wagner" initials="SW [2]" lastIdx="4" clrIdx="10">
    <p:extLst>
      <p:ext uri="{19B8F6BF-5375-455C-9EA6-DF929625EA0E}">
        <p15:presenceInfo xmlns:p15="http://schemas.microsoft.com/office/powerpoint/2012/main" userId="Sophie  Wagner" providerId="None"/>
      </p:ext>
    </p:extLst>
  </p:cmAuthor>
  <p:cmAuthor id="5" name="Svenja Mink" initials="SM" lastIdx="25" clrIdx="4">
    <p:extLst>
      <p:ext uri="{19B8F6BF-5375-455C-9EA6-DF929625EA0E}">
        <p15:presenceInfo xmlns:p15="http://schemas.microsoft.com/office/powerpoint/2012/main" userId="Svenja Mink" providerId="None"/>
      </p:ext>
    </p:extLst>
  </p:cmAuthor>
  <p:cmAuthor id="12" name="Paul Wolf" initials="PW" lastIdx="1" clrIdx="11">
    <p:extLst>
      <p:ext uri="{19B8F6BF-5375-455C-9EA6-DF929625EA0E}">
        <p15:presenceInfo xmlns:p15="http://schemas.microsoft.com/office/powerpoint/2012/main" userId="Paul Wolf" providerId="None"/>
      </p:ext>
    </p:extLst>
  </p:cmAuthor>
  <p:cmAuthor id="6" name="Elias  Kreuzinger" initials="EK" lastIdx="2" clrIdx="5">
    <p:extLst>
      <p:ext uri="{19B8F6BF-5375-455C-9EA6-DF929625EA0E}">
        <p15:presenceInfo xmlns:p15="http://schemas.microsoft.com/office/powerpoint/2012/main" userId="Elias  Kreuzin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78"/>
    <a:srgbClr val="B1D050"/>
    <a:srgbClr val="FB8174"/>
    <a:srgbClr val="179C7D"/>
    <a:srgbClr val="178EAE"/>
    <a:srgbClr val="EB6A0A"/>
    <a:srgbClr val="B1C800"/>
    <a:srgbClr val="5FB2AA"/>
    <a:srgbClr val="D1E1DB"/>
    <a:srgbClr val="A2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00D60-8D23-205D-5D83-C3625C9BC2E2}" v="34" dt="2023-07-25T12:12:11.411"/>
    <p1510:client id="{2F7CC139-0E11-B8E7-4F5F-2D1FBD4DF191}" v="2198" dt="2023-06-30T12:21:13.051"/>
    <p1510:client id="{3596CC17-6364-132A-A7A5-6F75A9587F8C}" v="1" dt="2023-07-25T11:16:33.390"/>
    <p1510:client id="{431CE12E-90D6-DA96-52DC-CC4222E6FAA2}" v="40" dt="2023-06-21T10:57:16.235"/>
    <p1510:client id="{4BD68BCE-9D9B-E277-00BC-E8F761E41474}" v="17" dt="2023-08-18T09:46:15.447"/>
    <p1510:client id="{5627B171-3B58-4F8E-C464-799BE6988A9F}" v="22" dt="2023-07-26T08:43:45.433"/>
    <p1510:client id="{5DF4C336-1D56-B846-CD3D-44C5003A1F92}" v="37" dt="2023-07-25T12:28:29.209"/>
    <p1510:client id="{6D1B282B-F0F4-D366-E698-EE2CD3619B9F}" v="2" dt="2023-07-25T07:32:01.939"/>
    <p1510:client id="{817E52F6-A5DD-0699-938C-47D6CF1C3EAF}" v="4" dt="2023-07-26T10:06:18.870"/>
    <p1510:client id="{9BD3231D-7C32-04B6-C4DD-0740256E1081}" v="26" dt="2023-08-16T08:22:31.810"/>
    <p1510:client id="{AA51740B-DF61-2417-9E08-09AA6DF7C420}" v="801" dt="2023-07-18T11:26:01.430"/>
    <p1510:client id="{B6D532E7-529C-83A7-1459-ACC61A995D73}" v="169" dt="2023-06-20T17:36:33.521"/>
    <p1510:client id="{E1A8ED19-B950-829E-BE0E-60B5938596FD}" v="8" dt="2023-07-25T11:29:07.600"/>
    <p1510:client id="{F2ECD893-015B-E3CB-68D6-3EA74CC23BBF}" v="367" dt="2023-07-18T10:04:20.821"/>
    <p1510:client id="{FEFFE290-4E87-3588-8A36-935BA05866AF}" v="50" dt="2023-06-20T10:13:38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28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64"/>
      </p:cViewPr>
      <p:guideLst>
        <p:guide orient="horz" pos="3793"/>
        <p:guide orient="horz" pos="255"/>
        <p:guide orient="horz" pos="1706"/>
        <p:guide pos="7288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88"/>
        <p:guide orient="horz" pos="5865"/>
        <p:guide orient="horz" pos="2214"/>
        <p:guide orient="horz" pos="2077"/>
        <p:guide pos="309"/>
        <p:guide pos="397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a Croll" userId="S::ccroll@digitale-chancen.de::14a59627-3006-47fa-b9e3-098c2eed44c0" providerId="AD" clId="Web-{4BD68BCE-9D9B-E277-00BC-E8F761E41474}"/>
    <pc:docChg chg="">
      <pc:chgData name="Carola Croll" userId="S::ccroll@digitale-chancen.de::14a59627-3006-47fa-b9e3-098c2eed44c0" providerId="AD" clId="Web-{4BD68BCE-9D9B-E277-00BC-E8F761E41474}" dt="2023-08-18T09:46:15.447" v="16"/>
      <pc:docMkLst>
        <pc:docMk/>
      </pc:docMkLst>
      <pc:sldChg chg="delCm">
        <pc:chgData name="Carola Croll" userId="S::ccroll@digitale-chancen.de::14a59627-3006-47fa-b9e3-098c2eed44c0" providerId="AD" clId="Web-{4BD68BCE-9D9B-E277-00BC-E8F761E41474}" dt="2023-08-18T09:44:40.758" v="2"/>
        <pc:sldMkLst>
          <pc:docMk/>
          <pc:sldMk cId="2296680573" sldId="179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4:40.758" v="2"/>
              <pc2:cmMkLst xmlns:pc2="http://schemas.microsoft.com/office/powerpoint/2019/9/main/command">
                <pc:docMk/>
                <pc:sldMk cId="2296680573" sldId="1793"/>
                <pc2:cmMk id="{27B5B2D9-03DD-4BCF-941B-B95F7121C238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6:09.634" v="15"/>
        <pc:sldMkLst>
          <pc:docMk/>
          <pc:sldMk cId="508579845" sldId="17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6:09.634" v="15"/>
              <pc2:cmMkLst xmlns:pc2="http://schemas.microsoft.com/office/powerpoint/2019/9/main/command">
                <pc:docMk/>
                <pc:sldMk cId="508579845" sldId="1795"/>
                <pc2:cmMk id="{8C84D882-7DD7-4E62-9475-C967BE491F12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6:06.541" v="14"/>
              <pc2:cmMkLst xmlns:pc2="http://schemas.microsoft.com/office/powerpoint/2019/9/main/command">
                <pc:docMk/>
                <pc:sldMk cId="508579845" sldId="1795"/>
                <pc2:cmMk id="{83AA24C1-570B-49E2-96A3-301E1CE3BE68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4:20.304" v="0"/>
        <pc:sldMkLst>
          <pc:docMk/>
          <pc:sldMk cId="3018324502" sldId="17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4:20.304" v="0"/>
              <pc2:cmMkLst xmlns:pc2="http://schemas.microsoft.com/office/powerpoint/2019/9/main/command">
                <pc:docMk/>
                <pc:sldMk cId="3018324502" sldId="1796"/>
                <pc2:cmMk id="{F1E3DCF0-6A70-43AB-9545-785FF631F685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4:52.211" v="3"/>
        <pc:sldMkLst>
          <pc:docMk/>
          <pc:sldMk cId="879382771" sldId="17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4:52.211" v="3"/>
              <pc2:cmMkLst xmlns:pc2="http://schemas.microsoft.com/office/powerpoint/2019/9/main/command">
                <pc:docMk/>
                <pc:sldMk cId="879382771" sldId="1797"/>
                <pc2:cmMk id="{4EE952AB-E9E1-425E-8A5D-026173F89C03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6:02.947" v="13"/>
        <pc:sldMkLst>
          <pc:docMk/>
          <pc:sldMk cId="169531922" sldId="17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6:00.212" v="12"/>
              <pc2:cmMkLst xmlns:pc2="http://schemas.microsoft.com/office/powerpoint/2019/9/main/command">
                <pc:docMk/>
                <pc:sldMk cId="169531922" sldId="1798"/>
                <pc2:cmMk id="{AAD80C6E-8C0F-46E9-BFC8-3718E5746E2F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6:02.947" v="13"/>
              <pc2:cmMkLst xmlns:pc2="http://schemas.microsoft.com/office/powerpoint/2019/9/main/command">
                <pc:docMk/>
                <pc:sldMk cId="169531922" sldId="1798"/>
                <pc2:cmMk id="{D28A4786-CA12-42DB-9A7E-29799D51A0B1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5:53.525" v="11"/>
        <pc:sldMkLst>
          <pc:docMk/>
          <pc:sldMk cId="4102890678" sldId="18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53.525" v="11"/>
              <pc2:cmMkLst xmlns:pc2="http://schemas.microsoft.com/office/powerpoint/2019/9/main/command">
                <pc:docMk/>
                <pc:sldMk cId="4102890678" sldId="1804"/>
                <pc2:cmMk id="{9601B95D-72C4-48EF-BEE6-EEFDC6B05AC1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41.259" v="10"/>
              <pc2:cmMkLst xmlns:pc2="http://schemas.microsoft.com/office/powerpoint/2019/9/main/command">
                <pc:docMk/>
                <pc:sldMk cId="4102890678" sldId="1804"/>
                <pc2:cmMk id="{3AE33762-24EC-4119-9483-B525BE626997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4:33.930" v="1"/>
        <pc:sldMkLst>
          <pc:docMk/>
          <pc:sldMk cId="1987950417" sldId="18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4:33.930" v="1"/>
              <pc2:cmMkLst xmlns:pc2="http://schemas.microsoft.com/office/powerpoint/2019/9/main/command">
                <pc:docMk/>
                <pc:sldMk cId="1987950417" sldId="1805"/>
                <pc2:cmMk id="{FF5C2BBB-5689-49B9-B44F-65BB1B69211E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5:06.962" v="5"/>
        <pc:sldMkLst>
          <pc:docMk/>
          <pc:sldMk cId="1769896215" sldId="180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03.930" v="4"/>
              <pc2:cmMkLst xmlns:pc2="http://schemas.microsoft.com/office/powerpoint/2019/9/main/command">
                <pc:docMk/>
                <pc:sldMk cId="1769896215" sldId="1806"/>
                <pc2:cmMk id="{42C4D806-0AF6-4A4E-A8F5-7ACB1784C6F3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06.962" v="5"/>
              <pc2:cmMkLst xmlns:pc2="http://schemas.microsoft.com/office/powerpoint/2019/9/main/command">
                <pc:docMk/>
                <pc:sldMk cId="1769896215" sldId="1806"/>
                <pc2:cmMk id="{69F6CD12-7ABC-4DA6-B507-441820270885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6:15.447" v="16"/>
        <pc:sldMkLst>
          <pc:docMk/>
          <pc:sldMk cId="1044984561" sldId="18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6:15.447" v="16"/>
              <pc2:cmMkLst xmlns:pc2="http://schemas.microsoft.com/office/powerpoint/2019/9/main/command">
                <pc:docMk/>
                <pc:sldMk cId="1044984561" sldId="1807"/>
                <pc2:cmMk id="{AF0762D6-1ECE-4706-982D-B206C8B29848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5:36.946" v="9"/>
        <pc:sldMkLst>
          <pc:docMk/>
          <pc:sldMk cId="3023613163" sldId="18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33.868" v="8"/>
              <pc2:cmMkLst xmlns:pc2="http://schemas.microsoft.com/office/powerpoint/2019/9/main/command">
                <pc:docMk/>
                <pc:sldMk cId="3023613163" sldId="1808"/>
                <pc2:cmMk id="{CC8E3F09-25A2-4F50-84B2-41DDFF3CFB90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28.634" v="7"/>
              <pc2:cmMkLst xmlns:pc2="http://schemas.microsoft.com/office/powerpoint/2019/9/main/command">
                <pc:docMk/>
                <pc:sldMk cId="3023613163" sldId="1808"/>
                <pc2:cmMk id="{51C144DC-C872-4CD6-A4CB-E039B73B8938}"/>
              </pc2:cmMkLst>
            </pc226:cmChg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36.946" v="9"/>
              <pc2:cmMkLst xmlns:pc2="http://schemas.microsoft.com/office/powerpoint/2019/9/main/command">
                <pc:docMk/>
                <pc:sldMk cId="3023613163" sldId="1808"/>
                <pc2:cmMk id="{742DB1FB-FF94-4FB0-8858-16B1A922A5D8}"/>
              </pc2:cmMkLst>
            </pc226:cmChg>
          </p:ext>
        </pc:extLst>
      </pc:sldChg>
      <pc:sldChg chg="delCm">
        <pc:chgData name="Carola Croll" userId="S::ccroll@digitale-chancen.de::14a59627-3006-47fa-b9e3-098c2eed44c0" providerId="AD" clId="Web-{4BD68BCE-9D9B-E277-00BC-E8F761E41474}" dt="2023-08-18T09:45:23.946" v="6"/>
        <pc:sldMkLst>
          <pc:docMk/>
          <pc:sldMk cId="3753125300" sldId="18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arola Croll" userId="S::ccroll@digitale-chancen.de::14a59627-3006-47fa-b9e3-098c2eed44c0" providerId="AD" clId="Web-{4BD68BCE-9D9B-E277-00BC-E8F761E41474}" dt="2023-08-18T09:45:23.946" v="6"/>
              <pc2:cmMkLst xmlns:pc2="http://schemas.microsoft.com/office/powerpoint/2019/9/main/command">
                <pc:docMk/>
                <pc:sldMk cId="3753125300" sldId="1809"/>
                <pc2:cmMk id="{34785068-CDF7-4D7D-A68E-700149823EC4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25" cy="49665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947" y="0"/>
            <a:ext cx="2945125" cy="49665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712E56AE-624E-49E0-8ED0-94A91F974A6E}" type="datetimeFigureOut">
              <a:rPr lang="de-DE" smtClean="0"/>
              <a:t>29.01.2025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390"/>
            <a:ext cx="2945125" cy="49665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947" y="9428390"/>
            <a:ext cx="2945125" cy="49665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80BC5AC0-20DA-4069-B102-9653FA907D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77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90586" y="0"/>
            <a:ext cx="3635485" cy="496652"/>
          </a:xfrm>
          <a:prstGeom prst="rect">
            <a:avLst/>
          </a:prstGeom>
        </p:spPr>
        <p:txBody>
          <a:bodyPr vert="horz" lIns="0" tIns="90675" rIns="92126" bIns="46063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853304" y="0"/>
            <a:ext cx="1453784" cy="496652"/>
          </a:xfrm>
          <a:prstGeom prst="rect">
            <a:avLst/>
          </a:prstGeom>
        </p:spPr>
        <p:txBody>
          <a:bodyPr vert="horz" lIns="92126" tIns="90675" rIns="0" bIns="46063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D64C5CA1-81F4-43E1-8D15-34184FE6F392}" type="datetimeFigureOut">
              <a:rPr lang="de-DE" smtClean="0"/>
              <a:pPr/>
              <a:t>29.01.2025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98425" y="615950"/>
            <a:ext cx="4765675" cy="2681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90587" y="3514886"/>
            <a:ext cx="5816502" cy="5794751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90586" y="9428390"/>
            <a:ext cx="3635485" cy="496652"/>
          </a:xfrm>
          <a:prstGeom prst="rect">
            <a:avLst/>
          </a:prstGeom>
        </p:spPr>
        <p:txBody>
          <a:bodyPr vert="horz" lIns="0" tIns="46063" rIns="92126" bIns="18135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853303" y="9428390"/>
            <a:ext cx="1453784" cy="496652"/>
          </a:xfrm>
          <a:prstGeom prst="rect">
            <a:avLst/>
          </a:prstGeom>
        </p:spPr>
        <p:txBody>
          <a:bodyPr vert="horz" lIns="92126" tIns="46063" rIns="0" bIns="18135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fld id="{6F118F77-BF2E-4843-AA6C-ED9ACCB38B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3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rgbClr val="179C7D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1pPr>
    <a:lvl2pPr marL="360363" indent="-184150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2pPr>
    <a:lvl3pPr marL="536575" indent="-176213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3pPr>
    <a:lvl4pPr marL="715963" indent="-17462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4pPr>
    <a:lvl5pPr marL="896938" indent="-180975" algn="l" defTabSz="914400" rtl="0" eaLnBrk="1" latinLnBrk="0" hangingPunct="1">
      <a:buClr>
        <a:schemeClr val="bg2"/>
      </a:buClr>
      <a:buFont typeface="Wingdings" pitchFamily="2" charset="2"/>
      <a:buChar char="n"/>
      <a:defRPr sz="1200" kern="1200">
        <a:solidFill>
          <a:schemeClr val="tx1"/>
        </a:solidFill>
        <a:latin typeface="Frutiger LT Com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24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18F77-BF2E-4843-AA6C-ED9ACCB38B45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77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Line 12"/>
          <p:cNvSpPr>
            <a:spLocks noChangeShapeType="1"/>
          </p:cNvSpPr>
          <p:nvPr userDrawn="1"/>
        </p:nvSpPr>
        <p:spPr bwMode="auto">
          <a:xfrm flipV="1">
            <a:off x="622300" y="406800"/>
            <a:ext cx="10944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  <a:ea typeface="+mn-ea"/>
              <a:cs typeface="+mn-cs"/>
            </a:endParaRPr>
          </a:p>
        </p:txBody>
      </p:sp>
      <p:sp>
        <p:nvSpPr>
          <p:cNvPr id="3085" name="Line 13"/>
          <p:cNvSpPr>
            <a:spLocks noChangeShapeType="1"/>
          </p:cNvSpPr>
          <p:nvPr userDrawn="1"/>
        </p:nvSpPr>
        <p:spPr bwMode="auto">
          <a:xfrm>
            <a:off x="622300" y="2492870"/>
            <a:ext cx="109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  <a:ea typeface="+mn-ea"/>
              <a:cs typeface="+mn-cs"/>
            </a:endParaRPr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 flipV="1">
            <a:off x="625700" y="6165380"/>
            <a:ext cx="10944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2300" y="476823"/>
            <a:ext cx="10944000" cy="617191"/>
          </a:xfrm>
          <a:noFill/>
        </p:spPr>
        <p:txBody>
          <a:bodyPr/>
          <a:lstStyle>
            <a:lvl1pPr marL="0" indent="0">
              <a:defRPr sz="3600" cap="all" baseline="0"/>
            </a:lvl1pPr>
          </a:lstStyle>
          <a:p>
            <a:pPr lvl="0"/>
            <a:r>
              <a:rPr lang="de-DE" sz="3600" dirty="0" smtClean="0">
                <a:latin typeface="Lato"/>
                <a:ea typeface="Lato"/>
                <a:cs typeface="Lato"/>
              </a:rPr>
              <a:t>Mastertitelformat bearbeiten</a:t>
            </a:r>
            <a:endParaRPr lang="de-DE" noProof="0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300" y="1164036"/>
            <a:ext cx="10944000" cy="1256824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573" y="2852936"/>
            <a:ext cx="5973454" cy="2304256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2419417" y="6529381"/>
            <a:ext cx="15459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Lato" panose="020F0502020204030203"/>
              </a:rPr>
              <a:t>Stand: Dezember</a:t>
            </a:r>
            <a:r>
              <a:rPr lang="de-DE" sz="900" baseline="0" dirty="0" smtClean="0">
                <a:latin typeface="Lato" panose="020F0502020204030203"/>
              </a:rPr>
              <a:t> </a:t>
            </a:r>
            <a:r>
              <a:rPr lang="de-DE" sz="900" dirty="0" smtClean="0">
                <a:latin typeface="Lato" panose="020F0502020204030203"/>
              </a:rPr>
              <a:t>2024</a:t>
            </a:r>
            <a:endParaRPr lang="de-DE" sz="900" dirty="0"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23026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2300" y="476823"/>
            <a:ext cx="10944000" cy="437577"/>
          </a:xfrm>
        </p:spPr>
        <p:txBody>
          <a:bodyPr/>
          <a:lstStyle>
            <a:lvl1pPr marL="0" indent="0">
              <a:defRPr sz="2800" cap="none" baseline="0">
                <a:solidFill>
                  <a:srgbClr val="179C7D"/>
                </a:solidFill>
              </a:defRPr>
            </a:lvl1pPr>
          </a:lstStyle>
          <a:p>
            <a:pPr lvl="0"/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sp>
        <p:nvSpPr>
          <p:cNvPr id="4" name="Line 12"/>
          <p:cNvSpPr>
            <a:spLocks noChangeShapeType="1"/>
          </p:cNvSpPr>
          <p:nvPr userDrawn="1"/>
        </p:nvSpPr>
        <p:spPr bwMode="auto">
          <a:xfrm flipV="1">
            <a:off x="622300" y="406800"/>
            <a:ext cx="10944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  <a:ea typeface="+mn-ea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624000" y="1558800"/>
            <a:ext cx="109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  <a:ea typeface="+mn-ea"/>
              <a:cs typeface="+mn-cs"/>
            </a:endParaRP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1" y="1773238"/>
            <a:ext cx="10945700" cy="4248150"/>
          </a:xfrm>
        </p:spPr>
        <p:txBody>
          <a:bodyPr anchor="ctr"/>
          <a:lstStyle>
            <a:lvl1pPr marL="457200" indent="-457200">
              <a:buFont typeface="+mj-lt"/>
              <a:buAutoNum type="arabicPeriod"/>
              <a:defRPr sz="2000" b="1">
                <a:solidFill>
                  <a:srgbClr val="179C7D"/>
                </a:solidFill>
              </a:defRPr>
            </a:lvl1pPr>
            <a:lvl2pPr marL="817200" indent="-457200">
              <a:buFont typeface="+mj-lt"/>
              <a:buAutoNum type="arabicPeriod"/>
              <a:defRPr sz="2000" b="1">
                <a:solidFill>
                  <a:srgbClr val="179C7D"/>
                </a:solidFill>
              </a:defRPr>
            </a:lvl2pPr>
            <a:lvl3pPr marL="1177200" indent="-457200">
              <a:buFont typeface="+mj-lt"/>
              <a:buAutoNum type="arabicPeriod"/>
              <a:defRPr sz="2000" b="1">
                <a:solidFill>
                  <a:srgbClr val="179C7D"/>
                </a:solidFill>
              </a:defRPr>
            </a:lvl3pPr>
            <a:lvl4pPr marL="1537200" indent="-457200">
              <a:buFont typeface="+mj-lt"/>
              <a:buAutoNum type="arabicPeriod"/>
              <a:defRPr sz="2000" b="1">
                <a:solidFill>
                  <a:srgbClr val="179C7D"/>
                </a:solidFill>
              </a:defRPr>
            </a:lvl4pPr>
            <a:lvl5pPr marL="1897200" indent="-457200">
              <a:buFont typeface="+mj-lt"/>
              <a:buAutoNum type="arabicPeriod"/>
              <a:defRPr sz="2000" b="1">
                <a:solidFill>
                  <a:srgbClr val="179C7D"/>
                </a:solidFill>
              </a:defRPr>
            </a:lvl5pPr>
          </a:lstStyle>
          <a:p>
            <a:pPr lvl="0"/>
            <a:r>
              <a:rPr lang="de-DE" dirty="0"/>
              <a:t>Mastertextformat </a:t>
            </a:r>
            <a:r>
              <a:rPr lang="de-DE" dirty="0" smtClean="0"/>
              <a:t>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</a:t>
            </a:r>
            <a:r>
              <a:rPr lang="de-DE" dirty="0"/>
              <a:t>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255" y="548729"/>
            <a:ext cx="2240045" cy="864096"/>
          </a:xfrm>
          <a:prstGeom prst="rect">
            <a:avLst/>
          </a:prstGeom>
        </p:spPr>
      </p:pic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2300" y="1037608"/>
            <a:ext cx="10944000" cy="30675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179C7D"/>
                </a:solidFill>
              </a:defRPr>
            </a:lvl1pPr>
          </a:lstStyle>
          <a:p>
            <a:pPr lvl="0"/>
            <a:r>
              <a:rPr lang="de-DE" noProof="0" dirty="0" smtClean="0"/>
              <a:t>Master-Untertitelformat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84151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430887"/>
          </a:xfrm>
        </p:spPr>
        <p:txBody>
          <a:bodyPr wrap="square">
            <a:spAutoFit/>
          </a:bodyPr>
          <a:lstStyle>
            <a:lvl1pPr marL="0" indent="0" defTabSz="504000">
              <a:defRPr sz="2800">
                <a:solidFill>
                  <a:srgbClr val="179C7D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10944000" cy="4687245"/>
          </a:xfrm>
        </p:spPr>
        <p:txBody>
          <a:bodyPr anchor="ctr"/>
          <a:lstStyle>
            <a:lvl1pPr marL="360000" indent="-360000">
              <a:buFont typeface="Wingdings" panose="05000000000000000000" pitchFamily="2" charset="2"/>
              <a:buChar char="Ø"/>
              <a:defRPr sz="2000"/>
            </a:lvl1pPr>
            <a:lvl2pPr marL="720000" indent="-360000">
              <a:buClr>
                <a:srgbClr val="179C7D"/>
              </a:buClr>
              <a:buFont typeface="Symbol" panose="05050102010706020507" pitchFamily="18" charset="2"/>
              <a:buChar char="-"/>
              <a:defRPr sz="2000"/>
            </a:lvl2pPr>
            <a:lvl3pPr marL="1062900" indent="-342900">
              <a:buClr>
                <a:srgbClr val="179C7D"/>
              </a:buClr>
              <a:buFont typeface="Symbol" panose="05050102010706020507" pitchFamily="18" charset="2"/>
              <a:buChar char="-"/>
              <a:defRPr sz="2000"/>
            </a:lvl3pPr>
            <a:lvl4pPr marL="1440000" indent="-360000">
              <a:buClr>
                <a:srgbClr val="179C7D"/>
              </a:buClr>
              <a:buFont typeface="Symbol" panose="05050102010706020507" pitchFamily="18" charset="2"/>
              <a:buChar char="-"/>
              <a:defRPr sz="2000"/>
            </a:lvl4pPr>
            <a:lvl5pPr marL="1800000" indent="-360000">
              <a:buClr>
                <a:srgbClr val="179C7D"/>
              </a:buClr>
              <a:buFont typeface="Symbol" panose="05050102010706020507" pitchFamily="18" charset="2"/>
              <a:buChar char="-"/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255" y="161361"/>
            <a:ext cx="2240045" cy="864096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type="subTitle" idx="10"/>
          </p:nvPr>
        </p:nvSpPr>
        <p:spPr>
          <a:xfrm>
            <a:off x="622300" y="875199"/>
            <a:ext cx="10944000" cy="349432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179C7D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32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622300" y="1710445"/>
            <a:ext cx="109440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  <a:ea typeface="+mn-ea"/>
              <a:cs typeface="+mn-cs"/>
            </a:endParaRPr>
          </a:p>
        </p:txBody>
      </p:sp>
      <p:sp>
        <p:nvSpPr>
          <p:cNvPr id="5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25700" y="2030030"/>
            <a:ext cx="10944000" cy="3991330"/>
          </a:xfrm>
        </p:spPr>
        <p:txBody>
          <a:bodyPr anchor="ctr" anchorCtr="0"/>
          <a:lstStyle>
            <a:lvl1pPr marL="0" indent="0" algn="ctr">
              <a:buNone/>
              <a:defRPr sz="200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Line 12"/>
          <p:cNvSpPr>
            <a:spLocks noChangeShapeType="1"/>
          </p:cNvSpPr>
          <p:nvPr userDrawn="1"/>
        </p:nvSpPr>
        <p:spPr bwMode="auto">
          <a:xfrm flipV="1">
            <a:off x="622300" y="404813"/>
            <a:ext cx="109440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  <a:ea typeface="+mn-ea"/>
              <a:cs typeface="+mn-cs"/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622300" y="501030"/>
            <a:ext cx="10944000" cy="430887"/>
          </a:xfrm>
        </p:spPr>
        <p:txBody>
          <a:bodyPr wrap="square">
            <a:spAutoFit/>
          </a:bodyPr>
          <a:lstStyle>
            <a:lvl1pPr marL="0" indent="0" defTabSz="504000">
              <a:defRPr sz="2800">
                <a:solidFill>
                  <a:srgbClr val="179C7D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1"/>
          </p:nvPr>
        </p:nvSpPr>
        <p:spPr>
          <a:xfrm>
            <a:off x="622300" y="1041429"/>
            <a:ext cx="10944000" cy="349432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179C7D"/>
                </a:solidFill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255" y="512736"/>
            <a:ext cx="2240045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334800"/>
            <a:ext cx="10944000" cy="1225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774800"/>
            <a:ext cx="10944000" cy="4248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625700" y="6165380"/>
            <a:ext cx="109440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  <a:ea typeface="+mn-ea"/>
              <a:cs typeface="+mn-c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07484" y="6223091"/>
            <a:ext cx="736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40000"/>
              </a:spcAft>
              <a:buClrTx/>
              <a:buSzTx/>
              <a:buFont typeface="Wingdings" pitchFamily="2" charset="2"/>
              <a:buNone/>
              <a:tabLst/>
              <a:defRPr/>
            </a:pPr>
            <a:fld id="{DC75ABA8-74DD-4667-80FE-C5991E625FC0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Com 55 Roman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t>‹Nr.›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LT Com 55 Roman" pitchFamily="34" charset="0"/>
              <a:ea typeface="+mn-ea"/>
              <a:cs typeface="+mn-cs"/>
            </a:endParaRPr>
          </a:p>
        </p:txBody>
      </p:sp>
      <p:pic>
        <p:nvPicPr>
          <p:cNvPr id="9" name="Picture 8" descr="Logo_ausgetauscht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20" y="6314460"/>
            <a:ext cx="1417637" cy="38815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15" y="6223091"/>
            <a:ext cx="1308785" cy="52208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6375491"/>
            <a:ext cx="1808052" cy="3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3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5040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Lato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6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Lato"/>
          <a:ea typeface="+mn-ea"/>
          <a:cs typeface="+mn-cs"/>
        </a:defRPr>
      </a:lvl1pPr>
      <a:lvl2pPr marL="72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ato"/>
        </a:defRPr>
      </a:lvl2pPr>
      <a:lvl3pPr marL="108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ato"/>
        </a:defRPr>
      </a:lvl3pPr>
      <a:lvl4pPr marL="144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ato"/>
        </a:defRPr>
      </a:lvl4pPr>
      <a:lvl5pPr marL="1800000" indent="-360000" algn="l" defTabSz="360000" rtl="0" eaLnBrk="1" fontAlgn="base" hangingPunct="1">
        <a:spcBef>
          <a:spcPct val="0"/>
        </a:spcBef>
        <a:spcAft>
          <a:spcPts val="9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Lato"/>
        </a:defRPr>
      </a:lvl5pPr>
      <a:lvl6pPr marL="18875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3447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8019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259138" indent="-358775" algn="l" rtl="0" eaLnBrk="1" fontAlgn="base" hangingPunct="1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e-doerfer.de/nutzungsbedingungen-dorffunk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eichen.digital/netiquett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chim.de/portal/seiten/dorffunk-und-landnews-fuer-achim-902001803-20601.html" TargetMode="External"/><Relationship Id="rId4" Type="http://schemas.openxmlformats.org/officeDocument/2006/relationships/hyperlink" Target="https://www.dorffunk-salzuflen.de/netiquette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digitale-doerfer.de/portal/de/kb/articles/wie-melde-ich-einen-beitrag" TargetMode="External"/><Relationship Id="rId2" Type="http://schemas.openxmlformats.org/officeDocument/2006/relationships/hyperlink" Target="https://www.youtube.com/watch?v=PzozYp_gjI0&amp;list=PLTqr0bdtrNjsyQx0fOldombbwVq7UrxCh&amp;index=6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upport.digitale-doerfer.de/portal/de/kb/articles/wie-kann-ich-eine-gruppe-melden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digitale-doerfer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niedersachsen@digitale-chancen.de" TargetMode="External"/><Relationship Id="rId2" Type="http://schemas.openxmlformats.org/officeDocument/2006/relationships/hyperlink" Target="http://www.digitale-doerfer-niedersachsen.de/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Digitale Dörfer Niedersachsen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Schulung Digitale </a:t>
            </a:r>
            <a:r>
              <a:rPr lang="de-DE" dirty="0" err="1">
                <a:solidFill>
                  <a:schemeClr val="tx2"/>
                </a:solidFill>
              </a:rPr>
              <a:t>Dorfheld</a:t>
            </a:r>
            <a:r>
              <a:rPr lang="de-DE" dirty="0">
                <a:solidFill>
                  <a:schemeClr val="tx2"/>
                </a:solidFill>
              </a:rPr>
              <a:t>*innen</a:t>
            </a:r>
          </a:p>
          <a:p>
            <a:r>
              <a:rPr lang="de-DE" dirty="0"/>
              <a:t>Einheit </a:t>
            </a:r>
            <a:r>
              <a:rPr lang="de-DE" dirty="0" smtClean="0"/>
              <a:t>D </a:t>
            </a:r>
            <a:r>
              <a:rPr lang="de-DE" dirty="0"/>
              <a:t>Gelungene </a:t>
            </a:r>
            <a:r>
              <a:rPr lang="de-DE" dirty="0" smtClean="0"/>
              <a:t>Kommunikation</a:t>
            </a:r>
          </a:p>
          <a:p>
            <a:r>
              <a:rPr lang="de-DE" dirty="0" smtClean="0"/>
              <a:t>Modul</a:t>
            </a:r>
            <a:r>
              <a:rPr lang="de-DE" dirty="0"/>
              <a:t>: Moderation im </a:t>
            </a:r>
            <a:r>
              <a:rPr lang="de-DE" dirty="0" err="1"/>
              <a:t>DorfFunk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11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Alle Kommunikationsmöglichkeiten können positiv wie negativ genutzt werden, zum Beispiel:</a:t>
            </a:r>
          </a:p>
          <a:p>
            <a:endParaRPr lang="de-DE" dirty="0"/>
          </a:p>
          <a:p>
            <a:r>
              <a:rPr lang="de-DE" dirty="0"/>
              <a:t>Ein Like (Herz) erzeugt ein Gefühl von </a:t>
            </a:r>
            <a:r>
              <a:rPr lang="de-DE" dirty="0" smtClean="0"/>
              <a:t>Zustimmung/Unterstützung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/>
              <a:t>So lassen sich positive Beiträge fördern, ohne einen Kommentar / eine Antwort zu schreiben.</a:t>
            </a:r>
          </a:p>
          <a:p>
            <a:r>
              <a:rPr lang="de-DE" dirty="0"/>
              <a:t>Ein Foto kann einen positiven oder negativen Ausdruck haben bzw. Eindruck hinterlassen und so digitale Kommunikation beeinflussen.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können </a:t>
            </a:r>
            <a:r>
              <a:rPr lang="de-DE" dirty="0" smtClean="0"/>
              <a:t>Nutzer*innen?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05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dürfen </a:t>
            </a:r>
            <a:r>
              <a:rPr lang="de-DE" dirty="0" smtClean="0"/>
              <a:t>Nutzer*innen?</a:t>
            </a:r>
            <a:endParaRPr lang="de-DE" dirty="0"/>
          </a:p>
        </p:txBody>
      </p:sp>
      <p:sp>
        <p:nvSpPr>
          <p:cNvPr id="5" name="Sprechblase: rechteckig mit abgerundeten Ecken 1">
            <a:extLst>
              <a:ext uri="{FF2B5EF4-FFF2-40B4-BE49-F238E27FC236}">
                <a16:creationId xmlns:a16="http://schemas.microsoft.com/office/drawing/2014/main" id="{C423EEB8-E7B5-0ECD-3F2B-586FA84DCBCF}"/>
              </a:ext>
            </a:extLst>
          </p:cNvPr>
          <p:cNvSpPr/>
          <p:nvPr/>
        </p:nvSpPr>
        <p:spPr bwMode="auto">
          <a:xfrm rot="699153">
            <a:off x="6721960" y="2651813"/>
            <a:ext cx="4743482" cy="1074109"/>
          </a:xfrm>
          <a:prstGeom prst="wedgeRoundRectCallout">
            <a:avLst>
              <a:gd name="adj1" fmla="val -46850"/>
              <a:gd name="adj2" fmla="val 82500"/>
              <a:gd name="adj3" fmla="val 16667"/>
            </a:avLst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2800" dirty="0">
                <a:latin typeface="Lato" panose="020F0502020204030203"/>
                <a:ea typeface="Lato" panose="020F0502020204030203"/>
                <a:cs typeface="Lato" panose="020F0502020204030203"/>
              </a:rPr>
              <a:t>Welche Regeln gibt es im </a:t>
            </a:r>
            <a:r>
              <a:rPr lang="de-DE" sz="2800" dirty="0" err="1">
                <a:latin typeface="Lato" panose="020F0502020204030203"/>
                <a:ea typeface="Lato" panose="020F0502020204030203"/>
                <a:cs typeface="Lato" panose="020F0502020204030203"/>
              </a:rPr>
              <a:t>DorfFunk</a:t>
            </a:r>
            <a:r>
              <a:rPr lang="de-DE" sz="2800" dirty="0">
                <a:latin typeface="Lato" panose="020F0502020204030203"/>
              </a:rPr>
              <a:t>?</a:t>
            </a:r>
          </a:p>
        </p:txBody>
      </p:sp>
      <p:sp>
        <p:nvSpPr>
          <p:cNvPr id="6" name="Sprechblase: oval 2">
            <a:extLst>
              <a:ext uri="{FF2B5EF4-FFF2-40B4-BE49-F238E27FC236}">
                <a16:creationId xmlns:a16="http://schemas.microsoft.com/office/drawing/2014/main" id="{80107B1F-547E-5996-181E-85C729597C5A}"/>
              </a:ext>
            </a:extLst>
          </p:cNvPr>
          <p:cNvSpPr/>
          <p:nvPr/>
        </p:nvSpPr>
        <p:spPr bwMode="auto">
          <a:xfrm>
            <a:off x="622300" y="2506283"/>
            <a:ext cx="5273749" cy="1365170"/>
          </a:xfrm>
          <a:prstGeom prst="wedgeEllipseCallout">
            <a:avLst>
              <a:gd name="adj1" fmla="val 27075"/>
              <a:gd name="adj2" fmla="val 92338"/>
            </a:avLst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2800" dirty="0">
                <a:latin typeface="Lato" panose="020F0502020204030203"/>
                <a:ea typeface="Lato"/>
                <a:cs typeface="Lato"/>
              </a:rPr>
              <a:t>Was dürfen Nutzer*innen?</a:t>
            </a:r>
          </a:p>
        </p:txBody>
      </p:sp>
    </p:spTree>
    <p:extLst>
      <p:ext uri="{BB962C8B-B14F-4D97-AF65-F5344CB8AC3E}">
        <p14:creationId xmlns:p14="http://schemas.microsoft.com/office/powerpoint/2010/main" val="128695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4"/>
            <a:ext cx="6163511" cy="4027858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Nutzungsbedingungen: </a:t>
            </a:r>
          </a:p>
          <a:p>
            <a:endParaRPr lang="de-DE" dirty="0"/>
          </a:p>
          <a:p>
            <a:r>
              <a:rPr lang="de-DE" dirty="0"/>
              <a:t>Bei der Registrierung akzeptieren alle die Nutzungsbedingungen.</a:t>
            </a:r>
          </a:p>
          <a:p>
            <a:r>
              <a:rPr lang="de-DE" dirty="0"/>
              <a:t>Sie sind Teil des Vertrags, den man mit dem Anbieter der App 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de-DE" dirty="0"/>
              <a:t> dem Fraunhofer IESE 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de-DE" dirty="0"/>
              <a:t> schließt; sie sind verbindlich.</a:t>
            </a:r>
          </a:p>
          <a:p>
            <a:r>
              <a:rPr lang="de-DE" dirty="0"/>
              <a:t>Bezug zu </a:t>
            </a:r>
            <a:r>
              <a:rPr lang="de-DE" dirty="0" smtClean="0"/>
              <a:t>Kommunikation/Verhalten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generell; nicht nur Funker*innen</a:t>
            </a:r>
            <a:br>
              <a:rPr lang="de-DE" dirty="0"/>
            </a:br>
            <a:r>
              <a:rPr lang="de-DE" dirty="0"/>
              <a:t>(siehe: „sonstige Dritte“).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dürfen </a:t>
            </a:r>
            <a:r>
              <a:rPr lang="de-DE" dirty="0" smtClean="0"/>
              <a:t>Nutzer*innen?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75B168-A74D-00B3-F58C-4AF29D013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398" y="1342894"/>
            <a:ext cx="4387902" cy="40191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F755D62-E6F3-3B1B-D33A-D4C26D974FE7}"/>
              </a:ext>
            </a:extLst>
          </p:cNvPr>
          <p:cNvSpPr/>
          <p:nvPr/>
        </p:nvSpPr>
        <p:spPr bwMode="auto">
          <a:xfrm>
            <a:off x="9686260" y="4029740"/>
            <a:ext cx="1265275" cy="223283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endParaRPr lang="de-DE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6512927-B88F-A144-522F-DA8661E0F45F}"/>
              </a:ext>
            </a:extLst>
          </p:cNvPr>
          <p:cNvSpPr txBox="1"/>
          <p:nvPr/>
        </p:nvSpPr>
        <p:spPr>
          <a:xfrm>
            <a:off x="622300" y="5516380"/>
            <a:ext cx="10944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20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Link zu den Nutzungsbedingungen: </a:t>
            </a:r>
            <a:r>
              <a:rPr lang="de-DE" sz="2000" u="sng" dirty="0" smtClean="0">
                <a:solidFill>
                  <a:srgbClr val="0563C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https://www.digitale-doerfer.de/nutzungsbedingungen-dorffunk/</a:t>
            </a:r>
            <a:r>
              <a:rPr lang="de-DE" sz="2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de-DE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Nutzungsbedingungen – Hauptbestandteile: </a:t>
            </a:r>
          </a:p>
          <a:p>
            <a:endParaRPr lang="de-DE" dirty="0"/>
          </a:p>
          <a:p>
            <a:r>
              <a:rPr lang="de-DE" dirty="0"/>
              <a:t>Die Gepflogenheiten eines </a:t>
            </a:r>
            <a:r>
              <a:rPr lang="de-DE" b="1" dirty="0"/>
              <a:t>angemessenen Miteinanders </a:t>
            </a:r>
            <a:r>
              <a:rPr lang="de-DE" dirty="0"/>
              <a:t>sowie geltendes Recht (</a:t>
            </a:r>
            <a:r>
              <a:rPr lang="de-DE" dirty="0" smtClean="0"/>
              <a:t>z. B</a:t>
            </a:r>
            <a:r>
              <a:rPr lang="de-DE" dirty="0"/>
              <a:t>. Straf-, Wettbewerbs- und Jugendschutzrecht) und Rechte Dritter (z. B. Namens-, Marken-, Urheberrechte oder Persönlichkeitsrechte) müssen beachtet werden.</a:t>
            </a:r>
          </a:p>
          <a:p>
            <a:r>
              <a:rPr lang="de-DE" dirty="0"/>
              <a:t>Handlungen mit </a:t>
            </a:r>
            <a:r>
              <a:rPr lang="de-DE" b="1" dirty="0"/>
              <a:t>persönlichkeitsverletzenden</a:t>
            </a:r>
            <a:r>
              <a:rPr lang="de-DE" dirty="0"/>
              <a:t> oder </a:t>
            </a:r>
            <a:r>
              <a:rPr lang="de-DE" b="1" dirty="0"/>
              <a:t>geschäftsschädigenden</a:t>
            </a:r>
            <a:r>
              <a:rPr lang="de-DE" dirty="0"/>
              <a:t> Ausmaßen, insbesondere </a:t>
            </a:r>
            <a:r>
              <a:rPr lang="de-DE" b="1" dirty="0"/>
              <a:t>ehrverletzende Äußerungen </a:t>
            </a:r>
            <a:r>
              <a:rPr lang="de-DE" dirty="0"/>
              <a:t>und </a:t>
            </a:r>
            <a:r>
              <a:rPr lang="de-DE" b="1" dirty="0"/>
              <a:t>falsche Tatsachenbehauptungen </a:t>
            </a:r>
            <a:r>
              <a:rPr lang="de-DE" dirty="0"/>
              <a:t>in Hinblick auf </a:t>
            </a:r>
            <a:r>
              <a:rPr lang="de-DE" b="1" dirty="0"/>
              <a:t>andere</a:t>
            </a:r>
            <a:r>
              <a:rPr lang="de-DE" dirty="0"/>
              <a:t> </a:t>
            </a:r>
            <a:r>
              <a:rPr lang="de-DE" b="1" dirty="0"/>
              <a:t>Nutzer*innen</a:t>
            </a:r>
            <a:r>
              <a:rPr lang="de-DE" dirty="0"/>
              <a:t> und </a:t>
            </a:r>
            <a:r>
              <a:rPr lang="de-DE" b="1" dirty="0"/>
              <a:t>sonstige Dritte </a:t>
            </a:r>
            <a:r>
              <a:rPr lang="de-DE" dirty="0"/>
              <a:t>sind zu unterlassen.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dürfen </a:t>
            </a:r>
            <a:r>
              <a:rPr lang="de-DE" dirty="0" smtClean="0"/>
              <a:t>Nutzer*innen?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19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4"/>
            <a:ext cx="10944000" cy="4450640"/>
          </a:xfrm>
        </p:spPr>
        <p:txBody>
          <a:bodyPr numCol="2"/>
          <a:lstStyle/>
          <a:p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Nutzungsbedingungen – Konkretisierungen: Untersagt </a:t>
            </a:r>
            <a:r>
              <a:rPr lang="de-DE" b="1" dirty="0" smtClean="0">
                <a:solidFill>
                  <a:srgbClr val="009778"/>
                </a:solidFill>
              </a:rPr>
              <a:t>ist/sind</a:t>
            </a:r>
            <a:r>
              <a:rPr lang="de-DE" b="1" dirty="0">
                <a:solidFill>
                  <a:srgbClr val="009778"/>
                </a:solidFill>
              </a:rPr>
              <a:t>…</a:t>
            </a:r>
          </a:p>
          <a:p>
            <a:r>
              <a:rPr lang="de-DE" dirty="0"/>
              <a:t>Benutzung eines fremden Namens als Benutzername</a:t>
            </a:r>
          </a:p>
          <a:p>
            <a:r>
              <a:rPr lang="de-DE" dirty="0"/>
              <a:t>medizinische Diagnosen oder medizinische Beratungen im Einzelfall</a:t>
            </a:r>
          </a:p>
          <a:p>
            <a:r>
              <a:rPr lang="de-DE" dirty="0"/>
              <a:t>Rechtsberatung</a:t>
            </a:r>
          </a:p>
          <a:p>
            <a:r>
              <a:rPr lang="de-DE" dirty="0"/>
              <a:t>Gewaltdarstellungen</a:t>
            </a:r>
          </a:p>
          <a:p>
            <a:r>
              <a:rPr lang="de-DE" dirty="0"/>
              <a:t>Aufrufe und Anstiftung zu Straftaten und Gesetzesverstößen</a:t>
            </a:r>
          </a:p>
          <a:p>
            <a:r>
              <a:rPr lang="de-DE" dirty="0"/>
              <a:t>Drohungen gegen Leib und Leben</a:t>
            </a:r>
          </a:p>
          <a:p>
            <a:r>
              <a:rPr lang="de-DE" dirty="0"/>
              <a:t>Aufstachelung zum Hass gegen andere </a:t>
            </a:r>
            <a:r>
              <a:rPr lang="de-DE" dirty="0" smtClean="0"/>
              <a:t>Nutzer*innen </a:t>
            </a:r>
            <a:r>
              <a:rPr lang="de-DE" dirty="0"/>
              <a:t>oder Dritte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ehrverletzende Äußerungen über andere </a:t>
            </a:r>
            <a:r>
              <a:rPr lang="de-DE" dirty="0" smtClean="0"/>
              <a:t>Nutzer*innen </a:t>
            </a:r>
            <a:r>
              <a:rPr lang="de-DE" dirty="0"/>
              <a:t>oder Dritte</a:t>
            </a:r>
          </a:p>
          <a:p>
            <a:r>
              <a:rPr lang="de-DE" dirty="0"/>
              <a:t>Verbreitung von Fotos oder Videos ohne das Einverständnis abgebildeter Personen oder </a:t>
            </a:r>
            <a:r>
              <a:rPr lang="de-DE" dirty="0" smtClean="0"/>
              <a:t>des / der Fotograf*in</a:t>
            </a:r>
            <a:endParaRPr lang="de-DE" dirty="0"/>
          </a:p>
          <a:p>
            <a:r>
              <a:rPr lang="de-DE" dirty="0"/>
              <a:t>sexuelle Belästigung von Personen</a:t>
            </a:r>
          </a:p>
          <a:p>
            <a:r>
              <a:rPr lang="de-DE" dirty="0"/>
              <a:t>Verbreitung von Pornografie</a:t>
            </a:r>
          </a:p>
          <a:p>
            <a:r>
              <a:rPr lang="de-DE" dirty="0"/>
              <a:t>Informationen von anderen </a:t>
            </a:r>
            <a:r>
              <a:rPr lang="de-DE" dirty="0" smtClean="0"/>
              <a:t>Nutzer*innen </a:t>
            </a:r>
            <a:r>
              <a:rPr lang="de-DE" dirty="0"/>
              <a:t>aus privaten Nachrichten, E-Mails oder Chats oder aus Kooperationen wie der Beförderung von Waren ohne deren Einverständnis an andere Nutzer weitergeben</a:t>
            </a:r>
          </a:p>
          <a:p>
            <a:r>
              <a:rPr lang="de-DE" dirty="0"/>
              <a:t>Beiträge mit werbenden Inhalten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dürfen </a:t>
            </a:r>
            <a:r>
              <a:rPr lang="de-DE" dirty="0" smtClean="0"/>
              <a:t>Nutzer*innen?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023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6692900" cy="3019767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rgbClr val="009778"/>
                </a:solidFill>
              </a:rPr>
              <a:t>Netiquette:</a:t>
            </a:r>
            <a:endParaRPr lang="de-DE" b="1" dirty="0">
              <a:solidFill>
                <a:srgbClr val="009778"/>
              </a:solidFill>
            </a:endParaRPr>
          </a:p>
          <a:p>
            <a:endParaRPr lang="de-DE" dirty="0"/>
          </a:p>
          <a:p>
            <a:r>
              <a:rPr lang="de-DE" dirty="0"/>
              <a:t>Wortkombination aus Netz und Etikette</a:t>
            </a:r>
          </a:p>
          <a:p>
            <a:r>
              <a:rPr lang="de-DE" dirty="0"/>
              <a:t>Eine Netiquette konkretisiert die Nutzungsbedingungen, formuliert sie verständlicher als </a:t>
            </a:r>
            <a:r>
              <a:rPr lang="de-DE" dirty="0" smtClean="0"/>
              <a:t>Nutzungsbedingungen.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>
                <a:solidFill>
                  <a:schemeClr val="tx2"/>
                </a:solidFill>
              </a:rPr>
              <a:t>Beispiele: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dürfen </a:t>
            </a:r>
            <a:r>
              <a:rPr lang="de-DE" dirty="0" smtClean="0"/>
              <a:t>Nutzer*innen?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t="20581" r="2219"/>
          <a:stretch/>
        </p:blipFill>
        <p:spPr>
          <a:xfrm>
            <a:off x="6969210" y="1334143"/>
            <a:ext cx="4597089" cy="3819915"/>
          </a:xfrm>
          <a:prstGeom prst="rect">
            <a:avLst/>
          </a:prstGeom>
        </p:spPr>
      </p:pic>
      <p:sp>
        <p:nvSpPr>
          <p:cNvPr id="6" name="Abgerundete rechteckige Legende 6"/>
          <p:cNvSpPr/>
          <p:nvPr/>
        </p:nvSpPr>
        <p:spPr bwMode="auto">
          <a:xfrm>
            <a:off x="622300" y="4353910"/>
            <a:ext cx="10944000" cy="1652991"/>
          </a:xfrm>
          <a:prstGeom prst="round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>
              <a:spcAft>
                <a:spcPts val="563"/>
              </a:spcAft>
              <a:buClr>
                <a:schemeClr val="tx2"/>
              </a:buClr>
            </a:pPr>
            <a:r>
              <a:rPr lang="de-DE" sz="2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Gleichen</a:t>
            </a: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https://www.gleichen.digital/netiquette</a:t>
            </a:r>
            <a:r>
              <a:rPr lang="de-DE" sz="2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/</a:t>
            </a:r>
            <a:r>
              <a:rPr lang="de-DE" sz="2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de-DE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Aft>
                <a:spcPts val="563"/>
              </a:spcAft>
              <a:buClr>
                <a:schemeClr val="tx2"/>
              </a:buClr>
            </a:pPr>
            <a:r>
              <a:rPr lang="de-DE" sz="2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Bad </a:t>
            </a: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Salzuflen: </a:t>
            </a: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https://www.dorffunk-salzuflen.de/netiquette</a:t>
            </a:r>
            <a:r>
              <a:rPr lang="de-DE" sz="2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4"/>
              </a:rPr>
              <a:t>/</a:t>
            </a:r>
            <a:r>
              <a:rPr lang="de-DE" sz="2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de-DE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Aft>
                <a:spcPts val="563"/>
              </a:spcAft>
              <a:buClr>
                <a:schemeClr val="tx2"/>
              </a:buClr>
            </a:pPr>
            <a:r>
              <a:rPr lang="de-DE" sz="2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Achim: </a:t>
            </a: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https://</a:t>
            </a:r>
            <a:r>
              <a:rPr lang="de-DE" sz="2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5"/>
              </a:rPr>
              <a:t>www.achim.de/portal/seiten/dorffunk-und-landnews-fuer-achim-902001803-20601.html</a:t>
            </a:r>
            <a:endParaRPr lang="de-DE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3600" b="1" dirty="0" smtClean="0">
                <a:solidFill>
                  <a:schemeClr val="tx2"/>
                </a:solidFill>
              </a:rPr>
              <a:t>Fragen?</a:t>
            </a:r>
          </a:p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3600" b="1" dirty="0" smtClean="0">
                <a:solidFill>
                  <a:schemeClr val="tx2"/>
                </a:solidFill>
              </a:rPr>
              <a:t>Gesprächsbedarf?</a:t>
            </a:r>
            <a:endParaRPr lang="de-DE" sz="3600" b="1" dirty="0">
              <a:solidFill>
                <a:schemeClr val="tx2"/>
              </a:solidFill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dürfen Nutzer*innen?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408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3600" b="1" dirty="0">
                <a:solidFill>
                  <a:schemeClr val="tx2"/>
                </a:solidFill>
              </a:rPr>
              <a:t>Pause</a:t>
            </a:r>
          </a:p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3600" b="1" dirty="0">
                <a:solidFill>
                  <a:schemeClr val="tx2"/>
                </a:solidFill>
              </a:rPr>
              <a:t>15 Minuten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Pause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75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10944000" cy="1570461"/>
          </a:xfrm>
        </p:spPr>
        <p:txBody>
          <a:bodyPr/>
          <a:lstStyle/>
          <a:p>
            <a:r>
              <a:rPr lang="de-DE" dirty="0"/>
              <a:t>Nehmen Sie Karten und Stifte.</a:t>
            </a:r>
          </a:p>
          <a:p>
            <a:r>
              <a:rPr lang="de-DE" dirty="0"/>
              <a:t>Notieren Sie Ihre Antworten zu den Fragen unten; bitte eine Antwort pro Karte.</a:t>
            </a:r>
          </a:p>
          <a:p>
            <a:r>
              <a:rPr lang="de-DE" dirty="0"/>
              <a:t>Legen Sie Ihre Antwortkarten zu den Fragen, bzw. pinnen Sie sie unter die Fragekarten.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bedeutet Moderation?</a:t>
            </a:r>
          </a:p>
          <a:p>
            <a:endParaRPr lang="de-DE" dirty="0"/>
          </a:p>
        </p:txBody>
      </p:sp>
      <p:sp>
        <p:nvSpPr>
          <p:cNvPr id="20" name="Rechteck 3">
            <a:extLst>
              <a:ext uri="{FF2B5EF4-FFF2-40B4-BE49-F238E27FC236}">
                <a16:creationId xmlns:a16="http://schemas.microsoft.com/office/drawing/2014/main" id="{259D34F0-E4C3-7180-B593-20BFE8699A03}"/>
              </a:ext>
            </a:extLst>
          </p:cNvPr>
          <p:cNvSpPr/>
          <p:nvPr/>
        </p:nvSpPr>
        <p:spPr bwMode="auto">
          <a:xfrm>
            <a:off x="622300" y="2904604"/>
            <a:ext cx="5027386" cy="1147801"/>
          </a:xfrm>
          <a:custGeom>
            <a:avLst/>
            <a:gdLst>
              <a:gd name="connsiteX0" fmla="*/ 0 w 5027386"/>
              <a:gd name="connsiteY0" fmla="*/ 0 h 1147801"/>
              <a:gd name="connsiteX1" fmla="*/ 527876 w 5027386"/>
              <a:gd name="connsiteY1" fmla="*/ 0 h 1147801"/>
              <a:gd name="connsiteX2" fmla="*/ 1055751 w 5027386"/>
              <a:gd name="connsiteY2" fmla="*/ 0 h 1147801"/>
              <a:gd name="connsiteX3" fmla="*/ 1633900 w 5027386"/>
              <a:gd name="connsiteY3" fmla="*/ 0 h 1147801"/>
              <a:gd name="connsiteX4" fmla="*/ 2212050 w 5027386"/>
              <a:gd name="connsiteY4" fmla="*/ 0 h 1147801"/>
              <a:gd name="connsiteX5" fmla="*/ 2941021 w 5027386"/>
              <a:gd name="connsiteY5" fmla="*/ 0 h 1147801"/>
              <a:gd name="connsiteX6" fmla="*/ 3619718 w 5027386"/>
              <a:gd name="connsiteY6" fmla="*/ 0 h 1147801"/>
              <a:gd name="connsiteX7" fmla="*/ 4348689 w 5027386"/>
              <a:gd name="connsiteY7" fmla="*/ 0 h 1147801"/>
              <a:gd name="connsiteX8" fmla="*/ 5027386 w 5027386"/>
              <a:gd name="connsiteY8" fmla="*/ 0 h 1147801"/>
              <a:gd name="connsiteX9" fmla="*/ 5027386 w 5027386"/>
              <a:gd name="connsiteY9" fmla="*/ 539466 h 1147801"/>
              <a:gd name="connsiteX10" fmla="*/ 5027386 w 5027386"/>
              <a:gd name="connsiteY10" fmla="*/ 1147801 h 1147801"/>
              <a:gd name="connsiteX11" fmla="*/ 4549784 w 5027386"/>
              <a:gd name="connsiteY11" fmla="*/ 1147801 h 1147801"/>
              <a:gd name="connsiteX12" fmla="*/ 3871087 w 5027386"/>
              <a:gd name="connsiteY12" fmla="*/ 1147801 h 1147801"/>
              <a:gd name="connsiteX13" fmla="*/ 3142116 w 5027386"/>
              <a:gd name="connsiteY13" fmla="*/ 1147801 h 1147801"/>
              <a:gd name="connsiteX14" fmla="*/ 2664515 w 5027386"/>
              <a:gd name="connsiteY14" fmla="*/ 1147801 h 1147801"/>
              <a:gd name="connsiteX15" fmla="*/ 2086365 w 5027386"/>
              <a:gd name="connsiteY15" fmla="*/ 1147801 h 1147801"/>
              <a:gd name="connsiteX16" fmla="*/ 1558490 w 5027386"/>
              <a:gd name="connsiteY16" fmla="*/ 1147801 h 1147801"/>
              <a:gd name="connsiteX17" fmla="*/ 930066 w 5027386"/>
              <a:gd name="connsiteY17" fmla="*/ 1147801 h 1147801"/>
              <a:gd name="connsiteX18" fmla="*/ 0 w 5027386"/>
              <a:gd name="connsiteY18" fmla="*/ 1147801 h 1147801"/>
              <a:gd name="connsiteX19" fmla="*/ 0 w 5027386"/>
              <a:gd name="connsiteY19" fmla="*/ 608335 h 1147801"/>
              <a:gd name="connsiteX20" fmla="*/ 0 w 5027386"/>
              <a:gd name="connsiteY20" fmla="*/ 0 h 114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27386" h="1147801" extrusionOk="0">
                <a:moveTo>
                  <a:pt x="0" y="0"/>
                </a:moveTo>
                <a:cubicBezTo>
                  <a:pt x="220633" y="-9453"/>
                  <a:pt x="316606" y="25382"/>
                  <a:pt x="527876" y="0"/>
                </a:cubicBezTo>
                <a:cubicBezTo>
                  <a:pt x="739146" y="-25382"/>
                  <a:pt x="936108" y="22323"/>
                  <a:pt x="1055751" y="0"/>
                </a:cubicBezTo>
                <a:cubicBezTo>
                  <a:pt x="1175394" y="-22323"/>
                  <a:pt x="1455426" y="-27014"/>
                  <a:pt x="1633900" y="0"/>
                </a:cubicBezTo>
                <a:cubicBezTo>
                  <a:pt x="1812374" y="27014"/>
                  <a:pt x="2012607" y="20102"/>
                  <a:pt x="2212050" y="0"/>
                </a:cubicBezTo>
                <a:cubicBezTo>
                  <a:pt x="2411493" y="-20102"/>
                  <a:pt x="2662305" y="-6178"/>
                  <a:pt x="2941021" y="0"/>
                </a:cubicBezTo>
                <a:cubicBezTo>
                  <a:pt x="3219737" y="6178"/>
                  <a:pt x="3359065" y="31090"/>
                  <a:pt x="3619718" y="0"/>
                </a:cubicBezTo>
                <a:cubicBezTo>
                  <a:pt x="3880371" y="-31090"/>
                  <a:pt x="4063060" y="-6066"/>
                  <a:pt x="4348689" y="0"/>
                </a:cubicBezTo>
                <a:cubicBezTo>
                  <a:pt x="4634318" y="6066"/>
                  <a:pt x="4749419" y="2127"/>
                  <a:pt x="5027386" y="0"/>
                </a:cubicBezTo>
                <a:cubicBezTo>
                  <a:pt x="5040777" y="261585"/>
                  <a:pt x="5001629" y="382852"/>
                  <a:pt x="5027386" y="539466"/>
                </a:cubicBezTo>
                <a:cubicBezTo>
                  <a:pt x="5053143" y="696080"/>
                  <a:pt x="5010735" y="902077"/>
                  <a:pt x="5027386" y="1147801"/>
                </a:cubicBezTo>
                <a:cubicBezTo>
                  <a:pt x="4851086" y="1158380"/>
                  <a:pt x="4675302" y="1126001"/>
                  <a:pt x="4549784" y="1147801"/>
                </a:cubicBezTo>
                <a:cubicBezTo>
                  <a:pt x="4424266" y="1169601"/>
                  <a:pt x="4124277" y="1120773"/>
                  <a:pt x="3871087" y="1147801"/>
                </a:cubicBezTo>
                <a:cubicBezTo>
                  <a:pt x="3617897" y="1174829"/>
                  <a:pt x="3420138" y="1137536"/>
                  <a:pt x="3142116" y="1147801"/>
                </a:cubicBezTo>
                <a:cubicBezTo>
                  <a:pt x="2864094" y="1158066"/>
                  <a:pt x="2787644" y="1166537"/>
                  <a:pt x="2664515" y="1147801"/>
                </a:cubicBezTo>
                <a:cubicBezTo>
                  <a:pt x="2541386" y="1129065"/>
                  <a:pt x="2352477" y="1123324"/>
                  <a:pt x="2086365" y="1147801"/>
                </a:cubicBezTo>
                <a:cubicBezTo>
                  <a:pt x="1820253" y="1172279"/>
                  <a:pt x="1763435" y="1137657"/>
                  <a:pt x="1558490" y="1147801"/>
                </a:cubicBezTo>
                <a:cubicBezTo>
                  <a:pt x="1353546" y="1157945"/>
                  <a:pt x="1134351" y="1156150"/>
                  <a:pt x="930066" y="1147801"/>
                </a:cubicBezTo>
                <a:cubicBezTo>
                  <a:pt x="725781" y="1139452"/>
                  <a:pt x="244223" y="1164068"/>
                  <a:pt x="0" y="1147801"/>
                </a:cubicBezTo>
                <a:cubicBezTo>
                  <a:pt x="-10409" y="1031827"/>
                  <a:pt x="11153" y="736516"/>
                  <a:pt x="0" y="608335"/>
                </a:cubicBezTo>
                <a:cubicBezTo>
                  <a:pt x="-11153" y="480154"/>
                  <a:pt x="19318" y="188771"/>
                  <a:pt x="0" y="0"/>
                </a:cubicBezTo>
                <a:close/>
              </a:path>
            </a:pathLst>
          </a:custGeom>
          <a:noFill/>
          <a:ln w="12700" algn="ctr">
            <a:solidFill>
              <a:schemeClr val="tx2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8537767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defTabSz="360000">
              <a:spcAft>
                <a:spcPts val="900"/>
              </a:spcAft>
              <a:buClr>
                <a:srgbClr val="179C7D"/>
              </a:buClr>
              <a:buSzPct val="100000"/>
            </a:pPr>
            <a:r>
              <a:rPr lang="de-DE" sz="2000" dirty="0">
                <a:latin typeface="Lato" panose="020F0502020204030203"/>
              </a:rPr>
              <a:t>Was ist für Sie gelungene Kommunikation? Was ist guter Austausch?</a:t>
            </a:r>
          </a:p>
          <a:p>
            <a:pPr defTabSz="360000">
              <a:spcAft>
                <a:spcPts val="900"/>
              </a:spcAft>
              <a:buClr>
                <a:srgbClr val="179C7D"/>
              </a:buClr>
              <a:buSzPct val="100000"/>
            </a:pPr>
            <a:endParaRPr lang="de-DE" sz="2000" dirty="0">
              <a:latin typeface="Lato" panose="020F0502020204030203"/>
            </a:endParaRPr>
          </a:p>
        </p:txBody>
      </p:sp>
      <p:sp>
        <p:nvSpPr>
          <p:cNvPr id="21" name="Rechteck 5">
            <a:extLst>
              <a:ext uri="{FF2B5EF4-FFF2-40B4-BE49-F238E27FC236}">
                <a16:creationId xmlns:a16="http://schemas.microsoft.com/office/drawing/2014/main" id="{B984C1A4-1A73-E6C6-8DF7-8B197E50C6FF}"/>
              </a:ext>
            </a:extLst>
          </p:cNvPr>
          <p:cNvSpPr/>
          <p:nvPr/>
        </p:nvSpPr>
        <p:spPr bwMode="auto">
          <a:xfrm>
            <a:off x="6433457" y="2891260"/>
            <a:ext cx="5132843" cy="1155495"/>
          </a:xfrm>
          <a:custGeom>
            <a:avLst/>
            <a:gdLst>
              <a:gd name="connsiteX0" fmla="*/ 0 w 5132843"/>
              <a:gd name="connsiteY0" fmla="*/ 0 h 1155495"/>
              <a:gd name="connsiteX1" fmla="*/ 590277 w 5132843"/>
              <a:gd name="connsiteY1" fmla="*/ 0 h 1155495"/>
              <a:gd name="connsiteX2" fmla="*/ 1283211 w 5132843"/>
              <a:gd name="connsiteY2" fmla="*/ 0 h 1155495"/>
              <a:gd name="connsiteX3" fmla="*/ 1873488 w 5132843"/>
              <a:gd name="connsiteY3" fmla="*/ 0 h 1155495"/>
              <a:gd name="connsiteX4" fmla="*/ 2566422 w 5132843"/>
              <a:gd name="connsiteY4" fmla="*/ 0 h 1155495"/>
              <a:gd name="connsiteX5" fmla="*/ 3259355 w 5132843"/>
              <a:gd name="connsiteY5" fmla="*/ 0 h 1155495"/>
              <a:gd name="connsiteX6" fmla="*/ 3900961 w 5132843"/>
              <a:gd name="connsiteY6" fmla="*/ 0 h 1155495"/>
              <a:gd name="connsiteX7" fmla="*/ 5132843 w 5132843"/>
              <a:gd name="connsiteY7" fmla="*/ 0 h 1155495"/>
              <a:gd name="connsiteX8" fmla="*/ 5132843 w 5132843"/>
              <a:gd name="connsiteY8" fmla="*/ 600857 h 1155495"/>
              <a:gd name="connsiteX9" fmla="*/ 5132843 w 5132843"/>
              <a:gd name="connsiteY9" fmla="*/ 1155495 h 1155495"/>
              <a:gd name="connsiteX10" fmla="*/ 4491238 w 5132843"/>
              <a:gd name="connsiteY10" fmla="*/ 1155495 h 1155495"/>
              <a:gd name="connsiteX11" fmla="*/ 3900961 w 5132843"/>
              <a:gd name="connsiteY11" fmla="*/ 1155495 h 1155495"/>
              <a:gd name="connsiteX12" fmla="*/ 3310684 w 5132843"/>
              <a:gd name="connsiteY12" fmla="*/ 1155495 h 1155495"/>
              <a:gd name="connsiteX13" fmla="*/ 2771735 w 5132843"/>
              <a:gd name="connsiteY13" fmla="*/ 1155495 h 1155495"/>
              <a:gd name="connsiteX14" fmla="*/ 2130130 w 5132843"/>
              <a:gd name="connsiteY14" fmla="*/ 1155495 h 1155495"/>
              <a:gd name="connsiteX15" fmla="*/ 1385868 w 5132843"/>
              <a:gd name="connsiteY15" fmla="*/ 1155495 h 1155495"/>
              <a:gd name="connsiteX16" fmla="*/ 898248 w 5132843"/>
              <a:gd name="connsiteY16" fmla="*/ 1155495 h 1155495"/>
              <a:gd name="connsiteX17" fmla="*/ 0 w 5132843"/>
              <a:gd name="connsiteY17" fmla="*/ 1155495 h 1155495"/>
              <a:gd name="connsiteX18" fmla="*/ 0 w 5132843"/>
              <a:gd name="connsiteY18" fmla="*/ 600857 h 1155495"/>
              <a:gd name="connsiteX19" fmla="*/ 0 w 5132843"/>
              <a:gd name="connsiteY19" fmla="*/ 0 h 115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32843" h="1155495" extrusionOk="0">
                <a:moveTo>
                  <a:pt x="0" y="0"/>
                </a:moveTo>
                <a:cubicBezTo>
                  <a:pt x="238657" y="-743"/>
                  <a:pt x="402474" y="-24266"/>
                  <a:pt x="590277" y="0"/>
                </a:cubicBezTo>
                <a:cubicBezTo>
                  <a:pt x="778080" y="24266"/>
                  <a:pt x="1122565" y="32313"/>
                  <a:pt x="1283211" y="0"/>
                </a:cubicBezTo>
                <a:cubicBezTo>
                  <a:pt x="1443857" y="-32313"/>
                  <a:pt x="1709867" y="7213"/>
                  <a:pt x="1873488" y="0"/>
                </a:cubicBezTo>
                <a:cubicBezTo>
                  <a:pt x="2037109" y="-7213"/>
                  <a:pt x="2286733" y="-1075"/>
                  <a:pt x="2566422" y="0"/>
                </a:cubicBezTo>
                <a:cubicBezTo>
                  <a:pt x="2846111" y="1075"/>
                  <a:pt x="3107273" y="34528"/>
                  <a:pt x="3259355" y="0"/>
                </a:cubicBezTo>
                <a:cubicBezTo>
                  <a:pt x="3411437" y="-34528"/>
                  <a:pt x="3617484" y="27001"/>
                  <a:pt x="3900961" y="0"/>
                </a:cubicBezTo>
                <a:cubicBezTo>
                  <a:pt x="4184438" y="-27001"/>
                  <a:pt x="4541212" y="-29245"/>
                  <a:pt x="5132843" y="0"/>
                </a:cubicBezTo>
                <a:cubicBezTo>
                  <a:pt x="5113633" y="137012"/>
                  <a:pt x="5115193" y="326170"/>
                  <a:pt x="5132843" y="600857"/>
                </a:cubicBezTo>
                <a:cubicBezTo>
                  <a:pt x="5150493" y="875544"/>
                  <a:pt x="5146801" y="897222"/>
                  <a:pt x="5132843" y="1155495"/>
                </a:cubicBezTo>
                <a:cubicBezTo>
                  <a:pt x="4820787" y="1127279"/>
                  <a:pt x="4796833" y="1147568"/>
                  <a:pt x="4491238" y="1155495"/>
                </a:cubicBezTo>
                <a:cubicBezTo>
                  <a:pt x="4185643" y="1163422"/>
                  <a:pt x="4137247" y="1141482"/>
                  <a:pt x="3900961" y="1155495"/>
                </a:cubicBezTo>
                <a:cubicBezTo>
                  <a:pt x="3664675" y="1169508"/>
                  <a:pt x="3532071" y="1169676"/>
                  <a:pt x="3310684" y="1155495"/>
                </a:cubicBezTo>
                <a:cubicBezTo>
                  <a:pt x="3089297" y="1141314"/>
                  <a:pt x="2975435" y="1176746"/>
                  <a:pt x="2771735" y="1155495"/>
                </a:cubicBezTo>
                <a:cubicBezTo>
                  <a:pt x="2568035" y="1134244"/>
                  <a:pt x="2316991" y="1179192"/>
                  <a:pt x="2130130" y="1155495"/>
                </a:cubicBezTo>
                <a:cubicBezTo>
                  <a:pt x="1943270" y="1131798"/>
                  <a:pt x="1735647" y="1140682"/>
                  <a:pt x="1385868" y="1155495"/>
                </a:cubicBezTo>
                <a:cubicBezTo>
                  <a:pt x="1036089" y="1170308"/>
                  <a:pt x="1042953" y="1154188"/>
                  <a:pt x="898248" y="1155495"/>
                </a:cubicBezTo>
                <a:cubicBezTo>
                  <a:pt x="753543" y="1156802"/>
                  <a:pt x="323258" y="1140287"/>
                  <a:pt x="0" y="1155495"/>
                </a:cubicBezTo>
                <a:cubicBezTo>
                  <a:pt x="-12859" y="887898"/>
                  <a:pt x="432" y="773822"/>
                  <a:pt x="0" y="600857"/>
                </a:cubicBezTo>
                <a:cubicBezTo>
                  <a:pt x="-432" y="427892"/>
                  <a:pt x="8588" y="254399"/>
                  <a:pt x="0" y="0"/>
                </a:cubicBezTo>
                <a:close/>
              </a:path>
            </a:pathLst>
          </a:custGeom>
          <a:noFill/>
          <a:ln w="12700" algn="ctr">
            <a:solidFill>
              <a:schemeClr val="tx2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41067384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r>
              <a:rPr lang="de-DE" sz="2000" dirty="0">
                <a:latin typeface="Lato" panose="020F0502020204030203"/>
              </a:rPr>
              <a:t>Wie erreicht man gelungene Kommunikation und guten Austausch</a:t>
            </a:r>
            <a:r>
              <a:rPr lang="de-DE" sz="2000" dirty="0" smtClean="0">
                <a:latin typeface="Lato" panose="020F0502020204030203"/>
              </a:rPr>
              <a:t>?</a:t>
            </a:r>
          </a:p>
          <a:p>
            <a:endParaRPr lang="de-DE" sz="2000" dirty="0">
              <a:latin typeface="Lato" panose="020F0502020204030203"/>
            </a:endParaRPr>
          </a:p>
        </p:txBody>
      </p:sp>
      <p:sp>
        <p:nvSpPr>
          <p:cNvPr id="24" name="Freihandform: Form 11">
            <a:extLst>
              <a:ext uri="{FF2B5EF4-FFF2-40B4-BE49-F238E27FC236}">
                <a16:creationId xmlns:a16="http://schemas.microsoft.com/office/drawing/2014/main" id="{804BEB7E-C779-24FF-4B1D-91283C9377A4}"/>
              </a:ext>
            </a:extLst>
          </p:cNvPr>
          <p:cNvSpPr/>
          <p:nvPr/>
        </p:nvSpPr>
        <p:spPr>
          <a:xfrm>
            <a:off x="9384752" y="5196814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5" name="Freihandform: Form 13">
            <a:extLst>
              <a:ext uri="{FF2B5EF4-FFF2-40B4-BE49-F238E27FC236}">
                <a16:creationId xmlns:a16="http://schemas.microsoft.com/office/drawing/2014/main" id="{CB54FF04-A808-6E63-0A5A-84C3C448106C}"/>
              </a:ext>
            </a:extLst>
          </p:cNvPr>
          <p:cNvSpPr/>
          <p:nvPr/>
        </p:nvSpPr>
        <p:spPr>
          <a:xfrm>
            <a:off x="8394816" y="4429312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6" name="Freihandform: Form 14">
            <a:extLst>
              <a:ext uri="{FF2B5EF4-FFF2-40B4-BE49-F238E27FC236}">
                <a16:creationId xmlns:a16="http://schemas.microsoft.com/office/drawing/2014/main" id="{F1F467A3-1F3C-C300-F4DB-8EE65FDF1D43}"/>
              </a:ext>
            </a:extLst>
          </p:cNvPr>
          <p:cNvSpPr/>
          <p:nvPr/>
        </p:nvSpPr>
        <p:spPr>
          <a:xfrm>
            <a:off x="10064718" y="4398337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EB6A0A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7" name="Freihandform: Form 15">
            <a:extLst>
              <a:ext uri="{FF2B5EF4-FFF2-40B4-BE49-F238E27FC236}">
                <a16:creationId xmlns:a16="http://schemas.microsoft.com/office/drawing/2014/main" id="{D0B94B76-A7AF-2B67-8A67-0215B6B04ECB}"/>
              </a:ext>
            </a:extLst>
          </p:cNvPr>
          <p:cNvSpPr/>
          <p:nvPr/>
        </p:nvSpPr>
        <p:spPr>
          <a:xfrm>
            <a:off x="7617172" y="5204540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EB6A0A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8" name="Freihandform: Form 16">
            <a:extLst>
              <a:ext uri="{FF2B5EF4-FFF2-40B4-BE49-F238E27FC236}">
                <a16:creationId xmlns:a16="http://schemas.microsoft.com/office/drawing/2014/main" id="{920DDF2E-6AD3-9F5D-BE0C-46C1BB55FD56}"/>
              </a:ext>
            </a:extLst>
          </p:cNvPr>
          <p:cNvSpPr/>
          <p:nvPr/>
        </p:nvSpPr>
        <p:spPr>
          <a:xfrm>
            <a:off x="6506829" y="4355691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8EAE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9" name="Freihandform: Form 17">
            <a:extLst>
              <a:ext uri="{FF2B5EF4-FFF2-40B4-BE49-F238E27FC236}">
                <a16:creationId xmlns:a16="http://schemas.microsoft.com/office/drawing/2014/main" id="{F7C84C71-8EE1-26AE-1AFF-18BB13914022}"/>
              </a:ext>
            </a:extLst>
          </p:cNvPr>
          <p:cNvSpPr/>
          <p:nvPr/>
        </p:nvSpPr>
        <p:spPr>
          <a:xfrm>
            <a:off x="1002825" y="4394361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EB6A0A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0" name="Freihandform: Form 18">
            <a:extLst>
              <a:ext uri="{FF2B5EF4-FFF2-40B4-BE49-F238E27FC236}">
                <a16:creationId xmlns:a16="http://schemas.microsoft.com/office/drawing/2014/main" id="{56898E3D-8D5C-EF54-E6A2-2EAEA8DA99FA}"/>
              </a:ext>
            </a:extLst>
          </p:cNvPr>
          <p:cNvSpPr/>
          <p:nvPr/>
        </p:nvSpPr>
        <p:spPr>
          <a:xfrm>
            <a:off x="3986364" y="4429312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8EAE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1" name="Freihandform: Form 19">
            <a:extLst>
              <a:ext uri="{FF2B5EF4-FFF2-40B4-BE49-F238E27FC236}">
                <a16:creationId xmlns:a16="http://schemas.microsoft.com/office/drawing/2014/main" id="{CEFA7BD4-5313-15AF-83BF-F6BA811296EF}"/>
              </a:ext>
            </a:extLst>
          </p:cNvPr>
          <p:cNvSpPr/>
          <p:nvPr/>
        </p:nvSpPr>
        <p:spPr>
          <a:xfrm>
            <a:off x="2250048" y="5196815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8EAE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2" name="Freihandform: Form 20">
            <a:extLst>
              <a:ext uri="{FF2B5EF4-FFF2-40B4-BE49-F238E27FC236}">
                <a16:creationId xmlns:a16="http://schemas.microsoft.com/office/drawing/2014/main" id="{A05ACEFA-8624-995E-5C91-4AD30B95C7EE}"/>
              </a:ext>
            </a:extLst>
          </p:cNvPr>
          <p:cNvSpPr/>
          <p:nvPr/>
        </p:nvSpPr>
        <p:spPr>
          <a:xfrm>
            <a:off x="4361676" y="5204540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3" name="Freihandform: Form 21">
            <a:extLst>
              <a:ext uri="{FF2B5EF4-FFF2-40B4-BE49-F238E27FC236}">
                <a16:creationId xmlns:a16="http://schemas.microsoft.com/office/drawing/2014/main" id="{D33D39CC-82BF-48EE-B86D-ABF6C0F18990}"/>
              </a:ext>
            </a:extLst>
          </p:cNvPr>
          <p:cNvSpPr/>
          <p:nvPr/>
        </p:nvSpPr>
        <p:spPr>
          <a:xfrm>
            <a:off x="622300" y="5196816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4" name="Freihandform: Form 22">
            <a:extLst>
              <a:ext uri="{FF2B5EF4-FFF2-40B4-BE49-F238E27FC236}">
                <a16:creationId xmlns:a16="http://schemas.microsoft.com/office/drawing/2014/main" id="{BF649B13-404E-21F4-7CA8-A7732FB59A90}"/>
              </a:ext>
            </a:extLst>
          </p:cNvPr>
          <p:cNvSpPr/>
          <p:nvPr/>
        </p:nvSpPr>
        <p:spPr>
          <a:xfrm>
            <a:off x="2480204" y="4431955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9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10944000" cy="1570461"/>
          </a:xfrm>
        </p:spPr>
        <p:txBody>
          <a:bodyPr/>
          <a:lstStyle/>
          <a:p>
            <a:r>
              <a:rPr lang="de-DE" dirty="0" smtClean="0"/>
              <a:t>Beantworten Sie in Einzelarbeit folgende Fragen.</a:t>
            </a:r>
            <a:endParaRPr lang="de-DE" dirty="0"/>
          </a:p>
          <a:p>
            <a:r>
              <a:rPr lang="de-DE" dirty="0" smtClean="0"/>
              <a:t>Notieren Sie Ihre Antworten auf einem Whiteboard.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bedeutet </a:t>
            </a:r>
            <a:r>
              <a:rPr lang="de-DE" dirty="0" smtClean="0"/>
              <a:t>Moderation? - online</a:t>
            </a:r>
            <a:endParaRPr lang="de-DE" dirty="0"/>
          </a:p>
        </p:txBody>
      </p:sp>
      <p:sp>
        <p:nvSpPr>
          <p:cNvPr id="20" name="Rechteck 3">
            <a:extLst>
              <a:ext uri="{FF2B5EF4-FFF2-40B4-BE49-F238E27FC236}">
                <a16:creationId xmlns:a16="http://schemas.microsoft.com/office/drawing/2014/main" id="{259D34F0-E4C3-7180-B593-20BFE8699A03}"/>
              </a:ext>
            </a:extLst>
          </p:cNvPr>
          <p:cNvSpPr/>
          <p:nvPr/>
        </p:nvSpPr>
        <p:spPr bwMode="auto">
          <a:xfrm>
            <a:off x="622300" y="2904604"/>
            <a:ext cx="5027386" cy="1147801"/>
          </a:xfrm>
          <a:custGeom>
            <a:avLst/>
            <a:gdLst>
              <a:gd name="connsiteX0" fmla="*/ 0 w 5027386"/>
              <a:gd name="connsiteY0" fmla="*/ 0 h 1147801"/>
              <a:gd name="connsiteX1" fmla="*/ 527876 w 5027386"/>
              <a:gd name="connsiteY1" fmla="*/ 0 h 1147801"/>
              <a:gd name="connsiteX2" fmla="*/ 1055751 w 5027386"/>
              <a:gd name="connsiteY2" fmla="*/ 0 h 1147801"/>
              <a:gd name="connsiteX3" fmla="*/ 1633900 w 5027386"/>
              <a:gd name="connsiteY3" fmla="*/ 0 h 1147801"/>
              <a:gd name="connsiteX4" fmla="*/ 2212050 w 5027386"/>
              <a:gd name="connsiteY4" fmla="*/ 0 h 1147801"/>
              <a:gd name="connsiteX5" fmla="*/ 2941021 w 5027386"/>
              <a:gd name="connsiteY5" fmla="*/ 0 h 1147801"/>
              <a:gd name="connsiteX6" fmla="*/ 3619718 w 5027386"/>
              <a:gd name="connsiteY6" fmla="*/ 0 h 1147801"/>
              <a:gd name="connsiteX7" fmla="*/ 4348689 w 5027386"/>
              <a:gd name="connsiteY7" fmla="*/ 0 h 1147801"/>
              <a:gd name="connsiteX8" fmla="*/ 5027386 w 5027386"/>
              <a:gd name="connsiteY8" fmla="*/ 0 h 1147801"/>
              <a:gd name="connsiteX9" fmla="*/ 5027386 w 5027386"/>
              <a:gd name="connsiteY9" fmla="*/ 539466 h 1147801"/>
              <a:gd name="connsiteX10" fmla="*/ 5027386 w 5027386"/>
              <a:gd name="connsiteY10" fmla="*/ 1147801 h 1147801"/>
              <a:gd name="connsiteX11" fmla="*/ 4549784 w 5027386"/>
              <a:gd name="connsiteY11" fmla="*/ 1147801 h 1147801"/>
              <a:gd name="connsiteX12" fmla="*/ 3871087 w 5027386"/>
              <a:gd name="connsiteY12" fmla="*/ 1147801 h 1147801"/>
              <a:gd name="connsiteX13" fmla="*/ 3142116 w 5027386"/>
              <a:gd name="connsiteY13" fmla="*/ 1147801 h 1147801"/>
              <a:gd name="connsiteX14" fmla="*/ 2664515 w 5027386"/>
              <a:gd name="connsiteY14" fmla="*/ 1147801 h 1147801"/>
              <a:gd name="connsiteX15" fmla="*/ 2086365 w 5027386"/>
              <a:gd name="connsiteY15" fmla="*/ 1147801 h 1147801"/>
              <a:gd name="connsiteX16" fmla="*/ 1558490 w 5027386"/>
              <a:gd name="connsiteY16" fmla="*/ 1147801 h 1147801"/>
              <a:gd name="connsiteX17" fmla="*/ 930066 w 5027386"/>
              <a:gd name="connsiteY17" fmla="*/ 1147801 h 1147801"/>
              <a:gd name="connsiteX18" fmla="*/ 0 w 5027386"/>
              <a:gd name="connsiteY18" fmla="*/ 1147801 h 1147801"/>
              <a:gd name="connsiteX19" fmla="*/ 0 w 5027386"/>
              <a:gd name="connsiteY19" fmla="*/ 608335 h 1147801"/>
              <a:gd name="connsiteX20" fmla="*/ 0 w 5027386"/>
              <a:gd name="connsiteY20" fmla="*/ 0 h 114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27386" h="1147801" extrusionOk="0">
                <a:moveTo>
                  <a:pt x="0" y="0"/>
                </a:moveTo>
                <a:cubicBezTo>
                  <a:pt x="220633" y="-9453"/>
                  <a:pt x="316606" y="25382"/>
                  <a:pt x="527876" y="0"/>
                </a:cubicBezTo>
                <a:cubicBezTo>
                  <a:pt x="739146" y="-25382"/>
                  <a:pt x="936108" y="22323"/>
                  <a:pt x="1055751" y="0"/>
                </a:cubicBezTo>
                <a:cubicBezTo>
                  <a:pt x="1175394" y="-22323"/>
                  <a:pt x="1455426" y="-27014"/>
                  <a:pt x="1633900" y="0"/>
                </a:cubicBezTo>
                <a:cubicBezTo>
                  <a:pt x="1812374" y="27014"/>
                  <a:pt x="2012607" y="20102"/>
                  <a:pt x="2212050" y="0"/>
                </a:cubicBezTo>
                <a:cubicBezTo>
                  <a:pt x="2411493" y="-20102"/>
                  <a:pt x="2662305" y="-6178"/>
                  <a:pt x="2941021" y="0"/>
                </a:cubicBezTo>
                <a:cubicBezTo>
                  <a:pt x="3219737" y="6178"/>
                  <a:pt x="3359065" y="31090"/>
                  <a:pt x="3619718" y="0"/>
                </a:cubicBezTo>
                <a:cubicBezTo>
                  <a:pt x="3880371" y="-31090"/>
                  <a:pt x="4063060" y="-6066"/>
                  <a:pt x="4348689" y="0"/>
                </a:cubicBezTo>
                <a:cubicBezTo>
                  <a:pt x="4634318" y="6066"/>
                  <a:pt x="4749419" y="2127"/>
                  <a:pt x="5027386" y="0"/>
                </a:cubicBezTo>
                <a:cubicBezTo>
                  <a:pt x="5040777" y="261585"/>
                  <a:pt x="5001629" y="382852"/>
                  <a:pt x="5027386" y="539466"/>
                </a:cubicBezTo>
                <a:cubicBezTo>
                  <a:pt x="5053143" y="696080"/>
                  <a:pt x="5010735" y="902077"/>
                  <a:pt x="5027386" y="1147801"/>
                </a:cubicBezTo>
                <a:cubicBezTo>
                  <a:pt x="4851086" y="1158380"/>
                  <a:pt x="4675302" y="1126001"/>
                  <a:pt x="4549784" y="1147801"/>
                </a:cubicBezTo>
                <a:cubicBezTo>
                  <a:pt x="4424266" y="1169601"/>
                  <a:pt x="4124277" y="1120773"/>
                  <a:pt x="3871087" y="1147801"/>
                </a:cubicBezTo>
                <a:cubicBezTo>
                  <a:pt x="3617897" y="1174829"/>
                  <a:pt x="3420138" y="1137536"/>
                  <a:pt x="3142116" y="1147801"/>
                </a:cubicBezTo>
                <a:cubicBezTo>
                  <a:pt x="2864094" y="1158066"/>
                  <a:pt x="2787644" y="1166537"/>
                  <a:pt x="2664515" y="1147801"/>
                </a:cubicBezTo>
                <a:cubicBezTo>
                  <a:pt x="2541386" y="1129065"/>
                  <a:pt x="2352477" y="1123324"/>
                  <a:pt x="2086365" y="1147801"/>
                </a:cubicBezTo>
                <a:cubicBezTo>
                  <a:pt x="1820253" y="1172279"/>
                  <a:pt x="1763435" y="1137657"/>
                  <a:pt x="1558490" y="1147801"/>
                </a:cubicBezTo>
                <a:cubicBezTo>
                  <a:pt x="1353546" y="1157945"/>
                  <a:pt x="1134351" y="1156150"/>
                  <a:pt x="930066" y="1147801"/>
                </a:cubicBezTo>
                <a:cubicBezTo>
                  <a:pt x="725781" y="1139452"/>
                  <a:pt x="244223" y="1164068"/>
                  <a:pt x="0" y="1147801"/>
                </a:cubicBezTo>
                <a:cubicBezTo>
                  <a:pt x="-10409" y="1031827"/>
                  <a:pt x="11153" y="736516"/>
                  <a:pt x="0" y="608335"/>
                </a:cubicBezTo>
                <a:cubicBezTo>
                  <a:pt x="-11153" y="480154"/>
                  <a:pt x="19318" y="188771"/>
                  <a:pt x="0" y="0"/>
                </a:cubicBezTo>
                <a:close/>
              </a:path>
            </a:pathLst>
          </a:custGeom>
          <a:noFill/>
          <a:ln w="12700" algn="ctr">
            <a:solidFill>
              <a:schemeClr val="tx2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8537767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defTabSz="360000">
              <a:spcAft>
                <a:spcPts val="900"/>
              </a:spcAft>
              <a:buClr>
                <a:srgbClr val="179C7D"/>
              </a:buClr>
              <a:buSzPct val="100000"/>
            </a:pPr>
            <a:r>
              <a:rPr lang="de-DE" sz="2000" dirty="0">
                <a:latin typeface="Lato" panose="020F0502020204030203"/>
              </a:rPr>
              <a:t>Was ist für Sie gelungene Kommunikation? Was ist guter Austausch?</a:t>
            </a:r>
          </a:p>
          <a:p>
            <a:pPr defTabSz="360000">
              <a:spcAft>
                <a:spcPts val="900"/>
              </a:spcAft>
              <a:buClr>
                <a:srgbClr val="179C7D"/>
              </a:buClr>
              <a:buSzPct val="100000"/>
            </a:pPr>
            <a:endParaRPr lang="de-DE" sz="2000" dirty="0">
              <a:latin typeface="Lato" panose="020F0502020204030203"/>
            </a:endParaRPr>
          </a:p>
        </p:txBody>
      </p:sp>
      <p:sp>
        <p:nvSpPr>
          <p:cNvPr id="21" name="Rechteck 5">
            <a:extLst>
              <a:ext uri="{FF2B5EF4-FFF2-40B4-BE49-F238E27FC236}">
                <a16:creationId xmlns:a16="http://schemas.microsoft.com/office/drawing/2014/main" id="{B984C1A4-1A73-E6C6-8DF7-8B197E50C6FF}"/>
              </a:ext>
            </a:extLst>
          </p:cNvPr>
          <p:cNvSpPr/>
          <p:nvPr/>
        </p:nvSpPr>
        <p:spPr bwMode="auto">
          <a:xfrm>
            <a:off x="6433457" y="2891260"/>
            <a:ext cx="5132843" cy="1155495"/>
          </a:xfrm>
          <a:custGeom>
            <a:avLst/>
            <a:gdLst>
              <a:gd name="connsiteX0" fmla="*/ 0 w 5132843"/>
              <a:gd name="connsiteY0" fmla="*/ 0 h 1155495"/>
              <a:gd name="connsiteX1" fmla="*/ 590277 w 5132843"/>
              <a:gd name="connsiteY1" fmla="*/ 0 h 1155495"/>
              <a:gd name="connsiteX2" fmla="*/ 1283211 w 5132843"/>
              <a:gd name="connsiteY2" fmla="*/ 0 h 1155495"/>
              <a:gd name="connsiteX3" fmla="*/ 1873488 w 5132843"/>
              <a:gd name="connsiteY3" fmla="*/ 0 h 1155495"/>
              <a:gd name="connsiteX4" fmla="*/ 2566422 w 5132843"/>
              <a:gd name="connsiteY4" fmla="*/ 0 h 1155495"/>
              <a:gd name="connsiteX5" fmla="*/ 3259355 w 5132843"/>
              <a:gd name="connsiteY5" fmla="*/ 0 h 1155495"/>
              <a:gd name="connsiteX6" fmla="*/ 3900961 w 5132843"/>
              <a:gd name="connsiteY6" fmla="*/ 0 h 1155495"/>
              <a:gd name="connsiteX7" fmla="*/ 5132843 w 5132843"/>
              <a:gd name="connsiteY7" fmla="*/ 0 h 1155495"/>
              <a:gd name="connsiteX8" fmla="*/ 5132843 w 5132843"/>
              <a:gd name="connsiteY8" fmla="*/ 600857 h 1155495"/>
              <a:gd name="connsiteX9" fmla="*/ 5132843 w 5132843"/>
              <a:gd name="connsiteY9" fmla="*/ 1155495 h 1155495"/>
              <a:gd name="connsiteX10" fmla="*/ 4491238 w 5132843"/>
              <a:gd name="connsiteY10" fmla="*/ 1155495 h 1155495"/>
              <a:gd name="connsiteX11" fmla="*/ 3900961 w 5132843"/>
              <a:gd name="connsiteY11" fmla="*/ 1155495 h 1155495"/>
              <a:gd name="connsiteX12" fmla="*/ 3310684 w 5132843"/>
              <a:gd name="connsiteY12" fmla="*/ 1155495 h 1155495"/>
              <a:gd name="connsiteX13" fmla="*/ 2771735 w 5132843"/>
              <a:gd name="connsiteY13" fmla="*/ 1155495 h 1155495"/>
              <a:gd name="connsiteX14" fmla="*/ 2130130 w 5132843"/>
              <a:gd name="connsiteY14" fmla="*/ 1155495 h 1155495"/>
              <a:gd name="connsiteX15" fmla="*/ 1385868 w 5132843"/>
              <a:gd name="connsiteY15" fmla="*/ 1155495 h 1155495"/>
              <a:gd name="connsiteX16" fmla="*/ 898248 w 5132843"/>
              <a:gd name="connsiteY16" fmla="*/ 1155495 h 1155495"/>
              <a:gd name="connsiteX17" fmla="*/ 0 w 5132843"/>
              <a:gd name="connsiteY17" fmla="*/ 1155495 h 1155495"/>
              <a:gd name="connsiteX18" fmla="*/ 0 w 5132843"/>
              <a:gd name="connsiteY18" fmla="*/ 600857 h 1155495"/>
              <a:gd name="connsiteX19" fmla="*/ 0 w 5132843"/>
              <a:gd name="connsiteY19" fmla="*/ 0 h 115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32843" h="1155495" extrusionOk="0">
                <a:moveTo>
                  <a:pt x="0" y="0"/>
                </a:moveTo>
                <a:cubicBezTo>
                  <a:pt x="238657" y="-743"/>
                  <a:pt x="402474" y="-24266"/>
                  <a:pt x="590277" y="0"/>
                </a:cubicBezTo>
                <a:cubicBezTo>
                  <a:pt x="778080" y="24266"/>
                  <a:pt x="1122565" y="32313"/>
                  <a:pt x="1283211" y="0"/>
                </a:cubicBezTo>
                <a:cubicBezTo>
                  <a:pt x="1443857" y="-32313"/>
                  <a:pt x="1709867" y="7213"/>
                  <a:pt x="1873488" y="0"/>
                </a:cubicBezTo>
                <a:cubicBezTo>
                  <a:pt x="2037109" y="-7213"/>
                  <a:pt x="2286733" y="-1075"/>
                  <a:pt x="2566422" y="0"/>
                </a:cubicBezTo>
                <a:cubicBezTo>
                  <a:pt x="2846111" y="1075"/>
                  <a:pt x="3107273" y="34528"/>
                  <a:pt x="3259355" y="0"/>
                </a:cubicBezTo>
                <a:cubicBezTo>
                  <a:pt x="3411437" y="-34528"/>
                  <a:pt x="3617484" y="27001"/>
                  <a:pt x="3900961" y="0"/>
                </a:cubicBezTo>
                <a:cubicBezTo>
                  <a:pt x="4184438" y="-27001"/>
                  <a:pt x="4541212" y="-29245"/>
                  <a:pt x="5132843" y="0"/>
                </a:cubicBezTo>
                <a:cubicBezTo>
                  <a:pt x="5113633" y="137012"/>
                  <a:pt x="5115193" y="326170"/>
                  <a:pt x="5132843" y="600857"/>
                </a:cubicBezTo>
                <a:cubicBezTo>
                  <a:pt x="5150493" y="875544"/>
                  <a:pt x="5146801" y="897222"/>
                  <a:pt x="5132843" y="1155495"/>
                </a:cubicBezTo>
                <a:cubicBezTo>
                  <a:pt x="4820787" y="1127279"/>
                  <a:pt x="4796833" y="1147568"/>
                  <a:pt x="4491238" y="1155495"/>
                </a:cubicBezTo>
                <a:cubicBezTo>
                  <a:pt x="4185643" y="1163422"/>
                  <a:pt x="4137247" y="1141482"/>
                  <a:pt x="3900961" y="1155495"/>
                </a:cubicBezTo>
                <a:cubicBezTo>
                  <a:pt x="3664675" y="1169508"/>
                  <a:pt x="3532071" y="1169676"/>
                  <a:pt x="3310684" y="1155495"/>
                </a:cubicBezTo>
                <a:cubicBezTo>
                  <a:pt x="3089297" y="1141314"/>
                  <a:pt x="2975435" y="1176746"/>
                  <a:pt x="2771735" y="1155495"/>
                </a:cubicBezTo>
                <a:cubicBezTo>
                  <a:pt x="2568035" y="1134244"/>
                  <a:pt x="2316991" y="1179192"/>
                  <a:pt x="2130130" y="1155495"/>
                </a:cubicBezTo>
                <a:cubicBezTo>
                  <a:pt x="1943270" y="1131798"/>
                  <a:pt x="1735647" y="1140682"/>
                  <a:pt x="1385868" y="1155495"/>
                </a:cubicBezTo>
                <a:cubicBezTo>
                  <a:pt x="1036089" y="1170308"/>
                  <a:pt x="1042953" y="1154188"/>
                  <a:pt x="898248" y="1155495"/>
                </a:cubicBezTo>
                <a:cubicBezTo>
                  <a:pt x="753543" y="1156802"/>
                  <a:pt x="323258" y="1140287"/>
                  <a:pt x="0" y="1155495"/>
                </a:cubicBezTo>
                <a:cubicBezTo>
                  <a:pt x="-12859" y="887898"/>
                  <a:pt x="432" y="773822"/>
                  <a:pt x="0" y="600857"/>
                </a:cubicBezTo>
                <a:cubicBezTo>
                  <a:pt x="-432" y="427892"/>
                  <a:pt x="8588" y="254399"/>
                  <a:pt x="0" y="0"/>
                </a:cubicBezTo>
                <a:close/>
              </a:path>
            </a:pathLst>
          </a:custGeom>
          <a:noFill/>
          <a:ln w="12700" algn="ctr">
            <a:solidFill>
              <a:schemeClr val="tx2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410673845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r>
              <a:rPr lang="de-DE" sz="2000" dirty="0">
                <a:latin typeface="Lato" panose="020F0502020204030203"/>
              </a:rPr>
              <a:t>Wie erreicht man gelungene Kommunikation und guten Austausch?</a:t>
            </a:r>
          </a:p>
          <a:p>
            <a:endParaRPr lang="de-DE" sz="2000" dirty="0">
              <a:latin typeface="Lato" panose="020F0502020204030203"/>
            </a:endParaRPr>
          </a:p>
        </p:txBody>
      </p:sp>
      <p:sp>
        <p:nvSpPr>
          <p:cNvPr id="24" name="Freihandform: Form 11">
            <a:extLst>
              <a:ext uri="{FF2B5EF4-FFF2-40B4-BE49-F238E27FC236}">
                <a16:creationId xmlns:a16="http://schemas.microsoft.com/office/drawing/2014/main" id="{804BEB7E-C779-24FF-4B1D-91283C9377A4}"/>
              </a:ext>
            </a:extLst>
          </p:cNvPr>
          <p:cNvSpPr/>
          <p:nvPr/>
        </p:nvSpPr>
        <p:spPr>
          <a:xfrm>
            <a:off x="9384752" y="5196814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5" name="Freihandform: Form 13">
            <a:extLst>
              <a:ext uri="{FF2B5EF4-FFF2-40B4-BE49-F238E27FC236}">
                <a16:creationId xmlns:a16="http://schemas.microsoft.com/office/drawing/2014/main" id="{CB54FF04-A808-6E63-0A5A-84C3C448106C}"/>
              </a:ext>
            </a:extLst>
          </p:cNvPr>
          <p:cNvSpPr/>
          <p:nvPr/>
        </p:nvSpPr>
        <p:spPr>
          <a:xfrm>
            <a:off x="8394816" y="4429312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6" name="Freihandform: Form 14">
            <a:extLst>
              <a:ext uri="{FF2B5EF4-FFF2-40B4-BE49-F238E27FC236}">
                <a16:creationId xmlns:a16="http://schemas.microsoft.com/office/drawing/2014/main" id="{F1F467A3-1F3C-C300-F4DB-8EE65FDF1D43}"/>
              </a:ext>
            </a:extLst>
          </p:cNvPr>
          <p:cNvSpPr/>
          <p:nvPr/>
        </p:nvSpPr>
        <p:spPr>
          <a:xfrm>
            <a:off x="10064718" y="4398337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EB6A0A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7" name="Freihandform: Form 15">
            <a:extLst>
              <a:ext uri="{FF2B5EF4-FFF2-40B4-BE49-F238E27FC236}">
                <a16:creationId xmlns:a16="http://schemas.microsoft.com/office/drawing/2014/main" id="{D0B94B76-A7AF-2B67-8A67-0215B6B04ECB}"/>
              </a:ext>
            </a:extLst>
          </p:cNvPr>
          <p:cNvSpPr/>
          <p:nvPr/>
        </p:nvSpPr>
        <p:spPr>
          <a:xfrm>
            <a:off x="7617172" y="5204540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EB6A0A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8" name="Freihandform: Form 16">
            <a:extLst>
              <a:ext uri="{FF2B5EF4-FFF2-40B4-BE49-F238E27FC236}">
                <a16:creationId xmlns:a16="http://schemas.microsoft.com/office/drawing/2014/main" id="{920DDF2E-6AD3-9F5D-BE0C-46C1BB55FD56}"/>
              </a:ext>
            </a:extLst>
          </p:cNvPr>
          <p:cNvSpPr/>
          <p:nvPr/>
        </p:nvSpPr>
        <p:spPr>
          <a:xfrm>
            <a:off x="6506829" y="4355691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8EAE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9" name="Freihandform: Form 17">
            <a:extLst>
              <a:ext uri="{FF2B5EF4-FFF2-40B4-BE49-F238E27FC236}">
                <a16:creationId xmlns:a16="http://schemas.microsoft.com/office/drawing/2014/main" id="{F7C84C71-8EE1-26AE-1AFF-18BB13914022}"/>
              </a:ext>
            </a:extLst>
          </p:cNvPr>
          <p:cNvSpPr/>
          <p:nvPr/>
        </p:nvSpPr>
        <p:spPr>
          <a:xfrm>
            <a:off x="1002825" y="4394361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EB6A0A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0" name="Freihandform: Form 18">
            <a:extLst>
              <a:ext uri="{FF2B5EF4-FFF2-40B4-BE49-F238E27FC236}">
                <a16:creationId xmlns:a16="http://schemas.microsoft.com/office/drawing/2014/main" id="{56898E3D-8D5C-EF54-E6A2-2EAEA8DA99FA}"/>
              </a:ext>
            </a:extLst>
          </p:cNvPr>
          <p:cNvSpPr/>
          <p:nvPr/>
        </p:nvSpPr>
        <p:spPr>
          <a:xfrm>
            <a:off x="3986364" y="4429312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8EAE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1" name="Freihandform: Form 19">
            <a:extLst>
              <a:ext uri="{FF2B5EF4-FFF2-40B4-BE49-F238E27FC236}">
                <a16:creationId xmlns:a16="http://schemas.microsoft.com/office/drawing/2014/main" id="{CEFA7BD4-5313-15AF-83BF-F6BA811296EF}"/>
              </a:ext>
            </a:extLst>
          </p:cNvPr>
          <p:cNvSpPr/>
          <p:nvPr/>
        </p:nvSpPr>
        <p:spPr>
          <a:xfrm>
            <a:off x="2250048" y="5196815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8EAE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2" name="Freihandform: Form 20">
            <a:extLst>
              <a:ext uri="{FF2B5EF4-FFF2-40B4-BE49-F238E27FC236}">
                <a16:creationId xmlns:a16="http://schemas.microsoft.com/office/drawing/2014/main" id="{A05ACEFA-8624-995E-5C91-4AD30B95C7EE}"/>
              </a:ext>
            </a:extLst>
          </p:cNvPr>
          <p:cNvSpPr/>
          <p:nvPr/>
        </p:nvSpPr>
        <p:spPr>
          <a:xfrm>
            <a:off x="4361676" y="5204540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3" name="Freihandform: Form 21">
            <a:extLst>
              <a:ext uri="{FF2B5EF4-FFF2-40B4-BE49-F238E27FC236}">
                <a16:creationId xmlns:a16="http://schemas.microsoft.com/office/drawing/2014/main" id="{D33D39CC-82BF-48EE-B86D-ABF6C0F18990}"/>
              </a:ext>
            </a:extLst>
          </p:cNvPr>
          <p:cNvSpPr/>
          <p:nvPr/>
        </p:nvSpPr>
        <p:spPr>
          <a:xfrm>
            <a:off x="622300" y="5196816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4" name="Freihandform: Form 22">
            <a:extLst>
              <a:ext uri="{FF2B5EF4-FFF2-40B4-BE49-F238E27FC236}">
                <a16:creationId xmlns:a16="http://schemas.microsoft.com/office/drawing/2014/main" id="{BF649B13-404E-21F4-7CA8-A7732FB59A90}"/>
              </a:ext>
            </a:extLst>
          </p:cNvPr>
          <p:cNvSpPr/>
          <p:nvPr/>
        </p:nvSpPr>
        <p:spPr>
          <a:xfrm>
            <a:off x="2480204" y="4431955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8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Vorstellungsrunde oder </a:t>
            </a:r>
            <a:r>
              <a:rPr lang="de-DE" dirty="0" err="1" smtClean="0"/>
              <a:t>Kennenlernspiel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Digitale Kommunikation und Moderation: Einstieg</a:t>
            </a:r>
          </a:p>
          <a:p>
            <a:pPr marL="0" indent="0">
              <a:buNone/>
            </a:pPr>
            <a:r>
              <a:rPr lang="de-DE" dirty="0"/>
              <a:t>Was </a:t>
            </a:r>
            <a:r>
              <a:rPr lang="de-DE" dirty="0" smtClean="0"/>
              <a:t>können/dürfen Nutzer*innen?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	Pause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Was bedeutet Moderation?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Pause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Umgang mit negativen Beiträgen und </a:t>
            </a:r>
            <a:r>
              <a:rPr lang="de-DE" dirty="0" smtClean="0"/>
              <a:t>Kommentaren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Moderationstools und Support-Möglichkeiten </a:t>
            </a:r>
          </a:p>
          <a:p>
            <a:pPr marL="0" indent="0">
              <a:buNone/>
            </a:pPr>
            <a:r>
              <a:rPr lang="de-DE" dirty="0"/>
              <a:t>Offene Fragen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64" y="2552425"/>
            <a:ext cx="3857197" cy="351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4"/>
            <a:ext cx="10944000" cy="2418078"/>
          </a:xfrm>
        </p:spPr>
        <p:txBody>
          <a:bodyPr/>
          <a:lstStyle/>
          <a:p>
            <a:r>
              <a:rPr lang="de-DE" dirty="0"/>
              <a:t>Moderation im </a:t>
            </a:r>
            <a:r>
              <a:rPr lang="de-DE" dirty="0" err="1"/>
              <a:t>DorfFunk</a:t>
            </a:r>
            <a:r>
              <a:rPr lang="de-DE" dirty="0"/>
              <a:t> zielt darauf ab, die </a:t>
            </a:r>
            <a:r>
              <a:rPr lang="de-DE" dirty="0" smtClean="0"/>
              <a:t>Kommunikation/Diskussion/Aktivitäten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> so mitzugestalten, dass ein positives und respektvolles digitales Miteinander möglich ist. </a:t>
            </a:r>
          </a:p>
          <a:p>
            <a:pPr marL="0" indent="0">
              <a:buNone/>
            </a:pPr>
            <a:endParaRPr lang="de-DE" dirty="0"/>
          </a:p>
          <a:p>
            <a:pPr>
              <a:buFont typeface="Wingdings" panose="05000000000000000000" pitchFamily="2" charset="2"/>
              <a:buChar char="à"/>
            </a:pPr>
            <a:r>
              <a:rPr lang="de-DE" dirty="0"/>
              <a:t>Bringen Sie Ihre Antworten bitte mit diesem Ziel in Verbindung. Welche </a:t>
            </a:r>
            <a:r>
              <a:rPr lang="de-DE" dirty="0" smtClean="0"/>
              <a:t>Antworten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passen zu diesem Ziel?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Ziele </a:t>
            </a:r>
            <a:r>
              <a:rPr lang="de-DE" dirty="0"/>
              <a:t>der Moderation im </a:t>
            </a:r>
            <a:r>
              <a:rPr lang="de-DE" dirty="0" err="1"/>
              <a:t>DorfFunk</a:t>
            </a:r>
            <a:r>
              <a:rPr lang="de-DE" dirty="0"/>
              <a:t> und Aufgaben von Moderator*innen</a:t>
            </a:r>
          </a:p>
        </p:txBody>
      </p:sp>
      <p:sp>
        <p:nvSpPr>
          <p:cNvPr id="5" name="Rechteck 5">
            <a:extLst>
              <a:ext uri="{FF2B5EF4-FFF2-40B4-BE49-F238E27FC236}">
                <a16:creationId xmlns:a16="http://schemas.microsoft.com/office/drawing/2014/main" id="{4B9A7E11-C057-81EF-3C1F-8CC4095C9C88}"/>
              </a:ext>
            </a:extLst>
          </p:cNvPr>
          <p:cNvSpPr/>
          <p:nvPr/>
        </p:nvSpPr>
        <p:spPr bwMode="auto">
          <a:xfrm>
            <a:off x="622300" y="3752221"/>
            <a:ext cx="4710223" cy="1878770"/>
          </a:xfrm>
          <a:custGeom>
            <a:avLst/>
            <a:gdLst>
              <a:gd name="connsiteX0" fmla="*/ 0 w 4710223"/>
              <a:gd name="connsiteY0" fmla="*/ 0 h 1878770"/>
              <a:gd name="connsiteX1" fmla="*/ 578685 w 4710223"/>
              <a:gd name="connsiteY1" fmla="*/ 0 h 1878770"/>
              <a:gd name="connsiteX2" fmla="*/ 1157369 w 4710223"/>
              <a:gd name="connsiteY2" fmla="*/ 0 h 1878770"/>
              <a:gd name="connsiteX3" fmla="*/ 1783156 w 4710223"/>
              <a:gd name="connsiteY3" fmla="*/ 0 h 1878770"/>
              <a:gd name="connsiteX4" fmla="*/ 2408943 w 4710223"/>
              <a:gd name="connsiteY4" fmla="*/ 0 h 1878770"/>
              <a:gd name="connsiteX5" fmla="*/ 3176036 w 4710223"/>
              <a:gd name="connsiteY5" fmla="*/ 0 h 1878770"/>
              <a:gd name="connsiteX6" fmla="*/ 3896027 w 4710223"/>
              <a:gd name="connsiteY6" fmla="*/ 0 h 1878770"/>
              <a:gd name="connsiteX7" fmla="*/ 4710223 w 4710223"/>
              <a:gd name="connsiteY7" fmla="*/ 0 h 1878770"/>
              <a:gd name="connsiteX8" fmla="*/ 4710223 w 4710223"/>
              <a:gd name="connsiteY8" fmla="*/ 607469 h 1878770"/>
              <a:gd name="connsiteX9" fmla="*/ 4710223 w 4710223"/>
              <a:gd name="connsiteY9" fmla="*/ 1196150 h 1878770"/>
              <a:gd name="connsiteX10" fmla="*/ 4710223 w 4710223"/>
              <a:gd name="connsiteY10" fmla="*/ 1878770 h 1878770"/>
              <a:gd name="connsiteX11" fmla="*/ 4178641 w 4710223"/>
              <a:gd name="connsiteY11" fmla="*/ 1878770 h 1878770"/>
              <a:gd name="connsiteX12" fmla="*/ 3458649 w 4710223"/>
              <a:gd name="connsiteY12" fmla="*/ 1878770 h 1878770"/>
              <a:gd name="connsiteX13" fmla="*/ 2691556 w 4710223"/>
              <a:gd name="connsiteY13" fmla="*/ 1878770 h 1878770"/>
              <a:gd name="connsiteX14" fmla="*/ 2159974 w 4710223"/>
              <a:gd name="connsiteY14" fmla="*/ 1878770 h 1878770"/>
              <a:gd name="connsiteX15" fmla="*/ 1534187 w 4710223"/>
              <a:gd name="connsiteY15" fmla="*/ 1878770 h 1878770"/>
              <a:gd name="connsiteX16" fmla="*/ 955502 w 4710223"/>
              <a:gd name="connsiteY16" fmla="*/ 1878770 h 1878770"/>
              <a:gd name="connsiteX17" fmla="*/ 0 w 4710223"/>
              <a:gd name="connsiteY17" fmla="*/ 1878770 h 1878770"/>
              <a:gd name="connsiteX18" fmla="*/ 0 w 4710223"/>
              <a:gd name="connsiteY18" fmla="*/ 1214938 h 1878770"/>
              <a:gd name="connsiteX19" fmla="*/ 0 w 4710223"/>
              <a:gd name="connsiteY19" fmla="*/ 569894 h 1878770"/>
              <a:gd name="connsiteX20" fmla="*/ 0 w 4710223"/>
              <a:gd name="connsiteY20" fmla="*/ 0 h 187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10223" h="1878770" extrusionOk="0">
                <a:moveTo>
                  <a:pt x="0" y="0"/>
                </a:moveTo>
                <a:cubicBezTo>
                  <a:pt x="119974" y="-21933"/>
                  <a:pt x="315248" y="21801"/>
                  <a:pt x="578685" y="0"/>
                </a:cubicBezTo>
                <a:cubicBezTo>
                  <a:pt x="842122" y="-21801"/>
                  <a:pt x="959972" y="16686"/>
                  <a:pt x="1157369" y="0"/>
                </a:cubicBezTo>
                <a:cubicBezTo>
                  <a:pt x="1354766" y="-16686"/>
                  <a:pt x="1564728" y="-6677"/>
                  <a:pt x="1783156" y="0"/>
                </a:cubicBezTo>
                <a:cubicBezTo>
                  <a:pt x="2001584" y="6677"/>
                  <a:pt x="2096977" y="-6977"/>
                  <a:pt x="2408943" y="0"/>
                </a:cubicBezTo>
                <a:cubicBezTo>
                  <a:pt x="2720909" y="6977"/>
                  <a:pt x="2932330" y="10354"/>
                  <a:pt x="3176036" y="0"/>
                </a:cubicBezTo>
                <a:cubicBezTo>
                  <a:pt x="3419742" y="-10354"/>
                  <a:pt x="3567058" y="1714"/>
                  <a:pt x="3896027" y="0"/>
                </a:cubicBezTo>
                <a:cubicBezTo>
                  <a:pt x="4224996" y="-1714"/>
                  <a:pt x="4354037" y="-16887"/>
                  <a:pt x="4710223" y="0"/>
                </a:cubicBezTo>
                <a:cubicBezTo>
                  <a:pt x="4734983" y="287633"/>
                  <a:pt x="4688379" y="479852"/>
                  <a:pt x="4710223" y="607469"/>
                </a:cubicBezTo>
                <a:cubicBezTo>
                  <a:pt x="4732067" y="735086"/>
                  <a:pt x="4714549" y="936831"/>
                  <a:pt x="4710223" y="1196150"/>
                </a:cubicBezTo>
                <a:cubicBezTo>
                  <a:pt x="4705897" y="1455469"/>
                  <a:pt x="4690690" y="1619512"/>
                  <a:pt x="4710223" y="1878770"/>
                </a:cubicBezTo>
                <a:cubicBezTo>
                  <a:pt x="4545723" y="1865568"/>
                  <a:pt x="4344940" y="1882528"/>
                  <a:pt x="4178641" y="1878770"/>
                </a:cubicBezTo>
                <a:cubicBezTo>
                  <a:pt x="4012342" y="1875012"/>
                  <a:pt x="3661165" y="1846538"/>
                  <a:pt x="3458649" y="1878770"/>
                </a:cubicBezTo>
                <a:cubicBezTo>
                  <a:pt x="3256133" y="1911002"/>
                  <a:pt x="2846760" y="1885374"/>
                  <a:pt x="2691556" y="1878770"/>
                </a:cubicBezTo>
                <a:cubicBezTo>
                  <a:pt x="2536352" y="1872166"/>
                  <a:pt x="2316024" y="1897828"/>
                  <a:pt x="2159974" y="1878770"/>
                </a:cubicBezTo>
                <a:cubicBezTo>
                  <a:pt x="2003924" y="1859712"/>
                  <a:pt x="1793172" y="1889750"/>
                  <a:pt x="1534187" y="1878770"/>
                </a:cubicBezTo>
                <a:cubicBezTo>
                  <a:pt x="1275202" y="1867790"/>
                  <a:pt x="1097976" y="1876600"/>
                  <a:pt x="955502" y="1878770"/>
                </a:cubicBezTo>
                <a:cubicBezTo>
                  <a:pt x="813028" y="1880940"/>
                  <a:pt x="305283" y="1859650"/>
                  <a:pt x="0" y="1878770"/>
                </a:cubicBezTo>
                <a:cubicBezTo>
                  <a:pt x="2194" y="1698190"/>
                  <a:pt x="-7841" y="1385511"/>
                  <a:pt x="0" y="1214938"/>
                </a:cubicBezTo>
                <a:cubicBezTo>
                  <a:pt x="7841" y="1044365"/>
                  <a:pt x="15376" y="764961"/>
                  <a:pt x="0" y="569894"/>
                </a:cubicBezTo>
                <a:cubicBezTo>
                  <a:pt x="-15376" y="374827"/>
                  <a:pt x="-16716" y="188150"/>
                  <a:pt x="0" y="0"/>
                </a:cubicBezTo>
                <a:close/>
              </a:path>
            </a:pathLst>
          </a:custGeom>
          <a:noFill/>
          <a:ln w="12700" algn="ctr">
            <a:solidFill>
              <a:schemeClr val="tx2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8537767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defTabSz="360000">
              <a:spcAft>
                <a:spcPts val="900"/>
              </a:spcAft>
              <a:buClr>
                <a:srgbClr val="179C7D"/>
              </a:buClr>
              <a:buSzPct val="100000"/>
            </a:pPr>
            <a:r>
              <a:rPr lang="de-DE" sz="2000" b="1" dirty="0">
                <a:solidFill>
                  <a:srgbClr val="009778"/>
                </a:solidFill>
                <a:latin typeface="Lato" panose="020F0502020204030203"/>
              </a:rPr>
              <a:t>Moderationsziel:</a:t>
            </a:r>
          </a:p>
          <a:p>
            <a:pPr defTabSz="360000">
              <a:spcAft>
                <a:spcPts val="900"/>
              </a:spcAft>
              <a:buClr>
                <a:srgbClr val="179C7D"/>
              </a:buClr>
              <a:buSzPct val="100000"/>
            </a:pPr>
            <a:r>
              <a:rPr lang="de-DE" sz="2000" dirty="0">
                <a:latin typeface="Lato" panose="020F0502020204030203"/>
              </a:rPr>
              <a:t>Kommunikation im </a:t>
            </a:r>
            <a:r>
              <a:rPr lang="de-DE" sz="2000" dirty="0" err="1">
                <a:latin typeface="Lato" panose="020F0502020204030203"/>
              </a:rPr>
              <a:t>DorfFunk</a:t>
            </a:r>
            <a:r>
              <a:rPr lang="de-DE" sz="2000" dirty="0">
                <a:latin typeface="Lato" panose="020F0502020204030203"/>
              </a:rPr>
              <a:t> so mitgestalten, dass ein positives und respektvolles Miteinander möglich ist.</a:t>
            </a:r>
          </a:p>
          <a:p>
            <a:pPr defTabSz="360000">
              <a:spcAft>
                <a:spcPts val="900"/>
              </a:spcAft>
              <a:buClr>
                <a:srgbClr val="179C7D"/>
              </a:buClr>
              <a:buSzPct val="100000"/>
            </a:pPr>
            <a:endParaRPr lang="de-DE" sz="2000" dirty="0">
              <a:latin typeface="Lato" panose="020F0502020204030203"/>
            </a:endParaRPr>
          </a:p>
        </p:txBody>
      </p:sp>
      <p:sp>
        <p:nvSpPr>
          <p:cNvPr id="6" name="Freihandform: Form 6">
            <a:extLst>
              <a:ext uri="{FF2B5EF4-FFF2-40B4-BE49-F238E27FC236}">
                <a16:creationId xmlns:a16="http://schemas.microsoft.com/office/drawing/2014/main" id="{57B07679-09B0-81EF-AAFB-637F0D932363}"/>
              </a:ext>
            </a:extLst>
          </p:cNvPr>
          <p:cNvSpPr/>
          <p:nvPr/>
        </p:nvSpPr>
        <p:spPr>
          <a:xfrm>
            <a:off x="6002499" y="4000858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EB6A0A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" name="Freihandform: Form 7">
            <a:extLst>
              <a:ext uri="{FF2B5EF4-FFF2-40B4-BE49-F238E27FC236}">
                <a16:creationId xmlns:a16="http://schemas.microsoft.com/office/drawing/2014/main" id="{192C916D-79D3-EBEB-DCD9-28CC22AF660D}"/>
              </a:ext>
            </a:extLst>
          </p:cNvPr>
          <p:cNvSpPr/>
          <p:nvPr/>
        </p:nvSpPr>
        <p:spPr>
          <a:xfrm>
            <a:off x="9386882" y="3930064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8EAE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Freihandform: Form 8">
            <a:extLst>
              <a:ext uri="{FF2B5EF4-FFF2-40B4-BE49-F238E27FC236}">
                <a16:creationId xmlns:a16="http://schemas.microsoft.com/office/drawing/2014/main" id="{9B558FCA-8D38-6582-A2A5-D382F7B37D3B}"/>
              </a:ext>
            </a:extLst>
          </p:cNvPr>
          <p:cNvSpPr/>
          <p:nvPr/>
        </p:nvSpPr>
        <p:spPr>
          <a:xfrm>
            <a:off x="7799384" y="5170492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8EAE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Freihandform: Form 9">
            <a:extLst>
              <a:ext uri="{FF2B5EF4-FFF2-40B4-BE49-F238E27FC236}">
                <a16:creationId xmlns:a16="http://schemas.microsoft.com/office/drawing/2014/main" id="{F27CFB8D-382F-1E67-03B3-22AF0D6CFFAC}"/>
              </a:ext>
            </a:extLst>
          </p:cNvPr>
          <p:cNvSpPr/>
          <p:nvPr/>
        </p:nvSpPr>
        <p:spPr>
          <a:xfrm>
            <a:off x="8918147" y="4691606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10">
            <a:extLst>
              <a:ext uri="{FF2B5EF4-FFF2-40B4-BE49-F238E27FC236}">
                <a16:creationId xmlns:a16="http://schemas.microsoft.com/office/drawing/2014/main" id="{234C607B-A287-4296-69A4-532BC422A6DE}"/>
              </a:ext>
            </a:extLst>
          </p:cNvPr>
          <p:cNvSpPr/>
          <p:nvPr/>
        </p:nvSpPr>
        <p:spPr>
          <a:xfrm>
            <a:off x="6471234" y="4820413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1">
            <a:extLst>
              <a:ext uri="{FF2B5EF4-FFF2-40B4-BE49-F238E27FC236}">
                <a16:creationId xmlns:a16="http://schemas.microsoft.com/office/drawing/2014/main" id="{86CCC630-CD56-F609-A4A3-B13628874AAE}"/>
              </a:ext>
            </a:extLst>
          </p:cNvPr>
          <p:cNvSpPr/>
          <p:nvPr/>
        </p:nvSpPr>
        <p:spPr>
          <a:xfrm>
            <a:off x="7595234" y="3930064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Freihandform: Form 6">
            <a:extLst>
              <a:ext uri="{FF2B5EF4-FFF2-40B4-BE49-F238E27FC236}">
                <a16:creationId xmlns:a16="http://schemas.microsoft.com/office/drawing/2014/main" id="{57B07679-09B0-81EF-AAFB-637F0D932363}"/>
              </a:ext>
            </a:extLst>
          </p:cNvPr>
          <p:cNvSpPr/>
          <p:nvPr/>
        </p:nvSpPr>
        <p:spPr>
          <a:xfrm>
            <a:off x="10324353" y="4937954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EB6A0A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8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10944000" cy="3602229"/>
          </a:xfrm>
        </p:spPr>
        <p:txBody>
          <a:bodyPr numCol="2"/>
          <a:lstStyle/>
          <a:p>
            <a:pPr marL="0" indent="0">
              <a:buNone/>
            </a:pPr>
            <a:r>
              <a:rPr lang="de-DE" b="1" dirty="0" err="1">
                <a:solidFill>
                  <a:srgbClr val="009778"/>
                </a:solidFill>
              </a:rPr>
              <a:t>Dorfheld</a:t>
            </a:r>
            <a:r>
              <a:rPr lang="de-DE" b="1" dirty="0">
                <a:solidFill>
                  <a:srgbClr val="009778"/>
                </a:solidFill>
              </a:rPr>
              <a:t>*innen / Moderator*innen …</a:t>
            </a:r>
          </a:p>
          <a:p>
            <a:r>
              <a:rPr lang="de-DE" dirty="0"/>
              <a:t>unterstützen durch Moderation eine Kultur des Miteinander, die die Zufriedenheit aller Funker*innen fördert.</a:t>
            </a:r>
          </a:p>
          <a:p>
            <a:r>
              <a:rPr lang="de-DE" dirty="0"/>
              <a:t>schaffen Anreize für einen respektvollen und konstruktiven Austausch.</a:t>
            </a:r>
          </a:p>
          <a:p>
            <a:r>
              <a:rPr lang="de-DE" dirty="0"/>
              <a:t>helfen mit, ein sicheres Umfeld zu schaffen, in dem alle Funker*innen ohne Angst vor Belästigung oder Diskriminierung aktiv sein können.</a:t>
            </a:r>
          </a:p>
          <a:p>
            <a:r>
              <a:rPr lang="de-DE" dirty="0"/>
              <a:t>sind bemüht, Konflikte zu entschärfen und Konfliktlösungen durch Dialog zu suchen.</a:t>
            </a:r>
          </a:p>
          <a:p>
            <a:r>
              <a:rPr lang="de-DE" dirty="0"/>
              <a:t>achten auf die Einhaltung von Regeln, sie weisen </a:t>
            </a:r>
            <a:r>
              <a:rPr lang="de-DE" dirty="0" smtClean="0"/>
              <a:t>freundlich/höflich </a:t>
            </a:r>
            <a:r>
              <a:rPr lang="de-DE" dirty="0"/>
              <a:t>und sachlich auf Regelverstöße hin, ohne jedoch Ordnungsamt oder Polizei des </a:t>
            </a:r>
            <a:r>
              <a:rPr lang="de-DE" dirty="0" err="1"/>
              <a:t>DorfFunks</a:t>
            </a:r>
            <a:r>
              <a:rPr lang="de-DE" dirty="0"/>
              <a:t> zu sein.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dirty="0" smtClean="0"/>
              <a:t>Welche Antworten </a:t>
            </a:r>
            <a:r>
              <a:rPr lang="de-DE" dirty="0"/>
              <a:t>passen zu diesen Aufgaben?</a:t>
            </a:r>
          </a:p>
          <a:p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Ziele </a:t>
            </a:r>
            <a:r>
              <a:rPr lang="de-DE" dirty="0"/>
              <a:t>der Moderation im </a:t>
            </a:r>
            <a:r>
              <a:rPr lang="de-DE" dirty="0" err="1"/>
              <a:t>DorfFunk</a:t>
            </a:r>
            <a:r>
              <a:rPr lang="de-DE" dirty="0"/>
              <a:t> und Aufgaben von Moderator*innen</a:t>
            </a:r>
          </a:p>
        </p:txBody>
      </p:sp>
      <p:sp>
        <p:nvSpPr>
          <p:cNvPr id="6" name="Freihandform: Form 6">
            <a:extLst>
              <a:ext uri="{FF2B5EF4-FFF2-40B4-BE49-F238E27FC236}">
                <a16:creationId xmlns:a16="http://schemas.microsoft.com/office/drawing/2014/main" id="{57B07679-09B0-81EF-AAFB-637F0D932363}"/>
              </a:ext>
            </a:extLst>
          </p:cNvPr>
          <p:cNvSpPr/>
          <p:nvPr/>
        </p:nvSpPr>
        <p:spPr>
          <a:xfrm>
            <a:off x="6896078" y="4962410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EB6A0A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" name="Freihandform: Form 7">
            <a:extLst>
              <a:ext uri="{FF2B5EF4-FFF2-40B4-BE49-F238E27FC236}">
                <a16:creationId xmlns:a16="http://schemas.microsoft.com/office/drawing/2014/main" id="{192C916D-79D3-EBEB-DCD9-28CC22AF660D}"/>
              </a:ext>
            </a:extLst>
          </p:cNvPr>
          <p:cNvSpPr/>
          <p:nvPr/>
        </p:nvSpPr>
        <p:spPr>
          <a:xfrm>
            <a:off x="10212100" y="4936372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8EAE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8" name="Freihandform: Form 8">
            <a:extLst>
              <a:ext uri="{FF2B5EF4-FFF2-40B4-BE49-F238E27FC236}">
                <a16:creationId xmlns:a16="http://schemas.microsoft.com/office/drawing/2014/main" id="{9B558FCA-8D38-6582-A2A5-D382F7B37D3B}"/>
              </a:ext>
            </a:extLst>
          </p:cNvPr>
          <p:cNvSpPr/>
          <p:nvPr/>
        </p:nvSpPr>
        <p:spPr>
          <a:xfrm>
            <a:off x="7997868" y="5533735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8EAE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9" name="Freihandform: Form 10">
            <a:extLst>
              <a:ext uri="{FF2B5EF4-FFF2-40B4-BE49-F238E27FC236}">
                <a16:creationId xmlns:a16="http://schemas.microsoft.com/office/drawing/2014/main" id="{234C607B-A287-4296-69A4-532BC422A6DE}"/>
              </a:ext>
            </a:extLst>
          </p:cNvPr>
          <p:cNvSpPr/>
          <p:nvPr/>
        </p:nvSpPr>
        <p:spPr>
          <a:xfrm>
            <a:off x="6457862" y="5596594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11">
            <a:extLst>
              <a:ext uri="{FF2B5EF4-FFF2-40B4-BE49-F238E27FC236}">
                <a16:creationId xmlns:a16="http://schemas.microsoft.com/office/drawing/2014/main" id="{86CCC630-CD56-F609-A4A3-B13628874AAE}"/>
              </a:ext>
            </a:extLst>
          </p:cNvPr>
          <p:cNvSpPr/>
          <p:nvPr/>
        </p:nvSpPr>
        <p:spPr>
          <a:xfrm>
            <a:off x="8401934" y="4946083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179C7D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2">
            <a:extLst>
              <a:ext uri="{FF2B5EF4-FFF2-40B4-BE49-F238E27FC236}">
                <a16:creationId xmlns:a16="http://schemas.microsoft.com/office/drawing/2014/main" id="{F7378B9A-CC4F-CE59-FC93-B13078C1F6FF}"/>
              </a:ext>
            </a:extLst>
          </p:cNvPr>
          <p:cNvSpPr/>
          <p:nvPr/>
        </p:nvSpPr>
        <p:spPr>
          <a:xfrm>
            <a:off x="9774140" y="5533735"/>
            <a:ext cx="937471" cy="460499"/>
          </a:xfrm>
          <a:custGeom>
            <a:avLst/>
            <a:gdLst>
              <a:gd name="connsiteX0" fmla="*/ 88243 w 937471"/>
              <a:gd name="connsiteY0" fmla="*/ 460500 h 460499"/>
              <a:gd name="connsiteX1" fmla="*/ 937472 w 937471"/>
              <a:gd name="connsiteY1" fmla="*/ 460500 h 460499"/>
              <a:gd name="connsiteX2" fmla="*/ 921290 w 937471"/>
              <a:gd name="connsiteY2" fmla="*/ 439590 h 460499"/>
              <a:gd name="connsiteX3" fmla="*/ 844455 w 937471"/>
              <a:gd name="connsiteY3" fmla="*/ 15000 h 460499"/>
              <a:gd name="connsiteX4" fmla="*/ 844455 w 937471"/>
              <a:gd name="connsiteY4" fmla="*/ 0 h 460499"/>
              <a:gd name="connsiteX5" fmla="*/ 0 w 937471"/>
              <a:gd name="connsiteY5" fmla="*/ 0 h 460499"/>
              <a:gd name="connsiteX6" fmla="*/ 0 w 937471"/>
              <a:gd name="connsiteY6" fmla="*/ 15000 h 460499"/>
              <a:gd name="connsiteX7" fmla="*/ 81258 w 937471"/>
              <a:gd name="connsiteY7" fmla="*/ 451500 h 460499"/>
              <a:gd name="connsiteX8" fmla="*/ 790544 w 937471"/>
              <a:gd name="connsiteY8" fmla="*/ 30000 h 460499"/>
              <a:gd name="connsiteX9" fmla="*/ 857616 w 937471"/>
              <a:gd name="connsiteY9" fmla="*/ 430500 h 460499"/>
              <a:gd name="connsiteX10" fmla="*/ 124273 w 937471"/>
              <a:gd name="connsiteY10" fmla="*/ 430500 h 460499"/>
              <a:gd name="connsiteX11" fmla="*/ 53992 w 937471"/>
              <a:gd name="connsiteY11" fmla="*/ 30000 h 46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7471" h="460499">
                <a:moveTo>
                  <a:pt x="88243" y="460500"/>
                </a:moveTo>
                <a:lnTo>
                  <a:pt x="937472" y="460500"/>
                </a:lnTo>
                <a:lnTo>
                  <a:pt x="921290" y="439590"/>
                </a:lnTo>
                <a:cubicBezTo>
                  <a:pt x="869590" y="372435"/>
                  <a:pt x="844455" y="233550"/>
                  <a:pt x="844455" y="15000"/>
                </a:cubicBezTo>
                <a:lnTo>
                  <a:pt x="844455" y="0"/>
                </a:lnTo>
                <a:lnTo>
                  <a:pt x="0" y="0"/>
                </a:lnTo>
                <a:lnTo>
                  <a:pt x="0" y="15000"/>
                </a:lnTo>
                <a:cubicBezTo>
                  <a:pt x="0" y="240810"/>
                  <a:pt x="25809" y="379500"/>
                  <a:pt x="81258" y="451500"/>
                </a:cubicBezTo>
                <a:close/>
                <a:moveTo>
                  <a:pt x="790544" y="30000"/>
                </a:moveTo>
                <a:cubicBezTo>
                  <a:pt x="791569" y="227115"/>
                  <a:pt x="813036" y="355860"/>
                  <a:pt x="857616" y="430500"/>
                </a:cubicBezTo>
                <a:lnTo>
                  <a:pt x="124273" y="430500"/>
                </a:lnTo>
                <a:cubicBezTo>
                  <a:pt x="78102" y="362010"/>
                  <a:pt x="55071" y="230655"/>
                  <a:pt x="53992" y="30000"/>
                </a:cubicBezTo>
                <a:close/>
              </a:path>
            </a:pathLst>
          </a:custGeom>
          <a:solidFill>
            <a:srgbClr val="000000"/>
          </a:solidFill>
          <a:ln w="26888" cap="flat">
            <a:solidFill>
              <a:srgbClr val="EB6A0A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Rechteck 5">
            <a:extLst>
              <a:ext uri="{FF2B5EF4-FFF2-40B4-BE49-F238E27FC236}">
                <a16:creationId xmlns:a16="http://schemas.microsoft.com/office/drawing/2014/main" id="{4B9A7E11-C057-81EF-3C1F-8CC4095C9C88}"/>
              </a:ext>
            </a:extLst>
          </p:cNvPr>
          <p:cNvSpPr/>
          <p:nvPr/>
        </p:nvSpPr>
        <p:spPr bwMode="auto">
          <a:xfrm>
            <a:off x="631266" y="4936372"/>
            <a:ext cx="4710223" cy="847718"/>
          </a:xfrm>
          <a:custGeom>
            <a:avLst/>
            <a:gdLst>
              <a:gd name="connsiteX0" fmla="*/ 0 w 4710223"/>
              <a:gd name="connsiteY0" fmla="*/ 0 h 847718"/>
              <a:gd name="connsiteX1" fmla="*/ 578685 w 4710223"/>
              <a:gd name="connsiteY1" fmla="*/ 0 h 847718"/>
              <a:gd name="connsiteX2" fmla="*/ 1157369 w 4710223"/>
              <a:gd name="connsiteY2" fmla="*/ 0 h 847718"/>
              <a:gd name="connsiteX3" fmla="*/ 1783156 w 4710223"/>
              <a:gd name="connsiteY3" fmla="*/ 0 h 847718"/>
              <a:gd name="connsiteX4" fmla="*/ 2408943 w 4710223"/>
              <a:gd name="connsiteY4" fmla="*/ 0 h 847718"/>
              <a:gd name="connsiteX5" fmla="*/ 3176036 w 4710223"/>
              <a:gd name="connsiteY5" fmla="*/ 0 h 847718"/>
              <a:gd name="connsiteX6" fmla="*/ 3896027 w 4710223"/>
              <a:gd name="connsiteY6" fmla="*/ 0 h 847718"/>
              <a:gd name="connsiteX7" fmla="*/ 4710223 w 4710223"/>
              <a:gd name="connsiteY7" fmla="*/ 0 h 847718"/>
              <a:gd name="connsiteX8" fmla="*/ 4710223 w 4710223"/>
              <a:gd name="connsiteY8" fmla="*/ 415382 h 847718"/>
              <a:gd name="connsiteX9" fmla="*/ 4710223 w 4710223"/>
              <a:gd name="connsiteY9" fmla="*/ 847718 h 847718"/>
              <a:gd name="connsiteX10" fmla="*/ 4084436 w 4710223"/>
              <a:gd name="connsiteY10" fmla="*/ 847718 h 847718"/>
              <a:gd name="connsiteX11" fmla="*/ 3364445 w 4710223"/>
              <a:gd name="connsiteY11" fmla="*/ 847718 h 847718"/>
              <a:gd name="connsiteX12" fmla="*/ 2644454 w 4710223"/>
              <a:gd name="connsiteY12" fmla="*/ 847718 h 847718"/>
              <a:gd name="connsiteX13" fmla="*/ 1877360 w 4710223"/>
              <a:gd name="connsiteY13" fmla="*/ 847718 h 847718"/>
              <a:gd name="connsiteX14" fmla="*/ 1345778 w 4710223"/>
              <a:gd name="connsiteY14" fmla="*/ 847718 h 847718"/>
              <a:gd name="connsiteX15" fmla="*/ 719991 w 4710223"/>
              <a:gd name="connsiteY15" fmla="*/ 847718 h 847718"/>
              <a:gd name="connsiteX16" fmla="*/ 0 w 4710223"/>
              <a:gd name="connsiteY16" fmla="*/ 847718 h 847718"/>
              <a:gd name="connsiteX17" fmla="*/ 0 w 4710223"/>
              <a:gd name="connsiteY17" fmla="*/ 423859 h 847718"/>
              <a:gd name="connsiteX18" fmla="*/ 0 w 4710223"/>
              <a:gd name="connsiteY18" fmla="*/ 0 h 84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10223" h="847718" extrusionOk="0">
                <a:moveTo>
                  <a:pt x="0" y="0"/>
                </a:moveTo>
                <a:cubicBezTo>
                  <a:pt x="119974" y="-21933"/>
                  <a:pt x="315248" y="21801"/>
                  <a:pt x="578685" y="0"/>
                </a:cubicBezTo>
                <a:cubicBezTo>
                  <a:pt x="842122" y="-21801"/>
                  <a:pt x="959972" y="16686"/>
                  <a:pt x="1157369" y="0"/>
                </a:cubicBezTo>
                <a:cubicBezTo>
                  <a:pt x="1354766" y="-16686"/>
                  <a:pt x="1564728" y="-6677"/>
                  <a:pt x="1783156" y="0"/>
                </a:cubicBezTo>
                <a:cubicBezTo>
                  <a:pt x="2001584" y="6677"/>
                  <a:pt x="2096977" y="-6977"/>
                  <a:pt x="2408943" y="0"/>
                </a:cubicBezTo>
                <a:cubicBezTo>
                  <a:pt x="2720909" y="6977"/>
                  <a:pt x="2932330" y="10354"/>
                  <a:pt x="3176036" y="0"/>
                </a:cubicBezTo>
                <a:cubicBezTo>
                  <a:pt x="3419742" y="-10354"/>
                  <a:pt x="3567058" y="1714"/>
                  <a:pt x="3896027" y="0"/>
                </a:cubicBezTo>
                <a:cubicBezTo>
                  <a:pt x="4224996" y="-1714"/>
                  <a:pt x="4354037" y="-16887"/>
                  <a:pt x="4710223" y="0"/>
                </a:cubicBezTo>
                <a:cubicBezTo>
                  <a:pt x="4689679" y="139864"/>
                  <a:pt x="4724562" y="262321"/>
                  <a:pt x="4710223" y="415382"/>
                </a:cubicBezTo>
                <a:cubicBezTo>
                  <a:pt x="4695884" y="568443"/>
                  <a:pt x="4730546" y="650533"/>
                  <a:pt x="4710223" y="847718"/>
                </a:cubicBezTo>
                <a:cubicBezTo>
                  <a:pt x="4523497" y="842080"/>
                  <a:pt x="4239908" y="862103"/>
                  <a:pt x="4084436" y="847718"/>
                </a:cubicBezTo>
                <a:cubicBezTo>
                  <a:pt x="3928964" y="833333"/>
                  <a:pt x="3617643" y="881439"/>
                  <a:pt x="3364445" y="847718"/>
                </a:cubicBezTo>
                <a:cubicBezTo>
                  <a:pt x="3111247" y="813997"/>
                  <a:pt x="2841380" y="815162"/>
                  <a:pt x="2644454" y="847718"/>
                </a:cubicBezTo>
                <a:cubicBezTo>
                  <a:pt x="2447528" y="880274"/>
                  <a:pt x="2033754" y="856141"/>
                  <a:pt x="1877360" y="847718"/>
                </a:cubicBezTo>
                <a:cubicBezTo>
                  <a:pt x="1720966" y="839295"/>
                  <a:pt x="1501828" y="866776"/>
                  <a:pt x="1345778" y="847718"/>
                </a:cubicBezTo>
                <a:cubicBezTo>
                  <a:pt x="1189728" y="828660"/>
                  <a:pt x="978976" y="858698"/>
                  <a:pt x="719991" y="847718"/>
                </a:cubicBezTo>
                <a:cubicBezTo>
                  <a:pt x="461006" y="836738"/>
                  <a:pt x="289373" y="817532"/>
                  <a:pt x="0" y="847718"/>
                </a:cubicBezTo>
                <a:cubicBezTo>
                  <a:pt x="8588" y="752576"/>
                  <a:pt x="-15760" y="542967"/>
                  <a:pt x="0" y="423859"/>
                </a:cubicBezTo>
                <a:cubicBezTo>
                  <a:pt x="15760" y="304751"/>
                  <a:pt x="-13261" y="93727"/>
                  <a:pt x="0" y="0"/>
                </a:cubicBezTo>
                <a:close/>
              </a:path>
            </a:pathLst>
          </a:custGeom>
          <a:noFill/>
          <a:ln w="12700" algn="ctr">
            <a:solidFill>
              <a:schemeClr val="tx2"/>
            </a:solidFill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8537767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r>
              <a:rPr lang="de-DE" sz="2000" b="1" dirty="0">
                <a:solidFill>
                  <a:srgbClr val="009778"/>
                </a:solidFill>
                <a:latin typeface="Lato" panose="020F0502020204030203"/>
              </a:rPr>
              <a:t>Aufgaben von Moderator*innen</a:t>
            </a:r>
          </a:p>
          <a:p>
            <a:endParaRPr lang="de-DE" sz="2000" dirty="0">
              <a:latin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7506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Moderationsprinzipien sind Ausgestaltungen der Moderationsaufgaben.</a:t>
            </a:r>
          </a:p>
          <a:p>
            <a:r>
              <a:rPr lang="de-DE" dirty="0"/>
              <a:t>Die Prinzipien sind grundsätzliche Leitlinien für Moderator*innen, um das Ziel einer positiven und respektvollen Kommunikation zu erreichen.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Prinzipien </a:t>
            </a:r>
            <a:r>
              <a:rPr lang="de-DE" dirty="0"/>
              <a:t>der Moderation</a:t>
            </a:r>
          </a:p>
        </p:txBody>
      </p:sp>
    </p:spTree>
    <p:extLst>
      <p:ext uri="{BB962C8B-B14F-4D97-AF65-F5344CB8AC3E}">
        <p14:creationId xmlns:p14="http://schemas.microsoft.com/office/powerpoint/2010/main" val="255369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7270416" cy="4687245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rgbClr val="009778"/>
                </a:solidFill>
              </a:rPr>
              <a:t>1. Transparenz</a:t>
            </a:r>
            <a:r>
              <a:rPr lang="de-DE" b="1" dirty="0">
                <a:solidFill>
                  <a:srgbClr val="009778"/>
                </a:solidFill>
              </a:rPr>
              <a:t>:</a:t>
            </a:r>
          </a:p>
          <a:p>
            <a:r>
              <a:rPr lang="de-DE" dirty="0"/>
              <a:t>Moderator*innen kommunizieren klar die Regeln </a:t>
            </a:r>
            <a:r>
              <a:rPr lang="de-DE" dirty="0" smtClean="0"/>
              <a:t>und </a:t>
            </a:r>
            <a:r>
              <a:rPr lang="de-DE" dirty="0"/>
              <a:t>schaffen Transparenz. </a:t>
            </a:r>
          </a:p>
          <a:p>
            <a:pPr lvl="1"/>
            <a:r>
              <a:rPr lang="de-DE" dirty="0" smtClean="0"/>
              <a:t>Nutzer*innen sollten </a:t>
            </a:r>
            <a:r>
              <a:rPr lang="de-DE" dirty="0"/>
              <a:t>wissen, welche Verhaltensweisen akzeptabel sind und welche nicht.</a:t>
            </a:r>
          </a:p>
          <a:p>
            <a:pPr marL="360000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>
                <a:solidFill>
                  <a:srgbClr val="009778"/>
                </a:solidFill>
              </a:rPr>
              <a:t>2. Zurückhaltung</a:t>
            </a:r>
            <a:r>
              <a:rPr lang="de-DE" b="1" dirty="0">
                <a:solidFill>
                  <a:srgbClr val="009778"/>
                </a:solidFill>
              </a:rPr>
              <a:t>:</a:t>
            </a:r>
          </a:p>
          <a:p>
            <a:r>
              <a:rPr lang="de-DE" dirty="0"/>
              <a:t>Moderator*innen behalten die Gesamtheit einer digitalen Diskussion im Blick (auch </a:t>
            </a:r>
            <a:r>
              <a:rPr lang="de-DE" dirty="0" err="1"/>
              <a:t>Likes</a:t>
            </a:r>
            <a:r>
              <a:rPr lang="de-DE" dirty="0"/>
              <a:t> gehören dazu) und agieren in dem Wissen, dass nicht jede Meinungsverschiedenheit ein moderationswürdiger Konflikt </a:t>
            </a:r>
            <a:r>
              <a:rPr lang="de-DE" dirty="0" smtClean="0"/>
              <a:t>ist.</a:t>
            </a:r>
          </a:p>
          <a:p>
            <a:pPr lvl="1"/>
            <a:r>
              <a:rPr lang="de-DE" dirty="0" smtClean="0"/>
              <a:t>Kritik </a:t>
            </a:r>
            <a:r>
              <a:rPr lang="de-DE" dirty="0"/>
              <a:t>an Beiträgen äußern sie konstruktiv, also nutzbringend und auf den Zusammenhang achtend.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Prinzipien </a:t>
            </a:r>
            <a:r>
              <a:rPr lang="de-DE" dirty="0"/>
              <a:t>der Moderation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546" y="1334143"/>
            <a:ext cx="2889754" cy="47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3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7197460" cy="4687245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rgbClr val="009778"/>
                </a:solidFill>
              </a:rPr>
              <a:t>3. Respekt </a:t>
            </a:r>
            <a:r>
              <a:rPr lang="de-DE" b="1" dirty="0">
                <a:solidFill>
                  <a:srgbClr val="009778"/>
                </a:solidFill>
              </a:rPr>
              <a:t>und Höflichkeit: </a:t>
            </a:r>
            <a:endParaRPr lang="de-DE" dirty="0"/>
          </a:p>
          <a:p>
            <a:r>
              <a:rPr lang="de-DE" dirty="0"/>
              <a:t>Moderator*innen sollten respektvoll und höflich gegenüber allen Gruppenmitgliedern sein, unabhängig von deren Meinungen oder Ansichten. Dies schafft ein respektvolles Gesprächsklima und fördert den gelungenen Austausch.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Prinzipien </a:t>
            </a:r>
            <a:r>
              <a:rPr lang="de-DE" dirty="0"/>
              <a:t>der Moderation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086" y="1334143"/>
            <a:ext cx="3487214" cy="4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rgbClr val="009778"/>
                </a:solidFill>
              </a:rPr>
              <a:t>4. Neutralität </a:t>
            </a:r>
            <a:r>
              <a:rPr lang="de-DE" b="1" dirty="0">
                <a:solidFill>
                  <a:srgbClr val="009778"/>
                </a:solidFill>
              </a:rPr>
              <a:t>und Fairness:</a:t>
            </a:r>
          </a:p>
          <a:p>
            <a:r>
              <a:rPr lang="de-DE" dirty="0"/>
              <a:t>Moderator*innen sollten neutral und fair handeln, ohne persönliche Vorurteile oder Parteilichkeit zu zeigen. Sie sollten sicherstellen, dass alle </a:t>
            </a:r>
            <a:r>
              <a:rPr lang="de-DE" dirty="0" smtClean="0"/>
              <a:t>Nutzer*innen </a:t>
            </a:r>
            <a:r>
              <a:rPr lang="de-DE" dirty="0"/>
              <a:t>die gleichen Chancen haben, sich zu äußern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>
                <a:solidFill>
                  <a:srgbClr val="009778"/>
                </a:solidFill>
              </a:rPr>
              <a:t>5. Geduld </a:t>
            </a:r>
            <a:r>
              <a:rPr lang="de-DE" b="1" dirty="0">
                <a:solidFill>
                  <a:srgbClr val="009778"/>
                </a:solidFill>
              </a:rPr>
              <a:t>und Empathie:</a:t>
            </a:r>
          </a:p>
          <a:p>
            <a:r>
              <a:rPr lang="de-DE" dirty="0"/>
              <a:t>Moderator*innen sollten Geduld zeigen und sich in die Lage der </a:t>
            </a:r>
            <a:r>
              <a:rPr lang="de-DE" dirty="0" smtClean="0"/>
              <a:t>Nutzer*innen </a:t>
            </a:r>
            <a:r>
              <a:rPr lang="de-DE" dirty="0"/>
              <a:t>versetzen können. Sie beobachten Diskussionen aktiv und geben der Gemeinschaft die Möglichkeit, Konflikte im Dialog zu lösen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Prinzipien </a:t>
            </a:r>
            <a:r>
              <a:rPr lang="de-DE" dirty="0"/>
              <a:t>der Moderation</a:t>
            </a:r>
          </a:p>
        </p:txBody>
      </p:sp>
    </p:spTree>
    <p:extLst>
      <p:ext uri="{BB962C8B-B14F-4D97-AF65-F5344CB8AC3E}">
        <p14:creationId xmlns:p14="http://schemas.microsoft.com/office/powerpoint/2010/main" val="27904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63658"/>
              </p:ext>
            </p:extLst>
          </p:nvPr>
        </p:nvGraphicFramePr>
        <p:xfrm>
          <a:off x="622074" y="1968767"/>
          <a:ext cx="10944226" cy="3200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57914">
                  <a:extLst>
                    <a:ext uri="{9D8B030D-6E8A-4147-A177-3AD203B41FA5}">
                      <a16:colId xmlns:a16="http://schemas.microsoft.com/office/drawing/2014/main" val="63490694"/>
                    </a:ext>
                  </a:extLst>
                </a:gridCol>
                <a:gridCol w="6586312">
                  <a:extLst>
                    <a:ext uri="{9D8B030D-6E8A-4147-A177-3AD203B41FA5}">
                      <a16:colId xmlns:a16="http://schemas.microsoft.com/office/drawing/2014/main" val="981021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9778"/>
                          </a:solidFill>
                          <a:latin typeface="Lato" panose="020F0502020204030203"/>
                        </a:rPr>
                        <a:t>1. Transparenz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Lato" panose="020F0502020204030203"/>
                        </a:rPr>
                        <a:t>offen kommunizieren, Klarheit über akzeptables Verhalten schaffen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766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9778"/>
                          </a:solidFill>
                          <a:latin typeface="Lato" panose="020F0502020204030203"/>
                        </a:rPr>
                        <a:t>2. Zurückhaltung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Lato" panose="020F0502020204030203"/>
                        </a:rPr>
                        <a:t>nicht jede </a:t>
                      </a:r>
                      <a:r>
                        <a:rPr lang="de-DE" sz="2000" dirty="0" smtClean="0">
                          <a:latin typeface="Lato" panose="020F0502020204030203"/>
                        </a:rPr>
                        <a:t>unbedachte/unangemessene </a:t>
                      </a:r>
                      <a:r>
                        <a:rPr lang="de-DE" sz="2000" dirty="0">
                          <a:latin typeface="Lato" panose="020F0502020204030203"/>
                        </a:rPr>
                        <a:t>Äußerung muss </a:t>
                      </a:r>
                      <a:r>
                        <a:rPr lang="de-DE" sz="2000" dirty="0" smtClean="0">
                          <a:latin typeface="Lato" panose="020F0502020204030203"/>
                        </a:rPr>
                        <a:t>moderiert/kommentiert </a:t>
                      </a:r>
                      <a:r>
                        <a:rPr lang="de-DE" sz="2000" dirty="0">
                          <a:latin typeface="Lato" panose="020F0502020204030203"/>
                        </a:rPr>
                        <a:t>werden, konstruktive Kritik üben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146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9778"/>
                          </a:solidFill>
                          <a:latin typeface="Lato" panose="020F0502020204030203"/>
                        </a:rPr>
                        <a:t>3. Respekt und Höflichkeit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Lato" panose="020F0502020204030203"/>
                        </a:rPr>
                        <a:t>sachlich bleiben, respektvolles Miteinander durch Vorbildfunktion fördern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3554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9778"/>
                          </a:solidFill>
                          <a:latin typeface="Lato" panose="020F0502020204030203"/>
                        </a:rPr>
                        <a:t>4. Neutralität und Fairness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Lato" panose="020F0502020204030203"/>
                        </a:rPr>
                        <a:t>unparteiisch, alle haben gleiche Chance auf Mitwirkung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76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09778"/>
                          </a:solidFill>
                          <a:latin typeface="Lato" panose="020F0502020204030203"/>
                        </a:rPr>
                        <a:t>5. Geduld und Empathie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Lato" panose="020F0502020204030203"/>
                        </a:rPr>
                        <a:t>beobachten, Gemeinschaft soll Konflikte möglichst im Dialog lösen, kein digitales Ordnungsamt sein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5615149"/>
                  </a:ext>
                </a:extLst>
              </a:tr>
            </a:tbl>
          </a:graphicData>
        </a:graphic>
      </p:graphicFrame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Prinzipien </a:t>
            </a:r>
            <a:r>
              <a:rPr lang="de-DE" dirty="0"/>
              <a:t>der Moderation</a:t>
            </a:r>
          </a:p>
        </p:txBody>
      </p:sp>
    </p:spTree>
    <p:extLst>
      <p:ext uri="{BB962C8B-B14F-4D97-AF65-F5344CB8AC3E}">
        <p14:creationId xmlns:p14="http://schemas.microsoft.com/office/powerpoint/2010/main" val="359736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Tipps zur Anwendung der </a:t>
            </a:r>
            <a:r>
              <a:rPr lang="de-DE" b="1" dirty="0" smtClean="0">
                <a:solidFill>
                  <a:srgbClr val="009778"/>
                </a:solidFill>
              </a:rPr>
              <a:t>Prinzipien:</a:t>
            </a:r>
            <a:endParaRPr lang="de-DE" b="1" dirty="0">
              <a:solidFill>
                <a:srgbClr val="009778"/>
              </a:solidFill>
            </a:endParaRPr>
          </a:p>
          <a:p>
            <a:r>
              <a:rPr lang="de-DE" dirty="0"/>
              <a:t>Positive Kommunikation </a:t>
            </a:r>
            <a:r>
              <a:rPr lang="de-DE" dirty="0" smtClean="0"/>
              <a:t>stärken</a:t>
            </a:r>
            <a:endParaRPr lang="de-DE" dirty="0"/>
          </a:p>
          <a:p>
            <a:pPr lvl="1"/>
            <a:r>
              <a:rPr lang="de-DE" dirty="0" smtClean="0"/>
              <a:t>Menschen </a:t>
            </a:r>
            <a:r>
              <a:rPr lang="de-DE" dirty="0"/>
              <a:t>unterstützen, die positive oder beruhigende Aspekte in aufgeregte oder negative Diskussionen bringen, z. B. durch einen Like </a:t>
            </a:r>
            <a:r>
              <a:rPr lang="de-DE" dirty="0" smtClean="0"/>
              <a:t>und/oder </a:t>
            </a:r>
            <a:r>
              <a:rPr lang="de-DE" dirty="0"/>
              <a:t>einen lobenden Kommentar wie: „Toll, dass du versuchst, hier Sachlichkeit reinzubringen.“</a:t>
            </a:r>
          </a:p>
          <a:p>
            <a:r>
              <a:rPr lang="de-DE" dirty="0"/>
              <a:t>Nachfragen stellen, um Konkretisierungen </a:t>
            </a:r>
            <a:r>
              <a:rPr lang="de-DE" dirty="0" smtClean="0"/>
              <a:t>bitten</a:t>
            </a:r>
          </a:p>
          <a:p>
            <a:pPr lvl="1"/>
            <a:r>
              <a:rPr lang="de-DE" dirty="0" smtClean="0"/>
              <a:t>Insbesondere </a:t>
            </a:r>
            <a:r>
              <a:rPr lang="de-DE" dirty="0"/>
              <a:t>„Dauernörgler“ </a:t>
            </a:r>
            <a:r>
              <a:rPr lang="de-DE" dirty="0" smtClean="0"/>
              <a:t>haben </a:t>
            </a:r>
            <a:r>
              <a:rPr lang="de-DE" dirty="0"/>
              <a:t>oft keine konkreten Anlässe zur Beschwerde; ihnen kann durch Nachfragen der Wind aus den Segeln genommen werden.</a:t>
            </a:r>
          </a:p>
          <a:p>
            <a:r>
              <a:rPr lang="de-DE" dirty="0"/>
              <a:t>Gemeinsamkeiten betonen und dadurch Empathie </a:t>
            </a:r>
            <a:r>
              <a:rPr lang="de-DE" dirty="0" smtClean="0"/>
              <a:t>ausdrücken</a:t>
            </a:r>
          </a:p>
          <a:p>
            <a:pPr lvl="1"/>
            <a:r>
              <a:rPr lang="de-DE" dirty="0" smtClean="0"/>
              <a:t>z</a:t>
            </a:r>
            <a:r>
              <a:rPr lang="de-DE" dirty="0"/>
              <a:t>. B.: „Das ist hier sicher für viele schwierig, aber …“, „Ja, das Problem sehe ich auch, aber </a:t>
            </a:r>
            <a:r>
              <a:rPr lang="de-DE" dirty="0" smtClean="0"/>
              <a:t>…“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Prinzipien </a:t>
            </a:r>
            <a:r>
              <a:rPr lang="de-DE" dirty="0"/>
              <a:t>der Moderation</a:t>
            </a:r>
          </a:p>
        </p:txBody>
      </p:sp>
    </p:spTree>
    <p:extLst>
      <p:ext uri="{BB962C8B-B14F-4D97-AF65-F5344CB8AC3E}">
        <p14:creationId xmlns:p14="http://schemas.microsoft.com/office/powerpoint/2010/main" val="136917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3600" b="1" dirty="0">
                <a:solidFill>
                  <a:schemeClr val="tx2"/>
                </a:solidFill>
              </a:rPr>
              <a:t>Pause</a:t>
            </a:r>
          </a:p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3600" b="1" dirty="0">
                <a:solidFill>
                  <a:schemeClr val="tx2"/>
                </a:solidFill>
              </a:rPr>
              <a:t>15 Minuten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Pause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6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6567772" cy="4687245"/>
          </a:xfrm>
        </p:spPr>
        <p:txBody>
          <a:bodyPr/>
          <a:lstStyle/>
          <a:p>
            <a:r>
              <a:rPr lang="de-DE" dirty="0"/>
              <a:t>Bilden Sie Teams von 2 bis 3 Personen. </a:t>
            </a:r>
          </a:p>
          <a:p>
            <a:r>
              <a:rPr lang="de-DE" dirty="0"/>
              <a:t>Jedes Team verfasst einen fiktiven Beitrag, von dem das Team meint, er ist unangemessen </a:t>
            </a:r>
            <a:r>
              <a:rPr lang="de-DE" dirty="0" smtClean="0"/>
              <a:t>und/oder </a:t>
            </a:r>
            <a:r>
              <a:rPr lang="de-DE" dirty="0"/>
              <a:t>regt andere Gruppenmitglieder sehr auf</a:t>
            </a:r>
            <a:r>
              <a:rPr lang="de-DE" dirty="0" smtClean="0"/>
              <a:t>.</a:t>
            </a:r>
          </a:p>
          <a:p>
            <a:r>
              <a:rPr lang="de-DE" dirty="0" smtClean="0"/>
              <a:t>Schreiben Sie Ihren Beitrag auf.</a:t>
            </a:r>
          </a:p>
          <a:p>
            <a:r>
              <a:rPr lang="de-DE" dirty="0" smtClean="0"/>
              <a:t>Sie haben 10 Minuten Zeit.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Umgang </a:t>
            </a:r>
            <a:r>
              <a:rPr lang="de-DE" dirty="0"/>
              <a:t>mit negativen Beiträgen und Kommentaren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31C85A8-1D2E-06A5-CA98-D42FAE0783C6}"/>
              </a:ext>
            </a:extLst>
          </p:cNvPr>
          <p:cNvGrpSpPr/>
          <p:nvPr/>
        </p:nvGrpSpPr>
        <p:grpSpPr>
          <a:xfrm>
            <a:off x="7866169" y="1614890"/>
            <a:ext cx="3700131" cy="4125750"/>
            <a:chOff x="7166344" y="1780786"/>
            <a:chExt cx="3700131" cy="4125750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5F28FCC-93D1-FB1F-5FA2-C40AD8796009}"/>
                </a:ext>
              </a:extLst>
            </p:cNvPr>
            <p:cNvSpPr/>
            <p:nvPr/>
          </p:nvSpPr>
          <p:spPr bwMode="auto">
            <a:xfrm>
              <a:off x="7166344" y="1780786"/>
              <a:ext cx="3700131" cy="4125750"/>
            </a:xfrm>
            <a:prstGeom prst="rect">
              <a:avLst/>
            </a:prstGeom>
            <a:solidFill>
              <a:srgbClr val="FB8174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endParaRPr lang="de-DE" sz="1400" dirty="0"/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15A31870-90D7-DCC9-47A8-CA0CE653F09D}"/>
                </a:ext>
              </a:extLst>
            </p:cNvPr>
            <p:cNvSpPr/>
            <p:nvPr/>
          </p:nvSpPr>
          <p:spPr bwMode="auto">
            <a:xfrm>
              <a:off x="7538484" y="1881954"/>
              <a:ext cx="520995" cy="55289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72000" tIns="54000" rIns="72000" bIns="54000" rtlCol="0" anchor="ctr">
              <a:spAutoFit/>
            </a:bodyPr>
            <a:lstStyle/>
            <a:p>
              <a:pPr marL="215900" indent="-215900" algn="ctr">
                <a:spcAft>
                  <a:spcPts val="563"/>
                </a:spcAft>
                <a:buClr>
                  <a:schemeClr val="tx2"/>
                </a:buClr>
              </a:pPr>
              <a:endParaRPr lang="de-DE" sz="1400" dirty="0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8CB3A27B-28BB-72A3-B326-1DCC0826A8C9}"/>
                </a:ext>
              </a:extLst>
            </p:cNvPr>
            <p:cNvSpPr txBox="1"/>
            <p:nvPr/>
          </p:nvSpPr>
          <p:spPr>
            <a:xfrm>
              <a:off x="8199473" y="1969439"/>
              <a:ext cx="1446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Team A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85D7E54-7DF2-F1C0-AFD4-BD4535E3EEE2}"/>
                </a:ext>
              </a:extLst>
            </p:cNvPr>
            <p:cNvSpPr txBox="1"/>
            <p:nvPr/>
          </p:nvSpPr>
          <p:spPr>
            <a:xfrm>
              <a:off x="7437474" y="2623500"/>
              <a:ext cx="3157869" cy="3083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Der dämliche Miki </a:t>
              </a:r>
              <a:r>
                <a:rPr lang="de-DE" dirty="0" err="1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Biki</a:t>
              </a:r>
              <a:r>
                <a:rPr lang="de-D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hat schon wieder seine Schrottkarre meilenweit auf dem Gehweg an der Grünstr. 17 geparkt.</a:t>
              </a:r>
            </a:p>
            <a:p>
              <a:r>
                <a:rPr lang="de-DE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Dem gehört die Karre weggesprengt und ist nicht schlimm, wenn er dann gerade drin sitzt</a:t>
              </a:r>
              <a:r>
                <a:rPr lang="de-DE" dirty="0" smtClean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.</a:t>
              </a:r>
            </a:p>
            <a:p>
              <a:endParaRPr lang="de-D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706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 smtClean="0"/>
              <a:t>Moderation im </a:t>
            </a:r>
            <a:r>
              <a:rPr lang="de-DE" dirty="0" err="1" smtClean="0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„Mein Name ist …“</a:t>
            </a:r>
            <a:endParaRPr lang="en-US" dirty="0"/>
          </a:p>
          <a:p>
            <a:r>
              <a:rPr lang="de-DE" dirty="0"/>
              <a:t>„Die Kommune, in der ich aktiv bin, heißt …“</a:t>
            </a:r>
            <a:endParaRPr lang="de-DE" dirty="0">
              <a:ea typeface="Lato"/>
              <a:cs typeface="Lato"/>
            </a:endParaRPr>
          </a:p>
          <a:p>
            <a:r>
              <a:rPr lang="de-DE" dirty="0"/>
              <a:t>„Ich  </a:t>
            </a:r>
            <a:r>
              <a:rPr lang="de-DE" dirty="0" smtClean="0"/>
              <a:t>nehme an diesem Modul teil, </a:t>
            </a:r>
            <a:r>
              <a:rPr lang="de-DE" dirty="0"/>
              <a:t>weil …“</a:t>
            </a:r>
            <a:endParaRPr lang="de-DE" dirty="0">
              <a:ea typeface="Lato" panose="020F0502020204030203"/>
              <a:cs typeface="Lato" panose="020F0502020204030203"/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Vorstellungsrunde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3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6750652" cy="4687245"/>
          </a:xfrm>
        </p:spPr>
        <p:txBody>
          <a:bodyPr/>
          <a:lstStyle/>
          <a:p>
            <a:r>
              <a:rPr lang="de-DE" dirty="0"/>
              <a:t>Jedes Team bekommt nun einen fiktiven Beitrag eines anderen Teams und schreibt einen moderierenden Kommentar dazu. </a:t>
            </a:r>
          </a:p>
          <a:p>
            <a:r>
              <a:rPr lang="de-DE" dirty="0"/>
              <a:t>Der moderierende Kommentar soll zumindest einen Aspekt und ein Prinzip der Moderation berücksichtigen.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Umgang </a:t>
            </a:r>
            <a:r>
              <a:rPr lang="de-DE" dirty="0"/>
              <a:t>mit negativen Beiträgen und Kommentaren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707" y="1334143"/>
            <a:ext cx="3700593" cy="412735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6AD85C11-0538-320B-FB56-5545CF88117B}"/>
              </a:ext>
            </a:extLst>
          </p:cNvPr>
          <p:cNvSpPr/>
          <p:nvPr/>
        </p:nvSpPr>
        <p:spPr bwMode="auto">
          <a:xfrm>
            <a:off x="7865707" y="5461493"/>
            <a:ext cx="3700593" cy="386054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Moderierender Kommentar</a:t>
            </a:r>
          </a:p>
        </p:txBody>
      </p:sp>
    </p:spTree>
    <p:extLst>
      <p:ext uri="{BB962C8B-B14F-4D97-AF65-F5344CB8AC3E}">
        <p14:creationId xmlns:p14="http://schemas.microsoft.com/office/powerpoint/2010/main" val="8859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6885405" cy="4687245"/>
          </a:xfrm>
        </p:spPr>
        <p:txBody>
          <a:bodyPr/>
          <a:lstStyle/>
          <a:p>
            <a:r>
              <a:rPr lang="de-DE" dirty="0" smtClean="0"/>
              <a:t>Stellen Sie Ihre Beiträge kurz vor.</a:t>
            </a:r>
            <a:endParaRPr lang="de-DE" dirty="0"/>
          </a:p>
          <a:p>
            <a:r>
              <a:rPr lang="de-DE" dirty="0" smtClean="0"/>
              <a:t>Schreiben Sie Ihre Beiträge wenn möglich auf ein Whiteboard.</a:t>
            </a:r>
          </a:p>
          <a:p>
            <a:r>
              <a:rPr lang="de-DE" dirty="0" smtClean="0"/>
              <a:t>Schreiben Sie zu den Beiträgen moderierende Kommentare in das Whiteboard oder den Chat.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Umgang </a:t>
            </a:r>
            <a:r>
              <a:rPr lang="de-DE" dirty="0"/>
              <a:t>mit negativen Beiträgen und </a:t>
            </a:r>
            <a:r>
              <a:rPr lang="de-DE" dirty="0" smtClean="0"/>
              <a:t>Kommentaren - online</a:t>
            </a:r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707" y="1334143"/>
            <a:ext cx="3700593" cy="412735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6AD85C11-0538-320B-FB56-5545CF88117B}"/>
              </a:ext>
            </a:extLst>
          </p:cNvPr>
          <p:cNvSpPr/>
          <p:nvPr/>
        </p:nvSpPr>
        <p:spPr bwMode="auto">
          <a:xfrm>
            <a:off x="7865707" y="5461493"/>
            <a:ext cx="3700593" cy="386054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Moderierender Kommentar</a:t>
            </a:r>
          </a:p>
        </p:txBody>
      </p:sp>
    </p:spTree>
    <p:extLst>
      <p:ext uri="{BB962C8B-B14F-4D97-AF65-F5344CB8AC3E}">
        <p14:creationId xmlns:p14="http://schemas.microsoft.com/office/powerpoint/2010/main" val="91289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fiktiven Beiträge und die moderierenden Kommentare werden nun für alle sichtbar </a:t>
            </a:r>
            <a:r>
              <a:rPr lang="de-DE" dirty="0" smtClean="0"/>
              <a:t>gemacht.</a:t>
            </a:r>
          </a:p>
          <a:p>
            <a:pPr lvl="1"/>
            <a:r>
              <a:rPr lang="de-DE" dirty="0" smtClean="0"/>
              <a:t>z</a:t>
            </a:r>
            <a:r>
              <a:rPr lang="de-DE" dirty="0"/>
              <a:t>. B. an eine Pinnwand gepinnt, auf einen Tisch </a:t>
            </a:r>
            <a:r>
              <a:rPr lang="de-DE" dirty="0" smtClean="0"/>
              <a:t>ausgelegt, …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Diskutieren Sie bitte:</a:t>
            </a:r>
          </a:p>
          <a:p>
            <a:pPr lvl="1"/>
            <a:r>
              <a:rPr lang="de-DE" dirty="0"/>
              <a:t>Welches Prinzip der Moderation wurde hier berücksichtigt?</a:t>
            </a:r>
          </a:p>
          <a:p>
            <a:pPr lvl="1"/>
            <a:r>
              <a:rPr lang="de-DE" dirty="0"/>
              <a:t>Wie hätte man noch </a:t>
            </a:r>
            <a:r>
              <a:rPr lang="de-DE" dirty="0" smtClean="0"/>
              <a:t>reagieren/kommentieren </a:t>
            </a:r>
            <a:r>
              <a:rPr lang="de-DE" dirty="0"/>
              <a:t>können?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Umgang </a:t>
            </a:r>
            <a:r>
              <a:rPr lang="de-DE" dirty="0"/>
              <a:t>mit negativen Beiträgen und Kommentaren</a:t>
            </a:r>
          </a:p>
        </p:txBody>
      </p:sp>
    </p:spTree>
    <p:extLst>
      <p:ext uri="{BB962C8B-B14F-4D97-AF65-F5344CB8AC3E}">
        <p14:creationId xmlns:p14="http://schemas.microsoft.com/office/powerpoint/2010/main" val="193748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6558146" cy="4687245"/>
          </a:xfrm>
        </p:spPr>
        <p:txBody>
          <a:bodyPr/>
          <a:lstStyle/>
          <a:p>
            <a:r>
              <a:rPr lang="de-DE" dirty="0"/>
              <a:t>Ihr Kommentar hat einen neuen Kommentar bekommen, nämlich: „Was geht dich das an? Halt dich da raus!“ 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Überlegen Sie in Ihrem Team: </a:t>
            </a:r>
          </a:p>
          <a:p>
            <a:pPr lvl="1"/>
            <a:r>
              <a:rPr lang="de-DE" dirty="0"/>
              <a:t>Wie könnten Sie darauf reagieren?</a:t>
            </a:r>
          </a:p>
          <a:p>
            <a:pPr lvl="1"/>
            <a:r>
              <a:rPr lang="de-DE" dirty="0"/>
              <a:t>Was für einen Kommentar könnten Sie dazu schreiben?</a:t>
            </a:r>
          </a:p>
          <a:p>
            <a:pPr lvl="1"/>
            <a:r>
              <a:rPr lang="de-DE" dirty="0"/>
              <a:t>Wie könnten Sie darauf antworten?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Umgang </a:t>
            </a:r>
            <a:r>
              <a:rPr lang="de-DE" dirty="0"/>
              <a:t>mit negativen Beiträgen und Kommentaren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2"/>
          <a:srcRect t="2235" b="16623"/>
          <a:stretch/>
        </p:blipFill>
        <p:spPr>
          <a:xfrm>
            <a:off x="7865707" y="1334143"/>
            <a:ext cx="3700593" cy="3349024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6AD85C11-0538-320B-FB56-5545CF88117B}"/>
              </a:ext>
            </a:extLst>
          </p:cNvPr>
          <p:cNvSpPr/>
          <p:nvPr/>
        </p:nvSpPr>
        <p:spPr bwMode="auto">
          <a:xfrm>
            <a:off x="7865707" y="4683167"/>
            <a:ext cx="3700593" cy="386054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Moderierender Kommentar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DC6D9DF-0B45-0F93-EFE3-6151452F3569}"/>
              </a:ext>
            </a:extLst>
          </p:cNvPr>
          <p:cNvSpPr/>
          <p:nvPr/>
        </p:nvSpPr>
        <p:spPr bwMode="auto">
          <a:xfrm>
            <a:off x="7865707" y="5076968"/>
            <a:ext cx="3700593" cy="663053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Kommentar: „Was geht dich das an. Halt dich da raus!“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278337F-C7B3-D0DE-3671-393C01258721}"/>
              </a:ext>
            </a:extLst>
          </p:cNvPr>
          <p:cNvSpPr/>
          <p:nvPr/>
        </p:nvSpPr>
        <p:spPr bwMode="auto">
          <a:xfrm>
            <a:off x="7865707" y="5740021"/>
            <a:ext cx="3700593" cy="386054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Neuer moderierender Kommentar</a:t>
            </a:r>
          </a:p>
        </p:txBody>
      </p:sp>
    </p:spTree>
    <p:extLst>
      <p:ext uri="{BB962C8B-B14F-4D97-AF65-F5344CB8AC3E}">
        <p14:creationId xmlns:p14="http://schemas.microsoft.com/office/powerpoint/2010/main" val="13175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2300" y="1334143"/>
            <a:ext cx="6750652" cy="4687245"/>
          </a:xfrm>
        </p:spPr>
        <p:txBody>
          <a:bodyPr/>
          <a:lstStyle/>
          <a:p>
            <a:r>
              <a:rPr lang="de-DE" dirty="0"/>
              <a:t>Besprechen Sie die neuen </a:t>
            </a:r>
            <a:r>
              <a:rPr lang="de-DE" dirty="0" smtClean="0"/>
              <a:t>Antworten/Kommentare </a:t>
            </a:r>
            <a:r>
              <a:rPr lang="de-DE" dirty="0"/>
              <a:t>in der Gesamtgruppe.</a:t>
            </a:r>
          </a:p>
          <a:p>
            <a:pPr lvl="1"/>
            <a:r>
              <a:rPr lang="de-DE" dirty="0"/>
              <a:t>Was ergibt sich aus der Übung und Ihrer Erfahrung an Hinweisen und Tipps zum Umgang mit negativen Beiträgen und </a:t>
            </a:r>
            <a:r>
              <a:rPr lang="de-DE" dirty="0" smtClean="0"/>
              <a:t>Kommentaren?</a:t>
            </a:r>
          </a:p>
          <a:p>
            <a:pPr lvl="1"/>
            <a:endParaRPr lang="de-DE" dirty="0"/>
          </a:p>
          <a:p>
            <a:r>
              <a:rPr lang="de-DE" dirty="0"/>
              <a:t>Erstellen Sie gemeinsam eine Liste mit Tipps und Hinweisen zum Umgang mit negativen Beiträgen</a:t>
            </a:r>
            <a:r>
              <a:rPr lang="de-DE" dirty="0" smtClean="0"/>
              <a:t>.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Umgang </a:t>
            </a:r>
            <a:r>
              <a:rPr lang="de-DE" dirty="0"/>
              <a:t>mit negativen Beiträgen und Kommentaren</a:t>
            </a:r>
          </a:p>
        </p:txBody>
      </p:sp>
      <p:pic>
        <p:nvPicPr>
          <p:cNvPr id="9" name="Grafik 8" descr="Liste Silhouette">
            <a:extLst>
              <a:ext uri="{FF2B5EF4-FFF2-40B4-BE49-F238E27FC236}">
                <a16:creationId xmlns:a16="http://schemas.microsoft.com/office/drawing/2014/main" id="{C5B95D97-6D55-D36A-3666-2D022BA01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5929" t="5742" r="15487" b="6204"/>
          <a:stretch/>
        </p:blipFill>
        <p:spPr>
          <a:xfrm>
            <a:off x="7915432" y="1334142"/>
            <a:ext cx="3650868" cy="468724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1547181-5E83-C2C6-2493-C38E6B91A0BB}"/>
              </a:ext>
            </a:extLst>
          </p:cNvPr>
          <p:cNvSpPr txBox="1"/>
          <p:nvPr/>
        </p:nvSpPr>
        <p:spPr>
          <a:xfrm>
            <a:off x="7829984" y="1665688"/>
            <a:ext cx="38217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latin typeface="Lato" panose="020F0502020204030203"/>
                <a:ea typeface="Lato" panose="020F0502020204030203"/>
                <a:cs typeface="Lato" panose="020F0502020204030203"/>
              </a:rPr>
              <a:t>Handlungsempfehlungen 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01775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Personen blockieren: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Ihnen werden die Beiträge der Person nicht mehr angezeigt und die Person kann Sie nicht kontaktieren.</a:t>
            </a:r>
          </a:p>
          <a:p>
            <a:pPr lvl="1"/>
            <a:r>
              <a:rPr lang="de-DE" dirty="0"/>
              <a:t>Video-Tutorial zum Blockieren: </a:t>
            </a:r>
            <a:r>
              <a:rPr lang="de-DE" dirty="0">
                <a:hlinkClick r:id="rId2"/>
              </a:rPr>
              <a:t>https://www.youtube.com/watch?v=PzozYp_gjI0&amp;list=PLTqr0bdtrNjsyQx0fOldombbwVq7UrxCh&amp;index=6</a:t>
            </a:r>
            <a:r>
              <a:rPr lang="de-DE" dirty="0"/>
              <a:t> </a:t>
            </a:r>
          </a:p>
          <a:p>
            <a:pPr marL="360000" lvl="1" indent="0">
              <a:buNone/>
            </a:pPr>
            <a:endParaRPr lang="de-DE" dirty="0"/>
          </a:p>
          <a:p>
            <a:r>
              <a:rPr lang="de-DE" b="1" dirty="0"/>
              <a:t>Beiträge und Gruppen melden: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Die Meldungen gehen an das </a:t>
            </a:r>
            <a:r>
              <a:rPr lang="de-DE" dirty="0" err="1"/>
              <a:t>Frauenhofer</a:t>
            </a:r>
            <a:r>
              <a:rPr lang="de-DE" dirty="0"/>
              <a:t> IESE und werden dort – auch am Wochenende – geprüft.</a:t>
            </a:r>
            <a:br>
              <a:rPr lang="de-DE" dirty="0"/>
            </a:br>
            <a:r>
              <a:rPr lang="de-DE" dirty="0"/>
              <a:t>Beiträge und Gruppen meldet man über die jeweiligen 3-Punkte-Menüs.</a:t>
            </a:r>
          </a:p>
          <a:p>
            <a:pPr lvl="1"/>
            <a:r>
              <a:rPr lang="de-DE" dirty="0"/>
              <a:t>Anleitung Beiträge melden: </a:t>
            </a:r>
            <a:r>
              <a:rPr lang="de-DE" dirty="0">
                <a:hlinkClick r:id="rId3"/>
              </a:rPr>
              <a:t>https://support.digitale-doerfer.de/portal/de/kb/articles/wie-melde-ich-einen-beitrag</a:t>
            </a:r>
            <a:r>
              <a:rPr lang="de-DE" dirty="0"/>
              <a:t>  </a:t>
            </a:r>
          </a:p>
          <a:p>
            <a:pPr lvl="1"/>
            <a:r>
              <a:rPr lang="de-DE" dirty="0"/>
              <a:t>Anleitung Gruppe melden: </a:t>
            </a:r>
            <a:r>
              <a:rPr lang="de-DE" dirty="0">
                <a:hlinkClick r:id="rId4"/>
              </a:rPr>
              <a:t>https://support.digitale-doerfer.de/portal/de/kb/articles/wie-kann-ich-eine-gruppe-melden</a:t>
            </a:r>
            <a:r>
              <a:rPr lang="de-DE" dirty="0"/>
              <a:t>  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Moderationstools </a:t>
            </a:r>
            <a:r>
              <a:rPr lang="de-DE" dirty="0"/>
              <a:t>und Support-Möglichkeiten</a:t>
            </a:r>
          </a:p>
        </p:txBody>
      </p:sp>
    </p:spTree>
    <p:extLst>
      <p:ext uri="{BB962C8B-B14F-4D97-AF65-F5344CB8AC3E}">
        <p14:creationId xmlns:p14="http://schemas.microsoft.com/office/powerpoint/2010/main" val="213686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im </a:t>
            </a:r>
            <a:r>
              <a:rPr lang="de-DE" dirty="0" err="1" smtClean="0"/>
              <a:t>DorfFunk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Nutzer*innen sperren: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Diese Möglichkeit hat nur das </a:t>
            </a:r>
            <a:r>
              <a:rPr lang="de-DE" dirty="0" err="1" smtClean="0"/>
              <a:t>Frauenhofer</a:t>
            </a:r>
            <a:r>
              <a:rPr lang="de-DE" dirty="0" smtClean="0"/>
              <a:t> IESE. Wenn Nutzer*innen dauerhaft gegen die Nutzungsbedingungen verstoßen, können sie gesperrt werden.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b="1" dirty="0" smtClean="0"/>
              <a:t>Unterstützung und Hilfe durch das Hilfecenter der Digitalen Dörfer: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hlinkClick r:id="rId3"/>
              </a:rPr>
              <a:t>https://support.digitale-doerfer.de/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Vernetzen Sie sich und treten Sie der </a:t>
            </a:r>
            <a:r>
              <a:rPr lang="de-DE" b="1" dirty="0" err="1" smtClean="0"/>
              <a:t>DorfFunk</a:t>
            </a:r>
            <a:r>
              <a:rPr lang="de-DE" b="1" dirty="0" smtClean="0"/>
              <a:t> Gruppe „Digitale </a:t>
            </a:r>
            <a:r>
              <a:rPr lang="de-DE" b="1" dirty="0" err="1" smtClean="0"/>
              <a:t>Dorfheld</a:t>
            </a:r>
            <a:r>
              <a:rPr lang="de-DE" b="1" dirty="0" smtClean="0"/>
              <a:t>*innen“ </a:t>
            </a:r>
            <a:r>
              <a:rPr lang="de-DE" dirty="0" smtClean="0"/>
              <a:t>bei.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Moderationstools und Support-Möglichkeiten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14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Haben Sie noch </a:t>
            </a:r>
            <a:r>
              <a:rPr lang="de-DE" dirty="0" smtClean="0"/>
              <a:t>Fragen oder Feedback?</a:t>
            </a:r>
            <a:endParaRPr lang="de-DE" dirty="0"/>
          </a:p>
          <a:p>
            <a:r>
              <a:rPr lang="de-DE" dirty="0"/>
              <a:t>Weitere Informationen finden Sie hier:</a:t>
            </a:r>
          </a:p>
          <a:p>
            <a:pPr lvl="1"/>
            <a:r>
              <a:rPr lang="de-DE" b="1" dirty="0" smtClean="0"/>
              <a:t>Projektwebseite</a:t>
            </a:r>
            <a:r>
              <a:rPr lang="de-DE" b="1" dirty="0"/>
              <a:t>: </a:t>
            </a:r>
            <a:r>
              <a:rPr lang="de-DE" dirty="0">
                <a:hlinkClick r:id="rId2"/>
              </a:rPr>
              <a:t>www.digitale-doerfer-niedersachsen.de</a:t>
            </a:r>
            <a:endParaRPr lang="de-DE" dirty="0"/>
          </a:p>
          <a:p>
            <a:pPr lvl="1"/>
            <a:r>
              <a:rPr lang="de-DE" b="1" dirty="0"/>
              <a:t>Kontakt zum Projekt</a:t>
            </a:r>
            <a:r>
              <a:rPr lang="de-DE" b="1" dirty="0">
                <a:solidFill>
                  <a:srgbClr val="009778"/>
                </a:solidFill>
              </a:rPr>
              <a:t>:</a:t>
            </a:r>
            <a:r>
              <a:rPr lang="de-DE" dirty="0"/>
              <a:t> </a:t>
            </a:r>
            <a:r>
              <a:rPr lang="de-DE" dirty="0">
                <a:hlinkClick r:id="rId3"/>
              </a:rPr>
              <a:t>niedersachsen@digitale-chancen.de</a:t>
            </a:r>
            <a:endParaRPr lang="de-DE" dirty="0"/>
          </a:p>
          <a:p>
            <a:pPr lvl="1"/>
            <a:r>
              <a:rPr lang="de-DE" b="1" dirty="0" err="1"/>
              <a:t>DorfFunk</a:t>
            </a:r>
            <a:r>
              <a:rPr lang="de-DE" b="1" dirty="0"/>
              <a:t> Gruppe: </a:t>
            </a:r>
            <a:r>
              <a:rPr lang="de-DE" dirty="0"/>
              <a:t>Digitale </a:t>
            </a:r>
            <a:r>
              <a:rPr lang="de-DE" dirty="0" err="1"/>
              <a:t>Dorfheld</a:t>
            </a:r>
            <a:r>
              <a:rPr lang="de-DE" dirty="0"/>
              <a:t>*innen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Offene </a:t>
            </a:r>
            <a:r>
              <a:rPr lang="de-DE" dirty="0"/>
              <a:t>Fragen</a:t>
            </a:r>
          </a:p>
        </p:txBody>
      </p:sp>
    </p:spTree>
    <p:extLst>
      <p:ext uri="{BB962C8B-B14F-4D97-AF65-F5344CB8AC3E}">
        <p14:creationId xmlns:p14="http://schemas.microsoft.com/office/powerpoint/2010/main" val="246397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de-DE" kern="1200" dirty="0"/>
              <a:t>Digitale </a:t>
            </a:r>
            <a:r>
              <a:rPr lang="de-DE" kern="1200" dirty="0" err="1"/>
              <a:t>Dorfheld</a:t>
            </a:r>
            <a:r>
              <a:rPr lang="de-DE" kern="1200" dirty="0"/>
              <a:t>*innen</a:t>
            </a:r>
            <a:endParaRPr lang="de-DE" sz="1800" dirty="0">
              <a:ea typeface="Lato" panose="020F0502020204030203"/>
              <a:cs typeface="Lato" panose="020F0502020204030203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4960" y="1334143"/>
            <a:ext cx="6171340" cy="4687245"/>
          </a:xfrm>
        </p:spPr>
        <p:txBody>
          <a:bodyPr/>
          <a:lstStyle/>
          <a:p>
            <a:pPr marL="0" lvl="0" indent="0">
              <a:buClr>
                <a:srgbClr val="179C7D"/>
              </a:buClr>
              <a:buNone/>
            </a:pPr>
            <a:r>
              <a:rPr lang="de-DE" b="1" dirty="0" err="1">
                <a:solidFill>
                  <a:srgbClr val="179C7D"/>
                </a:solidFill>
              </a:rPr>
              <a:t>DorfFunk</a:t>
            </a:r>
            <a:r>
              <a:rPr lang="de-DE" b="1" dirty="0">
                <a:solidFill>
                  <a:srgbClr val="179C7D"/>
                </a:solidFill>
              </a:rPr>
              <a:t> Gruppe Digitale </a:t>
            </a:r>
            <a:r>
              <a:rPr lang="de-DE" b="1" dirty="0" err="1">
                <a:solidFill>
                  <a:srgbClr val="179C7D"/>
                </a:solidFill>
              </a:rPr>
              <a:t>Dorfheld</a:t>
            </a:r>
            <a:r>
              <a:rPr lang="de-DE" b="1" dirty="0">
                <a:solidFill>
                  <a:srgbClr val="179C7D"/>
                </a:solidFill>
              </a:rPr>
              <a:t>*innen </a:t>
            </a:r>
          </a:p>
          <a:p>
            <a:pPr lvl="0">
              <a:buClr>
                <a:srgbClr val="179C7D"/>
              </a:buClr>
            </a:pPr>
            <a:r>
              <a:rPr lang="de-DE" dirty="0">
                <a:solidFill>
                  <a:srgbClr val="000000"/>
                </a:solidFill>
              </a:rPr>
              <a:t>niedersachsenweit</a:t>
            </a:r>
          </a:p>
          <a:p>
            <a:pPr lvl="0">
              <a:buClr>
                <a:srgbClr val="179C7D"/>
              </a:buClr>
            </a:pPr>
            <a:r>
              <a:rPr lang="de-DE" dirty="0">
                <a:solidFill>
                  <a:srgbClr val="000000"/>
                </a:solidFill>
              </a:rPr>
              <a:t>Austauschmöglichkeit für Multiplikator*innen und Digitale </a:t>
            </a:r>
            <a:r>
              <a:rPr lang="de-DE" dirty="0" err="1">
                <a:solidFill>
                  <a:srgbClr val="000000"/>
                </a:solidFill>
              </a:rPr>
              <a:t>Dorfheld</a:t>
            </a:r>
            <a:r>
              <a:rPr lang="de-DE" dirty="0">
                <a:solidFill>
                  <a:srgbClr val="000000"/>
                </a:solidFill>
              </a:rPr>
              <a:t>*innen</a:t>
            </a:r>
          </a:p>
          <a:p>
            <a:pPr lvl="0">
              <a:buClr>
                <a:srgbClr val="179C7D"/>
              </a:buClr>
            </a:pPr>
            <a:r>
              <a:rPr lang="de-DE" dirty="0">
                <a:solidFill>
                  <a:srgbClr val="000000"/>
                </a:solidFill>
              </a:rPr>
              <a:t>eigene Trainingserfahrungen teilen</a:t>
            </a:r>
          </a:p>
          <a:p>
            <a:pPr lvl="0">
              <a:buClr>
                <a:srgbClr val="179C7D"/>
              </a:buClr>
            </a:pPr>
            <a:r>
              <a:rPr lang="de-DE" dirty="0">
                <a:solidFill>
                  <a:srgbClr val="000000"/>
                </a:solidFill>
              </a:rPr>
              <a:t>gegenseitig unterstützen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Begleitangebote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497963"/>
            <a:ext cx="4359603" cy="43596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542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/>
              <a:t>Moderation 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Bilden Sie einen Kreis.</a:t>
            </a:r>
            <a:endParaRPr lang="en-US" dirty="0"/>
          </a:p>
          <a:p>
            <a:r>
              <a:rPr lang="de-DE" dirty="0"/>
              <a:t>Treten Sie in den Kreis, wenn die genannte Kategorie auf Sie zutrifft.</a:t>
            </a:r>
            <a:endParaRPr lang="de-DE" dirty="0">
              <a:ea typeface="Lato"/>
              <a:cs typeface="Lato"/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err="1" smtClean="0"/>
              <a:t>Kennenlernspiel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7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300" y="334800"/>
            <a:ext cx="10944000" cy="861774"/>
          </a:xfrm>
        </p:spPr>
        <p:txBody>
          <a:bodyPr/>
          <a:lstStyle/>
          <a:p>
            <a:r>
              <a:rPr lang="de-DE" dirty="0"/>
              <a:t>Moderation 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Aktivieren Sie Ihre Kamera.</a:t>
            </a:r>
            <a:endParaRPr lang="en-US" dirty="0"/>
          </a:p>
          <a:p>
            <a:r>
              <a:rPr lang="de-DE" dirty="0" smtClean="0"/>
              <a:t>Deaktivieren Sie Ihre Kamera, wenn die genannte Kategorie nicht auf Sie zutrifft. Aktivieren Sie Ihre Kamera, wenn die Kategorie auf Sie zutrifft.</a:t>
            </a:r>
            <a:endParaRPr lang="de-DE" dirty="0">
              <a:ea typeface="Lato"/>
              <a:cs typeface="Lato"/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err="1" smtClean="0"/>
              <a:t>Kennenlernspiel</a:t>
            </a:r>
            <a:r>
              <a:rPr lang="de-DE" dirty="0"/>
              <a:t> </a:t>
            </a:r>
            <a:r>
              <a:rPr lang="de-DE" dirty="0" smtClean="0"/>
              <a:t>- online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33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Finden Sie sich in Zweier- oder Dreierteams zusammen.</a:t>
            </a:r>
          </a:p>
          <a:p>
            <a:r>
              <a:rPr lang="de-DE" dirty="0"/>
              <a:t>Bitte erzählen Sie sich gegenseitig:</a:t>
            </a:r>
          </a:p>
          <a:p>
            <a:pPr lvl="1"/>
            <a:r>
              <a:rPr lang="de-DE" dirty="0"/>
              <a:t>Was war Ihr </a:t>
            </a:r>
            <a:r>
              <a:rPr lang="de-DE" dirty="0" smtClean="0"/>
              <a:t>schönstes/bestes </a:t>
            </a:r>
            <a:r>
              <a:rPr lang="de-DE" dirty="0"/>
              <a:t>Erlebnis im Zusammenhang mit digitaler </a:t>
            </a:r>
            <a:r>
              <a:rPr lang="de-DE" dirty="0" smtClean="0"/>
              <a:t>Kommunikation?</a:t>
            </a:r>
          </a:p>
          <a:p>
            <a:pPr lvl="1"/>
            <a:r>
              <a:rPr lang="de-DE" dirty="0" smtClean="0"/>
              <a:t>Was </a:t>
            </a:r>
            <a:r>
              <a:rPr lang="de-DE" dirty="0"/>
              <a:t>war Ihr </a:t>
            </a:r>
            <a:r>
              <a:rPr lang="de-DE" dirty="0" smtClean="0"/>
              <a:t>schlimmstes/schlechtestes </a:t>
            </a:r>
            <a:r>
              <a:rPr lang="de-DE" dirty="0"/>
              <a:t>Erlebnis in Zusammenhang mit digitaler Kommunikation?</a:t>
            </a:r>
          </a:p>
          <a:p>
            <a:r>
              <a:rPr lang="de-DE" dirty="0"/>
              <a:t>Bitte notieren Sie Ihre </a:t>
            </a:r>
            <a:r>
              <a:rPr lang="de-DE" dirty="0" smtClean="0"/>
              <a:t>und die Erlebnisse der Teammitglieder in </a:t>
            </a:r>
            <a:r>
              <a:rPr lang="de-DE" dirty="0"/>
              <a:t>Stichpunkten</a:t>
            </a:r>
            <a:r>
              <a:rPr lang="de-DE" dirty="0" smtClean="0"/>
              <a:t>.</a:t>
            </a:r>
          </a:p>
          <a:p>
            <a:r>
              <a:rPr lang="de-DE" dirty="0" smtClean="0"/>
              <a:t>Sie haben 10 Minuten Zeit.</a:t>
            </a: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Digitale </a:t>
            </a:r>
            <a:r>
              <a:rPr lang="de-DE" dirty="0">
                <a:solidFill>
                  <a:schemeClr val="tx2"/>
                </a:solidFill>
              </a:rPr>
              <a:t>Kommunikation und Moderation: Einstieg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94" y="3759200"/>
            <a:ext cx="4220105" cy="22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9778"/>
                </a:solidFill>
              </a:rPr>
              <a:t>Gemeinsame </a:t>
            </a:r>
            <a:r>
              <a:rPr lang="de-DE" b="1" dirty="0" smtClean="0">
                <a:solidFill>
                  <a:srgbClr val="009778"/>
                </a:solidFill>
              </a:rPr>
              <a:t>Auswertung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r>
              <a:rPr lang="de-DE" dirty="0" smtClean="0"/>
              <a:t>Diskutieren </a:t>
            </a:r>
            <a:r>
              <a:rPr lang="de-DE" dirty="0"/>
              <a:t>Sie in der Gesamtgruppe: </a:t>
            </a:r>
          </a:p>
          <a:p>
            <a:pPr lvl="1"/>
            <a:r>
              <a:rPr lang="de-DE" dirty="0"/>
              <a:t>Gibt es </a:t>
            </a:r>
            <a:r>
              <a:rPr lang="de-DE" dirty="0" smtClean="0"/>
              <a:t>Ähnlichkeiten/Gemeinsamkeiten </a:t>
            </a:r>
            <a:r>
              <a:rPr lang="de-DE" dirty="0"/>
              <a:t>bei den positiven und bei den negativen Erlebnissen?</a:t>
            </a:r>
          </a:p>
          <a:p>
            <a:pPr lvl="1"/>
            <a:r>
              <a:rPr lang="de-DE" dirty="0"/>
              <a:t>Welche Erlebnisse halten Sie für typisch in Hinblick auf digitale Kommunikation?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Digitale </a:t>
            </a:r>
            <a:r>
              <a:rPr lang="de-DE" dirty="0">
                <a:solidFill>
                  <a:schemeClr val="tx2"/>
                </a:solidFill>
              </a:rPr>
              <a:t>Kommunikation und Moderation: Einstieg</a:t>
            </a:r>
          </a:p>
        </p:txBody>
      </p:sp>
    </p:spTree>
    <p:extLst>
      <p:ext uri="{BB962C8B-B14F-4D97-AF65-F5344CB8AC3E}">
        <p14:creationId xmlns:p14="http://schemas.microsoft.com/office/powerpoint/2010/main" val="4626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können </a:t>
            </a:r>
            <a:r>
              <a:rPr lang="de-DE" dirty="0" smtClean="0"/>
              <a:t>Nutzer*innen?</a:t>
            </a:r>
            <a:endParaRPr lang="de-DE" dirty="0"/>
          </a:p>
        </p:txBody>
      </p:sp>
      <p:sp>
        <p:nvSpPr>
          <p:cNvPr id="5" name="Sprechblase: oval 2">
            <a:extLst>
              <a:ext uri="{FF2B5EF4-FFF2-40B4-BE49-F238E27FC236}">
                <a16:creationId xmlns:a16="http://schemas.microsoft.com/office/drawing/2014/main" id="{80107B1F-547E-5996-181E-85C729597C5A}"/>
              </a:ext>
            </a:extLst>
          </p:cNvPr>
          <p:cNvSpPr/>
          <p:nvPr/>
        </p:nvSpPr>
        <p:spPr bwMode="auto">
          <a:xfrm>
            <a:off x="622301" y="2330165"/>
            <a:ext cx="4072271" cy="1365170"/>
          </a:xfrm>
          <a:prstGeom prst="wedgeEllipseCallout">
            <a:avLst>
              <a:gd name="adj1" fmla="val 27075"/>
              <a:gd name="adj2" fmla="val 92338"/>
            </a:avLst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0" indent="0" algn="ctr">
              <a:buClr>
                <a:srgbClr val="179C7D"/>
              </a:buClr>
              <a:buSzPct val="100000"/>
              <a:buNone/>
            </a:pPr>
            <a:r>
              <a:rPr lang="de-DE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Was können Nutzer*innen?</a:t>
            </a:r>
          </a:p>
        </p:txBody>
      </p:sp>
      <p:sp>
        <p:nvSpPr>
          <p:cNvPr id="6" name="Sprechblase: rechteckig mit abgerundeten Ecken 1">
            <a:extLst>
              <a:ext uri="{FF2B5EF4-FFF2-40B4-BE49-F238E27FC236}">
                <a16:creationId xmlns:a16="http://schemas.microsoft.com/office/drawing/2014/main" id="{C423EEB8-E7B5-0ECD-3F2B-586FA84DCBCF}"/>
              </a:ext>
            </a:extLst>
          </p:cNvPr>
          <p:cNvSpPr/>
          <p:nvPr/>
        </p:nvSpPr>
        <p:spPr bwMode="auto">
          <a:xfrm rot="699153">
            <a:off x="6089642" y="2877517"/>
            <a:ext cx="5229874" cy="1550835"/>
          </a:xfrm>
          <a:prstGeom prst="wedgeRoundRectCallout">
            <a:avLst>
              <a:gd name="adj1" fmla="val -56396"/>
              <a:gd name="adj2" fmla="val 125057"/>
              <a:gd name="adj3" fmla="val 16667"/>
            </a:avLst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Welche Kommunikations-möglichkeiten bietet der </a:t>
            </a:r>
            <a:r>
              <a:rPr lang="de-DE" sz="2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DorfFunk</a:t>
            </a:r>
            <a:r>
              <a:rPr lang="de-DE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886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Moderation </a:t>
            </a:r>
            <a:r>
              <a:rPr lang="de-DE" dirty="0"/>
              <a:t>im </a:t>
            </a:r>
            <a:r>
              <a:rPr lang="de-DE" dirty="0" err="1"/>
              <a:t>DorfFunk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DE" dirty="0" smtClean="0"/>
              <a:t>Was </a:t>
            </a:r>
            <a:r>
              <a:rPr lang="de-DE" dirty="0"/>
              <a:t>können </a:t>
            </a:r>
            <a:r>
              <a:rPr lang="de-DE" dirty="0" smtClean="0"/>
              <a:t>Nutzer*innen?</a:t>
            </a:r>
            <a:endParaRPr lang="de-DE" dirty="0"/>
          </a:p>
        </p:txBody>
      </p:sp>
      <p:sp>
        <p:nvSpPr>
          <p:cNvPr id="5" name="Abgerundete rechteckige Legende 6">
            <a:extLst>
              <a:ext uri="{FF2B5EF4-FFF2-40B4-BE49-F238E27FC236}">
                <a16:creationId xmlns:a16="http://schemas.microsoft.com/office/drawing/2014/main" id="{3DD2D953-D2FA-A775-67A1-25C9115DF885}"/>
              </a:ext>
            </a:extLst>
          </p:cNvPr>
          <p:cNvSpPr/>
          <p:nvPr/>
        </p:nvSpPr>
        <p:spPr bwMode="auto">
          <a:xfrm>
            <a:off x="4532347" y="4291955"/>
            <a:ext cx="3650003" cy="461175"/>
          </a:xfrm>
          <a:prstGeom prst="round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de-DE" sz="2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 Beiträgen Fotos einfügen</a:t>
            </a:r>
            <a:endParaRPr lang="de-DE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Abgerundete rechteckige Legende 6">
            <a:extLst>
              <a:ext uri="{FF2B5EF4-FFF2-40B4-BE49-F238E27FC236}">
                <a16:creationId xmlns:a16="http://schemas.microsoft.com/office/drawing/2014/main" id="{787899C4-C8DD-5A5E-3B7E-A028CD1E144E}"/>
              </a:ext>
            </a:extLst>
          </p:cNvPr>
          <p:cNvSpPr/>
          <p:nvPr/>
        </p:nvSpPr>
        <p:spPr bwMode="auto">
          <a:xfrm>
            <a:off x="619600" y="2732474"/>
            <a:ext cx="3656410" cy="1227342"/>
          </a:xfrm>
          <a:prstGeom prst="round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Mitfunken:</a:t>
            </a:r>
          </a:p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Beiträge kommentieren / auf Beiträge antworten</a:t>
            </a:r>
          </a:p>
        </p:txBody>
      </p:sp>
      <p:sp>
        <p:nvSpPr>
          <p:cNvPr id="7" name="Abgerundete rechteckige Legende 6">
            <a:extLst>
              <a:ext uri="{FF2B5EF4-FFF2-40B4-BE49-F238E27FC236}">
                <a16:creationId xmlns:a16="http://schemas.microsoft.com/office/drawing/2014/main" id="{65A9FEC6-9835-975D-39DB-B3AD0E106982}"/>
              </a:ext>
            </a:extLst>
          </p:cNvPr>
          <p:cNvSpPr/>
          <p:nvPr/>
        </p:nvSpPr>
        <p:spPr bwMode="auto">
          <a:xfrm>
            <a:off x="619600" y="4107916"/>
            <a:ext cx="3656410" cy="801694"/>
          </a:xfrm>
          <a:prstGeom prst="round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Beiträge und Kommentare liken (Herz)</a:t>
            </a:r>
          </a:p>
        </p:txBody>
      </p:sp>
      <p:sp>
        <p:nvSpPr>
          <p:cNvPr id="9" name="Abgerundete rechteckige Legende 6">
            <a:extLst>
              <a:ext uri="{FF2B5EF4-FFF2-40B4-BE49-F238E27FC236}">
                <a16:creationId xmlns:a16="http://schemas.microsoft.com/office/drawing/2014/main" id="{6E6EF12B-145F-853B-9FAC-3B3BB2B86462}"/>
              </a:ext>
            </a:extLst>
          </p:cNvPr>
          <p:cNvSpPr/>
          <p:nvPr/>
        </p:nvSpPr>
        <p:spPr bwMode="auto">
          <a:xfrm>
            <a:off x="8514756" y="1457674"/>
            <a:ext cx="3051544" cy="3451936"/>
          </a:xfrm>
          <a:prstGeom prst="round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Gruppen gründen und Gruppen beitreten</a:t>
            </a:r>
            <a:r>
              <a:rPr lang="de-DE" sz="200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200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de-DE" sz="200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de-DE" sz="2000" dirty="0" smtClean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Gruppen können Beiträge geschrieben und kommentiert werden und es kann auf Beiträge reagiert werden</a:t>
            </a:r>
            <a:r>
              <a:rPr lang="de-DE" sz="2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de-DE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Abgerundete rechteckige Legende 6">
            <a:extLst>
              <a:ext uri="{FF2B5EF4-FFF2-40B4-BE49-F238E27FC236}">
                <a16:creationId xmlns:a16="http://schemas.microsoft.com/office/drawing/2014/main" id="{7873D929-36AA-843F-4286-0884C1AE41BA}"/>
              </a:ext>
            </a:extLst>
          </p:cNvPr>
          <p:cNvSpPr/>
          <p:nvPr/>
        </p:nvSpPr>
        <p:spPr bwMode="auto">
          <a:xfrm>
            <a:off x="4532347" y="2732474"/>
            <a:ext cx="3650003" cy="1227342"/>
          </a:xfrm>
          <a:prstGeom prst="roundRect">
            <a:avLst>
              <a:gd name="adj" fmla="val 15922"/>
            </a:avLst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Beiträge und Gruppen melden</a:t>
            </a:r>
          </a:p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andere Nutzer*innen blockieren</a:t>
            </a:r>
          </a:p>
        </p:txBody>
      </p:sp>
      <p:sp>
        <p:nvSpPr>
          <p:cNvPr id="11" name="Abgerundete rechteckige Legende 6">
            <a:extLst>
              <a:ext uri="{FF2B5EF4-FFF2-40B4-BE49-F238E27FC236}">
                <a16:creationId xmlns:a16="http://schemas.microsoft.com/office/drawing/2014/main" id="{35576E2D-DE99-6388-261D-198C9F5F672D}"/>
              </a:ext>
            </a:extLst>
          </p:cNvPr>
          <p:cNvSpPr/>
          <p:nvPr/>
        </p:nvSpPr>
        <p:spPr bwMode="auto">
          <a:xfrm>
            <a:off x="620950" y="5142653"/>
            <a:ext cx="11022410" cy="461175"/>
          </a:xfrm>
          <a:prstGeom prst="round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indent="-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</a:t>
            </a:r>
          </a:p>
        </p:txBody>
      </p:sp>
      <p:sp>
        <p:nvSpPr>
          <p:cNvPr id="12" name="Abgerundete rechteckige Legende 6"/>
          <p:cNvSpPr/>
          <p:nvPr/>
        </p:nvSpPr>
        <p:spPr bwMode="auto">
          <a:xfrm>
            <a:off x="620950" y="1452309"/>
            <a:ext cx="3655060" cy="1142213"/>
          </a:xfrm>
          <a:prstGeom prst="round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Beiträge in unterschiedlichen Kanälen schreiben</a:t>
            </a:r>
          </a:p>
        </p:txBody>
      </p:sp>
      <p:sp>
        <p:nvSpPr>
          <p:cNvPr id="15" name="Abgerundete rechteckige Legende 6"/>
          <p:cNvSpPr/>
          <p:nvPr/>
        </p:nvSpPr>
        <p:spPr bwMode="auto">
          <a:xfrm>
            <a:off x="4527290" y="1452308"/>
            <a:ext cx="3655060" cy="1142213"/>
          </a:xfrm>
          <a:prstGeom prst="round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54000" rIns="72000" bIns="54000" rtlCol="0" anchor="ctr">
            <a:spAutoFit/>
          </a:bodyPr>
          <a:lstStyle/>
          <a:p>
            <a:pPr marL="215900" algn="ctr">
              <a:spcAft>
                <a:spcPts val="563"/>
              </a:spcAft>
              <a:buClr>
                <a:schemeClr val="tx2"/>
              </a:buClr>
            </a:pPr>
            <a:r>
              <a:rPr lang="de-DE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</a:t>
            </a:r>
            <a:r>
              <a:rPr lang="de-DE" sz="20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ndere Nutzer*innen anfunken: Direktnachrichten versenden</a:t>
            </a:r>
            <a:endParaRPr lang="de-DE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DN_Schulung Digitale Dorfheld*innen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Bullets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tx2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 lIns="72000" tIns="54000" rIns="72000" bIns="54000">
        <a:spAutoFit/>
      </a:bodyPr>
      <a:lstStyle>
        <a:defPPr marL="215900" indent="-215900">
          <a:spcAft>
            <a:spcPts val="563"/>
          </a:spcAft>
          <a:buClr>
            <a:schemeClr val="tx2"/>
          </a:buClr>
          <a:defRPr sz="1400" dirty="0"/>
        </a:defPPr>
      </a:lstStyle>
    </a:spDef>
    <a:lnDef>
      <a:spPr bwMode="auto">
        <a:noFill/>
        <a:ln w="9525" cap="flat" cmpd="sng" algn="ctr">
          <a:solidFill>
            <a:srgbClr val="179C7D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llets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SE_ppt_Master_en_16to9.potx" id="{6C12FB79-1B27-4A75-8392-6D97C447AEF2}" vid="{89CD82A4-A545-433F-AD47-6943F25015CA}"/>
    </a:ext>
  </a:extLst>
</a:theme>
</file>

<file path=ppt/theme/theme2.xml><?xml version="1.0" encoding="utf-8"?>
<a:theme xmlns:a="http://schemas.openxmlformats.org/drawingml/2006/main" name="Larissa">
  <a:themeElements>
    <a:clrScheme name="Fraunhofer Farbpalette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25BAE2"/>
      </a:accent3>
      <a:accent4>
        <a:srgbClr val="B1C800"/>
      </a:accent4>
      <a:accent5>
        <a:srgbClr val="FEEFD6"/>
      </a:accent5>
      <a:accent6>
        <a:srgbClr val="E1E3E3"/>
      </a:accent6>
      <a:hlink>
        <a:srgbClr val="25BAE2"/>
      </a:hlink>
      <a:folHlink>
        <a:srgbClr val="B1C8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9CF77E23831645B5607125F3B89D1B" ma:contentTypeVersion="15" ma:contentTypeDescription="Ein neues Dokument erstellen." ma:contentTypeScope="" ma:versionID="fd0ae98c6a0f926b68c520b8335d680d">
  <xsd:schema xmlns:xsd="http://www.w3.org/2001/XMLSchema" xmlns:xs="http://www.w3.org/2001/XMLSchema" xmlns:p="http://schemas.microsoft.com/office/2006/metadata/properties" xmlns:ns2="8c6b3776-1853-44a5-977a-d9ea407a1a73" xmlns:ns3="9d13ae2a-f270-4d19-a949-d5893e25233b" targetNamespace="http://schemas.microsoft.com/office/2006/metadata/properties" ma:root="true" ma:fieldsID="66faea9d44b90fc34da84b55ea4509c1" ns2:_="" ns3:_="">
    <xsd:import namespace="8c6b3776-1853-44a5-977a-d9ea407a1a73"/>
    <xsd:import namespace="9d13ae2a-f270-4d19-a949-d5893e252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b3776-1853-44a5-977a-d9ea407a1a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1debc0-8f70-4665-a21c-d1bf85190f36}" ma:internalName="TaxCatchAll" ma:showField="CatchAllData" ma:web="8c6b3776-1853-44a5-977a-d9ea407a1a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3ae2a-f270-4d19-a949-d5893e252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5a48f96b-3d5e-4767-bdff-cd79680bb5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6b3776-1853-44a5-977a-d9ea407a1a73" xsi:nil="true"/>
    <lcf76f155ced4ddcb4097134ff3c332f xmlns="9d13ae2a-f270-4d19-a949-d5893e25233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CFC2B8-DC59-4DE1-8D6D-F7D82F3482A3}">
  <ds:schemaRefs>
    <ds:schemaRef ds:uri="8c6b3776-1853-44a5-977a-d9ea407a1a73"/>
    <ds:schemaRef ds:uri="9d13ae2a-f270-4d19-a949-d5893e2523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DF13841-2C19-4D5F-97C6-8E75609A82A0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c6b3776-1853-44a5-977a-d9ea407a1a73"/>
    <ds:schemaRef ds:uri="9d13ae2a-f270-4d19-a949-d5893e25233b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FA4FF85-4715-41E0-B193-40D81E6AF8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IESE_ppt_Master_dt</Template>
  <TotalTime>0</TotalTime>
  <Words>2045</Words>
  <Application>Microsoft Office PowerPoint</Application>
  <PresentationFormat>Breitbild</PresentationFormat>
  <Paragraphs>276</Paragraphs>
  <Slides>38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7" baseType="lpstr">
      <vt:lpstr>Arial</vt:lpstr>
      <vt:lpstr>Calibri</vt:lpstr>
      <vt:lpstr>Frutiger LT Com 45 Light</vt:lpstr>
      <vt:lpstr>Frutiger LT Com 55 Roman</vt:lpstr>
      <vt:lpstr>Lato</vt:lpstr>
      <vt:lpstr>Symbol</vt:lpstr>
      <vt:lpstr>Times New Roman</vt:lpstr>
      <vt:lpstr>Wingdings</vt:lpstr>
      <vt:lpstr>DDN_Schulung Digitale Dorfheld*innen</vt:lpstr>
      <vt:lpstr>Digitale Dörfer Niedersachsen</vt:lpstr>
      <vt:lpstr>Moderation im DorfFunk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</vt:lpstr>
      <vt:lpstr>Moderation im DorfFunk</vt:lpstr>
      <vt:lpstr>Moderation im DorfFunk</vt:lpstr>
      <vt:lpstr>Moderation im DorfFunk</vt:lpstr>
      <vt:lpstr>Moderation im DorfFunk</vt:lpstr>
      <vt:lpstr>Moderation im DorfFunk</vt:lpstr>
      <vt:lpstr>Moderation im DorfFunk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Moderation im DorfFunk </vt:lpstr>
      <vt:lpstr>Digitale Dorfheld*innen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Projektskizze Digitale Dörfer  (Süd)-Niedersachsen</dc:title>
  <dc:creator>Steffen Hess</dc:creator>
  <cp:lastModifiedBy>Emma Katharina Kurz</cp:lastModifiedBy>
  <cp:revision>103</cp:revision>
  <cp:lastPrinted>2024-06-03T10:17:16Z</cp:lastPrinted>
  <dcterms:created xsi:type="dcterms:W3CDTF">2020-11-02T13:05:48Z</dcterms:created>
  <dcterms:modified xsi:type="dcterms:W3CDTF">2025-01-29T12:45:49Z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0x0101008C9CF77E23831645B5607125F3B89D1B</vt:lpwstr>
  </property>
  <property fmtid="{D5CDD505-2E9C-101B-9397-08002B2CF9AE}" pid="3" name="MediaServiceImageTags">
    <vt:lpwstr/>
  </property>
</Properties>
</file>