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7"/>
  </p:notesMasterIdLst>
  <p:handoutMasterIdLst>
    <p:handoutMasterId r:id="rId38"/>
  </p:handoutMasterIdLst>
  <p:sldIdLst>
    <p:sldId id="1756" r:id="rId5"/>
    <p:sldId id="1757" r:id="rId6"/>
    <p:sldId id="1760" r:id="rId7"/>
    <p:sldId id="1762" r:id="rId8"/>
    <p:sldId id="1763" r:id="rId9"/>
    <p:sldId id="1801" r:id="rId10"/>
    <p:sldId id="1765" r:id="rId11"/>
    <p:sldId id="1766" r:id="rId12"/>
    <p:sldId id="1767" r:id="rId13"/>
    <p:sldId id="1768" r:id="rId14"/>
    <p:sldId id="1769" r:id="rId15"/>
    <p:sldId id="1770" r:id="rId16"/>
    <p:sldId id="1771" r:id="rId17"/>
    <p:sldId id="1772" r:id="rId18"/>
    <p:sldId id="1774" r:id="rId19"/>
    <p:sldId id="1773" r:id="rId20"/>
    <p:sldId id="1775" r:id="rId21"/>
    <p:sldId id="1796" r:id="rId22"/>
    <p:sldId id="1780" r:id="rId23"/>
    <p:sldId id="1778" r:id="rId24"/>
    <p:sldId id="1803" r:id="rId25"/>
    <p:sldId id="1795" r:id="rId26"/>
    <p:sldId id="1793" r:id="rId27"/>
    <p:sldId id="1788" r:id="rId28"/>
    <p:sldId id="1786" r:id="rId29"/>
    <p:sldId id="1797" r:id="rId30"/>
    <p:sldId id="1798" r:id="rId31"/>
    <p:sldId id="1799" r:id="rId32"/>
    <p:sldId id="1791" r:id="rId33"/>
    <p:sldId id="1759" r:id="rId34"/>
    <p:sldId id="1761" r:id="rId35"/>
    <p:sldId id="1802" r:id="rId36"/>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521415D9-36F7-43E2-AB2F-B90AF26B5E84}">
      <p14:sectionLst xmlns:p14="http://schemas.microsoft.com/office/powerpoint/2010/main">
        <p14:section name="Einleitung" id="{E01D2782-DC0F-45E9-863A-60BBCB61E89D}">
          <p14:sldIdLst>
            <p14:sldId id="1756"/>
            <p14:sldId id="1757"/>
          </p14:sldIdLst>
        </p14:section>
        <p14:section name="Check-In" id="{FB2DCCC4-DBB3-4AF6-B4C4-75C3750FBD9B}">
          <p14:sldIdLst>
            <p14:sldId id="1760"/>
          </p14:sldIdLst>
        </p14:section>
        <p14:section name="Einstieg: Assoziogramm zum Thema Internetsicherheit" id="{83BE4B9F-B25F-484D-B01C-F95294E22926}">
          <p14:sldIdLst>
            <p14:sldId id="1762"/>
          </p14:sldIdLst>
        </p14:section>
        <p14:section name="Aufstellung/Positionierungsabfrage" id="{C83B564F-7311-491F-A55F-F5B5F34C737F}">
          <p14:sldIdLst>
            <p14:sldId id="1763"/>
            <p14:sldId id="1801"/>
            <p14:sldId id="1765"/>
          </p14:sldIdLst>
        </p14:section>
        <p14:section name="Input Internetsicherheit" id="{CE6D4710-77C9-4C56-A9DB-D3C552C0360D}">
          <p14:sldIdLst>
            <p14:sldId id="1766"/>
            <p14:sldId id="1767"/>
            <p14:sldId id="1768"/>
          </p14:sldIdLst>
        </p14:section>
        <p14:section name="Pause" id="{9963F520-1573-4EF4-A522-2805B840219E}">
          <p14:sldIdLst>
            <p14:sldId id="1769"/>
          </p14:sldIdLst>
        </p14:section>
        <p14:section name="Cookies" id="{D0822F91-98C7-4109-BA87-C831110C800E}">
          <p14:sldIdLst>
            <p14:sldId id="1770"/>
            <p14:sldId id="1771"/>
            <p14:sldId id="1772"/>
            <p14:sldId id="1774"/>
          </p14:sldIdLst>
        </p14:section>
        <p14:section name="Input Nutzungsbedingungen" id="{24BAC540-F5D9-4917-AEF2-81A44C26AC55}">
          <p14:sldIdLst>
            <p14:sldId id="1773"/>
            <p14:sldId id="1775"/>
          </p14:sldIdLst>
        </p14:section>
        <p14:section name="Passwörter" id="{2DF61062-2357-4B83-92FA-FC5DF6006077}">
          <p14:sldIdLst>
            <p14:sldId id="1796"/>
          </p14:sldIdLst>
        </p14:section>
        <p14:section name="Pause/Block II" id="{F041BF45-E7F5-4BF0-9641-CABA97A86F50}">
          <p14:sldIdLst>
            <p14:sldId id="1780"/>
          </p14:sldIdLst>
        </p14:section>
        <p14:section name="Sichere Passwörter generieren" id="{4686BACE-E4C7-414D-AE5D-E1646A11198E}">
          <p14:sldIdLst>
            <p14:sldId id="1778"/>
            <p14:sldId id="1803"/>
            <p14:sldId id="1795"/>
            <p14:sldId id="1793"/>
          </p14:sldIdLst>
        </p14:section>
        <p14:section name="Pause" id="{888F849D-E6BF-454E-BA89-2F4F33F19C7E}">
          <p14:sldIdLst>
            <p14:sldId id="1788"/>
          </p14:sldIdLst>
        </p14:section>
        <p14:section name="Unsere Nutzer*innen: Rollenspiel" id="{47EC446E-54D0-4468-A3EE-FF4A54B6D5C7}">
          <p14:sldIdLst>
            <p14:sldId id="1786"/>
          </p14:sldIdLst>
        </p14:section>
        <p14:section name="Unsere Nutzer*innen: Moderation" id="{6EC73262-0E6C-4735-BF49-DA7102F95773}">
          <p14:sldIdLst>
            <p14:sldId id="1797"/>
            <p14:sldId id="1798"/>
          </p14:sldIdLst>
        </p14:section>
        <p14:section name="Zusammenfassung" id="{107386FA-3F92-4D21-8381-8B83758D3D43}">
          <p14:sldIdLst>
            <p14:sldId id="1799"/>
            <p14:sldId id="1791"/>
          </p14:sldIdLst>
        </p14:section>
        <p14:section name="Offene Fragen" id="{393D6B70-692E-4F34-B97F-1CC0A45B7AFD}">
          <p14:sldIdLst>
            <p14:sldId id="1759"/>
            <p14:sldId id="1761"/>
            <p14:sldId id="1802"/>
          </p14:sldIdLst>
        </p14:section>
      </p14:sectionLst>
    </p:ex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39B3E-0B81-CDC2-A20A-0DBBD7F0C893}" name="Nenja Wolbers" initials="NW" userId="S::nwolbers@digitale-chancen.de::6cd0557d-d689-421f-9277-4e7f99ea1925" providerId="AD"/>
  <p188:author id="{40603196-FD35-3721-93DB-A9D6C008A269}" name="apfennig@gmail.com" initials="a" userId="d6111c78b1cea1e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114" clrIdx="1">
    <p:extLst>
      <p:ext uri="{19B8F6BF-5375-455C-9EA6-DF929625EA0E}">
        <p15:presenceInfo xmlns:p15="http://schemas.microsoft.com/office/powerpoint/2012/main" userId="Carola Croll" providerId="None"/>
      </p:ext>
    </p:extLst>
  </p:cmAuthor>
  <p:cmAuthor id="9" name="Elias  Kreuzinger" initials="EK [2]" lastIdx="2" clrIdx="8">
    <p:extLst>
      <p:ext uri="{19B8F6BF-5375-455C-9EA6-DF929625EA0E}">
        <p15:presenceInfo xmlns:p15="http://schemas.microsoft.com/office/powerpoint/2012/main" userId="S::ekreuzinger@digitale-chancen.de::256d172b-6645-4055-ad93-6332cd0333b1" providerId="AD"/>
      </p:ext>
    </p:extLst>
  </p:cmAuthor>
  <p:cmAuthor id="3" name="Carola Croll" initials="CC [2]" lastIdx="3" clrIdx="2">
    <p:extLst>
      <p:ext uri="{19B8F6BF-5375-455C-9EA6-DF929625EA0E}">
        <p15:presenceInfo xmlns:p15="http://schemas.microsoft.com/office/powerpoint/2012/main" userId="S::ccroll@digitale-chancen.de::14a59627-3006-47fa-b9e3-098c2eed44c0" providerId="AD"/>
      </p:ext>
    </p:extLst>
  </p:cmAuthor>
  <p:cmAuthor id="10" name="Sophie  Wagner" initials="SW" lastIdx="2" clrIdx="9">
    <p:extLst>
      <p:ext uri="{19B8F6BF-5375-455C-9EA6-DF929625EA0E}">
        <p15:presenceInfo xmlns:p15="http://schemas.microsoft.com/office/powerpoint/2012/main" userId="S::swagner@digitale-chancen.de::a811e830-18d5-4678-8589-67de7410263a"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11" name="Sophie  Wagner" initials="SW [2]" lastIdx="4" clrIdx="10">
    <p:extLst>
      <p:ext uri="{19B8F6BF-5375-455C-9EA6-DF929625EA0E}">
        <p15:presenceInfo xmlns:p15="http://schemas.microsoft.com/office/powerpoint/2012/main" userId="Sophie  Wagner" providerId="None"/>
      </p:ext>
    </p:extLst>
  </p:cmAuthor>
  <p:cmAuthor id="5" name="Svenja Mink" initials="SM" lastIdx="25" clrIdx="4">
    <p:extLst>
      <p:ext uri="{19B8F6BF-5375-455C-9EA6-DF929625EA0E}">
        <p15:presenceInfo xmlns:p15="http://schemas.microsoft.com/office/powerpoint/2012/main" userId="Svenja Mink" providerId="None"/>
      </p:ext>
    </p:extLst>
  </p:cmAuthor>
  <p:cmAuthor id="12" name="Paul Wolf" initials="PW" lastIdx="15" clrIdx="11">
    <p:extLst>
      <p:ext uri="{19B8F6BF-5375-455C-9EA6-DF929625EA0E}">
        <p15:presenceInfo xmlns:p15="http://schemas.microsoft.com/office/powerpoint/2012/main" userId="Paul Wolf" providerId="None"/>
      </p:ext>
    </p:extLst>
  </p:cmAuthor>
  <p:cmAuthor id="6" name="Elias  Kreuzinger" initials="EK" lastIdx="2"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78"/>
    <a:srgbClr val="FB8174"/>
    <a:srgbClr val="179C7D"/>
    <a:srgbClr val="178EAE"/>
    <a:srgbClr val="EB6A0A"/>
    <a:srgbClr val="B1C800"/>
    <a:srgbClr val="B1D050"/>
    <a:srgbClr val="5FB2AA"/>
    <a:srgbClr val="D1E1DB"/>
    <a:srgbClr val="A2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72" autoAdjust="0"/>
    <p:restoredTop sz="94072" autoAdjust="0"/>
  </p:normalViewPr>
  <p:slideViewPr>
    <p:cSldViewPr snapToGrid="0">
      <p:cViewPr varScale="1">
        <p:scale>
          <a:sx n="63" d="100"/>
          <a:sy n="63" d="100"/>
        </p:scale>
        <p:origin x="244" y="64"/>
      </p:cViewPr>
      <p:guideLst>
        <p:guide orient="horz" pos="3793"/>
        <p:guide orient="horz" pos="255"/>
        <p:guide orient="horz" pos="1706"/>
        <p:guide pos="7288"/>
        <p:guide pos="393"/>
      </p:guideLst>
    </p:cSldViewPr>
  </p:slideViewPr>
  <p:notesTextViewPr>
    <p:cViewPr>
      <p:scale>
        <a:sx n="3" d="2"/>
        <a:sy n="3" d="2"/>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13.01.2025</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13.01.2025</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pb.de/themen/medien-journalismus/netzdebatte/165239/welche-spuren-hinterlasse-ich-im-net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pb.de/themen/medien-journalismus/netzdebatte/165239/welche-spuren-hinterlasse-ich-im-netz/"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a:p>
        </p:txBody>
      </p:sp>
    </p:spTree>
    <p:extLst>
      <p:ext uri="{BB962C8B-B14F-4D97-AF65-F5344CB8AC3E}">
        <p14:creationId xmlns:p14="http://schemas.microsoft.com/office/powerpoint/2010/main" val="349362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anose="05000000000000000000" pitchFamily="2" charset="2"/>
              <a:buNone/>
              <a:tabLst/>
              <a:defRPr/>
            </a:pPr>
            <a:r>
              <a:rPr lang="de-DE" sz="1200" dirty="0" smtClean="0">
                <a:latin typeface="Lato" panose="020F0502020204030203"/>
                <a:sym typeface="Wingdings" panose="05000000000000000000" pitchFamily="2" charset="2"/>
              </a:rPr>
              <a:t>Notiz</a:t>
            </a:r>
            <a:r>
              <a:rPr lang="de-DE" sz="1200" baseline="0" dirty="0" smtClean="0">
                <a:latin typeface="Lato" panose="020F0502020204030203"/>
                <a:sym typeface="Wingdings" panose="05000000000000000000" pitchFamily="2" charset="2"/>
              </a:rPr>
              <a:t>: </a:t>
            </a:r>
            <a:r>
              <a:rPr lang="de-DE" sz="1200" dirty="0" smtClean="0">
                <a:latin typeface="Lato" panose="020F0502020204030203"/>
                <a:hlinkClick r:id="rId3"/>
              </a:rPr>
              <a:t>Welche Spuren hinterlasse ich im Netz? | Überwachung, Tracking, Datenschutz | bpb.de</a:t>
            </a:r>
            <a:r>
              <a:rPr lang="de-DE" sz="1200" dirty="0" smtClean="0">
                <a:latin typeface="Lato" panose="020F0502020204030203"/>
              </a:rPr>
              <a:t> </a:t>
            </a:r>
            <a:r>
              <a:rPr lang="de-DE" sz="1200" dirty="0" smtClean="0">
                <a:latin typeface="Lato" panose="020F0502020204030203"/>
                <a:sym typeface="Wingdings" panose="05000000000000000000" pitchFamily="2" charset="2"/>
              </a:rPr>
              <a:t> Hintergrund zur Funktionsweise von Cookies und Tracking</a:t>
            </a:r>
            <a:endParaRPr lang="de-DE" sz="1200" baseline="0" dirty="0" smtClean="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285939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74123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smtClean="0">
                <a:latin typeface="Lato" panose="020F0502020204030203"/>
              </a:rPr>
              <a:t>Notiz: Cookies beschrieben von der BPB: </a:t>
            </a:r>
            <a:r>
              <a:rPr lang="de-DE" b="0" i="0" dirty="0" smtClean="0">
                <a:solidFill>
                  <a:srgbClr val="000000"/>
                </a:solidFill>
                <a:effectLst/>
                <a:latin typeface="Lato" panose="020F0502020204030203"/>
              </a:rPr>
              <a:t>So funktioniert das: Wenn Moritz den Online-Shop aufruft, wird von einer anderen Firma eine kleine Datei mit einem eindeutigen Code auf dem Computer von Moritz gespeichert, ein sogenannter Cookie. Schaut Moritz danach auf Websites vorbei, die mit derselben Firma zusammenarbeiten, kann dieser Cookie ausgelesen werden. Die Firma weiß: Da kommt jemand vorbei, der hat sich in dem Schuh-Shop ausführlich informiert, dem zeigen wir diesen Schuh jetzt nochmal, vielleicht kauft er ihn ja doch noch. Moritz bekommt also Werbeanzeigen präsentiert, die genau auf ihn zugeschnitten sind. Dass ihm der Schuh nun durch das Web folgt und auf allen möglichen Websites auftaucht, nennt sich “</a:t>
            </a:r>
            <a:r>
              <a:rPr lang="de-DE" b="0" i="0" dirty="0" err="1" smtClean="0">
                <a:solidFill>
                  <a:srgbClr val="000000"/>
                </a:solidFill>
                <a:effectLst/>
                <a:latin typeface="Lato" panose="020F0502020204030203"/>
              </a:rPr>
              <a:t>Retargeting</a:t>
            </a:r>
            <a:r>
              <a:rPr lang="de-DE" b="0" i="0" dirty="0" smtClean="0">
                <a:solidFill>
                  <a:srgbClr val="000000"/>
                </a:solidFill>
                <a:effectLst/>
                <a:latin typeface="Lato" panose="020F0502020204030203"/>
              </a:rPr>
              <a:t>” - und ist eine sehr offensichtliche Form des </a:t>
            </a:r>
            <a:r>
              <a:rPr lang="de-DE" b="0" i="0" dirty="0" err="1" smtClean="0">
                <a:solidFill>
                  <a:srgbClr val="000000"/>
                </a:solidFill>
                <a:effectLst/>
                <a:latin typeface="Lato" panose="020F0502020204030203"/>
              </a:rPr>
              <a:t>Trackings</a:t>
            </a:r>
            <a:r>
              <a:rPr lang="de-DE" b="0" i="0" dirty="0" smtClean="0">
                <a:solidFill>
                  <a:srgbClr val="000000"/>
                </a:solidFill>
                <a:effectLst/>
                <a:latin typeface="Lato" panose="020F0502020204030203"/>
              </a:rPr>
              <a:t>, der Nutzerverfolgung. Diese Werbe-Schleppnetze erstrecken sich über weite Teile des Netzes, ohne von uns bewusst wahrgenommen zu werden.</a:t>
            </a:r>
            <a:endParaRPr lang="de-DE" baseline="0" dirty="0" smtClean="0">
              <a:latin typeface="Lato" panose="020F0502020204030203"/>
            </a:endParaRPr>
          </a:p>
          <a:p>
            <a:pPr marL="0" indent="0">
              <a:buNone/>
            </a:pPr>
            <a:r>
              <a:rPr lang="de-DE" dirty="0" smtClean="0">
                <a:latin typeface="Lato" panose="020F0502020204030203"/>
                <a:hlinkClick r:id="rId3"/>
              </a:rPr>
              <a:t>Welche Spuren hinterlasse ich im Netz? | Überwachung, Tracking, Datenschutz | bpb.de</a:t>
            </a:r>
            <a:endParaRPr lang="de-DE" baseline="0" dirty="0" smtClean="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411918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383190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a:p>
        </p:txBody>
      </p:sp>
    </p:spTree>
    <p:extLst>
      <p:ext uri="{BB962C8B-B14F-4D97-AF65-F5344CB8AC3E}">
        <p14:creationId xmlns:p14="http://schemas.microsoft.com/office/powerpoint/2010/main" val="88168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panose="05050102010706020507" pitchFamily="18" charset="2"/>
              <a:buNone/>
            </a:pPr>
            <a:r>
              <a:rPr lang="de-DE" b="0" baseline="0" dirty="0" smtClean="0">
                <a:latin typeface="Lato" panose="020F0502020204030203"/>
              </a:rPr>
              <a:t>Notiz:</a:t>
            </a:r>
          </a:p>
          <a:p>
            <a:pPr marL="171450" indent="-171450">
              <a:buFont typeface="Symbol" panose="05050102010706020507" pitchFamily="18" charset="2"/>
              <a:buChar char="-"/>
            </a:pPr>
            <a:r>
              <a:rPr lang="de-DE" b="0" baseline="0" dirty="0" smtClean="0">
                <a:latin typeface="Lato" panose="020F0502020204030203"/>
              </a:rPr>
              <a:t>Allein bei </a:t>
            </a:r>
            <a:r>
              <a:rPr lang="de-DE" b="0" baseline="0" dirty="0" err="1" smtClean="0">
                <a:latin typeface="Lato" panose="020F0502020204030203"/>
              </a:rPr>
              <a:t>Vimeo</a:t>
            </a:r>
            <a:r>
              <a:rPr lang="de-DE" b="0" baseline="0" dirty="0" smtClean="0">
                <a:latin typeface="Lato" panose="020F0502020204030203"/>
              </a:rPr>
              <a:t> gibt es die Option, zu differenzieren, das Cookie-Fenster aufzumachen und die Option ‚nur technisch notwendige Cookies‘ auszuwählen. </a:t>
            </a:r>
          </a:p>
          <a:p>
            <a:pPr marL="171450" indent="-171450">
              <a:buFont typeface="Symbol" panose="05050102010706020507" pitchFamily="18" charset="2"/>
              <a:buChar char="-"/>
            </a:pPr>
            <a:r>
              <a:rPr lang="de-DE" b="0" baseline="0" dirty="0" smtClean="0">
                <a:latin typeface="Lato" panose="020F0502020204030203"/>
              </a:rPr>
              <a:t>Der Schwierigkeitsgrad der Aufgabe erhöht sich von ‚keine Cookies‘ zu ‚Einstellungen öffnen, optionale Cookies ablehnen‘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15</a:t>
            </a:fld>
            <a:endParaRPr lang="de-DE"/>
          </a:p>
        </p:txBody>
      </p:sp>
    </p:spTree>
    <p:extLst>
      <p:ext uri="{BB962C8B-B14F-4D97-AF65-F5344CB8AC3E}">
        <p14:creationId xmlns:p14="http://schemas.microsoft.com/office/powerpoint/2010/main" val="403161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16</a:t>
            </a:fld>
            <a:endParaRPr lang="de-DE"/>
          </a:p>
        </p:txBody>
      </p:sp>
    </p:spTree>
    <p:extLst>
      <p:ext uri="{BB962C8B-B14F-4D97-AF65-F5344CB8AC3E}">
        <p14:creationId xmlns:p14="http://schemas.microsoft.com/office/powerpoint/2010/main" val="344393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17</a:t>
            </a:fld>
            <a:endParaRPr lang="de-DE"/>
          </a:p>
        </p:txBody>
      </p:sp>
    </p:spTree>
    <p:extLst>
      <p:ext uri="{BB962C8B-B14F-4D97-AF65-F5344CB8AC3E}">
        <p14:creationId xmlns:p14="http://schemas.microsoft.com/office/powerpoint/2010/main" val="221280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0" baseline="0" dirty="0" smtClean="0">
                <a:latin typeface="Lato" panose="020F0502020204030203"/>
              </a:rPr>
              <a:t>Notiz: Kurzer Input zu Passwortsicherheit und Sammlung: PW nötig für WLAN, Mails und Internetbanking (höchste Sicherheitsrelevanz bzgl. persönlicher Daten)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18</a:t>
            </a:fld>
            <a:endParaRPr lang="de-DE"/>
          </a:p>
        </p:txBody>
      </p:sp>
    </p:spTree>
    <p:extLst>
      <p:ext uri="{BB962C8B-B14F-4D97-AF65-F5344CB8AC3E}">
        <p14:creationId xmlns:p14="http://schemas.microsoft.com/office/powerpoint/2010/main" val="428445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19</a:t>
            </a:fld>
            <a:endParaRPr lang="de-DE"/>
          </a:p>
        </p:txBody>
      </p:sp>
    </p:spTree>
    <p:extLst>
      <p:ext uri="{BB962C8B-B14F-4D97-AF65-F5344CB8AC3E}">
        <p14:creationId xmlns:p14="http://schemas.microsoft.com/office/powerpoint/2010/main" val="177743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a:t>
            </a:fld>
            <a:endParaRPr lang="de-DE"/>
          </a:p>
        </p:txBody>
      </p:sp>
    </p:spTree>
    <p:extLst>
      <p:ext uri="{BB962C8B-B14F-4D97-AF65-F5344CB8AC3E}">
        <p14:creationId xmlns:p14="http://schemas.microsoft.com/office/powerpoint/2010/main" val="3012929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20</a:t>
            </a:fld>
            <a:endParaRPr lang="de-DE"/>
          </a:p>
        </p:txBody>
      </p:sp>
    </p:spTree>
    <p:extLst>
      <p:ext uri="{BB962C8B-B14F-4D97-AF65-F5344CB8AC3E}">
        <p14:creationId xmlns:p14="http://schemas.microsoft.com/office/powerpoint/2010/main" val="763953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21</a:t>
            </a:fld>
            <a:endParaRPr lang="de-DE"/>
          </a:p>
        </p:txBody>
      </p:sp>
    </p:spTree>
    <p:extLst>
      <p:ext uri="{BB962C8B-B14F-4D97-AF65-F5344CB8AC3E}">
        <p14:creationId xmlns:p14="http://schemas.microsoft.com/office/powerpoint/2010/main" val="325860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22</a:t>
            </a:fld>
            <a:endParaRPr lang="de-DE"/>
          </a:p>
        </p:txBody>
      </p:sp>
    </p:spTree>
    <p:extLst>
      <p:ext uri="{BB962C8B-B14F-4D97-AF65-F5344CB8AC3E}">
        <p14:creationId xmlns:p14="http://schemas.microsoft.com/office/powerpoint/2010/main" val="382541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23</a:t>
            </a:fld>
            <a:endParaRPr lang="de-DE"/>
          </a:p>
        </p:txBody>
      </p:sp>
    </p:spTree>
    <p:extLst>
      <p:ext uri="{BB962C8B-B14F-4D97-AF65-F5344CB8AC3E}">
        <p14:creationId xmlns:p14="http://schemas.microsoft.com/office/powerpoint/2010/main" val="144642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24</a:t>
            </a:fld>
            <a:endParaRPr lang="de-DE"/>
          </a:p>
        </p:txBody>
      </p:sp>
    </p:spTree>
    <p:extLst>
      <p:ext uri="{BB962C8B-B14F-4D97-AF65-F5344CB8AC3E}">
        <p14:creationId xmlns:p14="http://schemas.microsoft.com/office/powerpoint/2010/main" val="2389525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25</a:t>
            </a:fld>
            <a:endParaRPr lang="de-DE"/>
          </a:p>
        </p:txBody>
      </p:sp>
    </p:spTree>
    <p:extLst>
      <p:ext uri="{BB962C8B-B14F-4D97-AF65-F5344CB8AC3E}">
        <p14:creationId xmlns:p14="http://schemas.microsoft.com/office/powerpoint/2010/main" val="545802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26</a:t>
            </a:fld>
            <a:endParaRPr lang="de-DE"/>
          </a:p>
        </p:txBody>
      </p:sp>
    </p:spTree>
    <p:extLst>
      <p:ext uri="{BB962C8B-B14F-4D97-AF65-F5344CB8AC3E}">
        <p14:creationId xmlns:p14="http://schemas.microsoft.com/office/powerpoint/2010/main" val="345990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27</a:t>
            </a:fld>
            <a:endParaRPr lang="de-DE"/>
          </a:p>
        </p:txBody>
      </p:sp>
    </p:spTree>
    <p:extLst>
      <p:ext uri="{BB962C8B-B14F-4D97-AF65-F5344CB8AC3E}">
        <p14:creationId xmlns:p14="http://schemas.microsoft.com/office/powerpoint/2010/main" val="1470557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28</a:t>
            </a:fld>
            <a:endParaRPr lang="de-DE"/>
          </a:p>
        </p:txBody>
      </p:sp>
    </p:spTree>
    <p:extLst>
      <p:ext uri="{BB962C8B-B14F-4D97-AF65-F5344CB8AC3E}">
        <p14:creationId xmlns:p14="http://schemas.microsoft.com/office/powerpoint/2010/main" val="3191420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29</a:t>
            </a:fld>
            <a:endParaRPr lang="de-DE"/>
          </a:p>
        </p:txBody>
      </p:sp>
    </p:spTree>
    <p:extLst>
      <p:ext uri="{BB962C8B-B14F-4D97-AF65-F5344CB8AC3E}">
        <p14:creationId xmlns:p14="http://schemas.microsoft.com/office/powerpoint/2010/main" val="311028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3</a:t>
            </a:fld>
            <a:endParaRPr lang="de-DE"/>
          </a:p>
        </p:txBody>
      </p:sp>
    </p:spTree>
    <p:extLst>
      <p:ext uri="{BB962C8B-B14F-4D97-AF65-F5344CB8AC3E}">
        <p14:creationId xmlns:p14="http://schemas.microsoft.com/office/powerpoint/2010/main" val="187175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30</a:t>
            </a:fld>
            <a:endParaRPr lang="de-DE"/>
          </a:p>
        </p:txBody>
      </p:sp>
    </p:spTree>
    <p:extLst>
      <p:ext uri="{BB962C8B-B14F-4D97-AF65-F5344CB8AC3E}">
        <p14:creationId xmlns:p14="http://schemas.microsoft.com/office/powerpoint/2010/main" val="2668076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31</a:t>
            </a:fld>
            <a:endParaRPr lang="de-DE"/>
          </a:p>
        </p:txBody>
      </p:sp>
    </p:spTree>
    <p:extLst>
      <p:ext uri="{BB962C8B-B14F-4D97-AF65-F5344CB8AC3E}">
        <p14:creationId xmlns:p14="http://schemas.microsoft.com/office/powerpoint/2010/main" val="1636777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32</a:t>
            </a:fld>
            <a:endParaRPr lang="de-DE"/>
          </a:p>
        </p:txBody>
      </p:sp>
    </p:spTree>
    <p:extLst>
      <p:ext uri="{BB962C8B-B14F-4D97-AF65-F5344CB8AC3E}">
        <p14:creationId xmlns:p14="http://schemas.microsoft.com/office/powerpoint/2010/main" val="422430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sz="1200" baseline="0" dirty="0" smtClean="0">
                <a:latin typeface="Lato" panose="020F0502020204030203"/>
              </a:rPr>
              <a:t>Notiz: Versuchen Sie die ausgefüllten Sprechblasen möglichst den folgenden 3 Oberbegriffen unterzuordnen: Cybersicherheit, Internetsicherheit, Datenschutz</a:t>
            </a:r>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184088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5</a:t>
            </a:fld>
            <a:endParaRPr lang="de-DE"/>
          </a:p>
        </p:txBody>
      </p:sp>
    </p:spTree>
    <p:extLst>
      <p:ext uri="{BB962C8B-B14F-4D97-AF65-F5344CB8AC3E}">
        <p14:creationId xmlns:p14="http://schemas.microsoft.com/office/powerpoint/2010/main" val="225183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6</a:t>
            </a:fld>
            <a:endParaRPr lang="de-DE"/>
          </a:p>
        </p:txBody>
      </p:sp>
    </p:spTree>
    <p:extLst>
      <p:ext uri="{BB962C8B-B14F-4D97-AF65-F5344CB8AC3E}">
        <p14:creationId xmlns:p14="http://schemas.microsoft.com/office/powerpoint/2010/main" val="208393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smtClean="0">
                <a:latin typeface="Lato" panose="020F0502020204030203"/>
              </a:rPr>
              <a:t>Notiz: Diese Folie kann ausgeblendet und dann mündlich wiedergegeben werden.</a:t>
            </a:r>
            <a:br>
              <a:rPr lang="de-DE" baseline="0" dirty="0" smtClean="0">
                <a:latin typeface="Lato" panose="020F0502020204030203"/>
              </a:rPr>
            </a:br>
            <a:r>
              <a:rPr lang="de-DE" baseline="0" dirty="0" smtClean="0">
                <a:latin typeface="Lato" panose="020F0502020204030203"/>
              </a:rPr>
              <a:t>Finden Sie eine Überleitung von dieser Folie zu den drei Themen der Internetsicherheit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324577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8</a:t>
            </a:fld>
            <a:endParaRPr lang="de-DE"/>
          </a:p>
        </p:txBody>
      </p:sp>
    </p:spTree>
    <p:extLst>
      <p:ext uri="{BB962C8B-B14F-4D97-AF65-F5344CB8AC3E}">
        <p14:creationId xmlns:p14="http://schemas.microsoft.com/office/powerpoint/2010/main" val="109802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3538683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hasCustomPrompt="1"/>
          </p:nvPr>
        </p:nvSpPr>
        <p:spPr>
          <a:xfrm>
            <a:off x="622300" y="476823"/>
            <a:ext cx="10944000" cy="617191"/>
          </a:xfrm>
          <a:noFill/>
        </p:spPr>
        <p:txBody>
          <a:bodyPr/>
          <a:lstStyle>
            <a:lvl1pPr marL="0" indent="0">
              <a:defRPr sz="3600" cap="all" baseline="0"/>
            </a:lvl1pPr>
          </a:lstStyle>
          <a:p>
            <a:pPr lvl="0"/>
            <a:r>
              <a:rPr lang="de-DE" sz="3600" dirty="0" smtClean="0">
                <a:latin typeface="Lato"/>
                <a:ea typeface="Lato"/>
                <a:cs typeface="Lato"/>
              </a:rPr>
              <a:t>Mastertitelformat bearbeiten</a:t>
            </a:r>
            <a:endParaRPr lang="de-DE" noProof="0" dirty="0"/>
          </a:p>
        </p:txBody>
      </p:sp>
      <p:sp>
        <p:nvSpPr>
          <p:cNvPr id="10" name="Rectangle 3"/>
          <p:cNvSpPr>
            <a:spLocks noGrp="1" noChangeArrowheads="1"/>
          </p:cNvSpPr>
          <p:nvPr>
            <p:ph type="subTitle" idx="1"/>
          </p:nvPr>
        </p:nvSpPr>
        <p:spPr>
          <a:xfrm>
            <a:off x="622300" y="1164036"/>
            <a:ext cx="10944000" cy="1256824"/>
          </a:xfrm>
        </p:spPr>
        <p:txBody>
          <a:bodyPr/>
          <a:lstStyle>
            <a:lvl1pPr marL="0" indent="0">
              <a:buNone/>
              <a:defRPr sz="2400" b="1"/>
            </a:lvl1pPr>
          </a:lstStyle>
          <a:p>
            <a:pPr lvl="0"/>
            <a:r>
              <a:rPr lang="de-DE" noProof="0" dirty="0"/>
              <a:t>Master-Untertitelformat bearbeiten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7573" y="2852936"/>
            <a:ext cx="5973454" cy="2304256"/>
          </a:xfrm>
          <a:prstGeom prst="rect">
            <a:avLst/>
          </a:prstGeom>
        </p:spPr>
      </p:pic>
      <p:sp>
        <p:nvSpPr>
          <p:cNvPr id="11" name="Textfeld 10"/>
          <p:cNvSpPr txBox="1"/>
          <p:nvPr userDrawn="1"/>
        </p:nvSpPr>
        <p:spPr>
          <a:xfrm>
            <a:off x="2419417" y="6529381"/>
            <a:ext cx="1545995" cy="230832"/>
          </a:xfrm>
          <a:prstGeom prst="rect">
            <a:avLst/>
          </a:prstGeom>
          <a:noFill/>
        </p:spPr>
        <p:txBody>
          <a:bodyPr wrap="square" rtlCol="0">
            <a:spAutoFit/>
          </a:bodyPr>
          <a:lstStyle/>
          <a:p>
            <a:r>
              <a:rPr lang="de-DE" sz="900" dirty="0" smtClean="0">
                <a:latin typeface="Lato" panose="020F0502020204030203"/>
              </a:rPr>
              <a:t>Stand: </a:t>
            </a:r>
            <a:r>
              <a:rPr lang="de-DE" sz="900" dirty="0" smtClean="0">
                <a:latin typeface="Lato" panose="020F0502020204030203"/>
              </a:rPr>
              <a:t>Dezember</a:t>
            </a:r>
            <a:r>
              <a:rPr lang="de-DE" sz="900" baseline="0" dirty="0" smtClean="0">
                <a:latin typeface="Lato" panose="020F0502020204030203"/>
              </a:rPr>
              <a:t> </a:t>
            </a:r>
            <a:r>
              <a:rPr lang="de-DE" sz="900" dirty="0" smtClean="0">
                <a:latin typeface="Lato" panose="020F0502020204030203"/>
              </a:rPr>
              <a:t>2024</a:t>
            </a:r>
            <a:endParaRPr lang="de-DE" sz="900" dirty="0">
              <a:latin typeface="Lato" panose="020F0502020204030203"/>
            </a:endParaRPr>
          </a:p>
        </p:txBody>
      </p:sp>
    </p:spTree>
    <p:extLst>
      <p:ext uri="{BB962C8B-B14F-4D97-AF65-F5344CB8AC3E}">
        <p14:creationId xmlns:p14="http://schemas.microsoft.com/office/powerpoint/2010/main" val="268877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hasCustomPrompt="1"/>
          </p:nvPr>
        </p:nvSpPr>
        <p:spPr>
          <a:xfrm>
            <a:off x="622300" y="476823"/>
            <a:ext cx="10944000" cy="437577"/>
          </a:xfrm>
        </p:spPr>
        <p:txBody>
          <a:bodyPr/>
          <a:lstStyle>
            <a:lvl1pPr marL="0" indent="0">
              <a:defRPr sz="2800" cap="none" baseline="0">
                <a:solidFill>
                  <a:srgbClr val="179C7D"/>
                </a:solidFill>
              </a:defRPr>
            </a:lvl1pPr>
          </a:lstStyle>
          <a:p>
            <a:pPr lvl="0"/>
            <a:r>
              <a:rPr lang="de-DE" noProof="0" dirty="0" smtClean="0"/>
              <a:t>Mastertitelformat bearbeiten</a:t>
            </a:r>
            <a:endParaRPr lang="de-DE" noProof="0" dirty="0"/>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hasCustomPrompt="1"/>
          </p:nvPr>
        </p:nvSpPr>
        <p:spPr>
          <a:xfrm>
            <a:off x="622301" y="1773238"/>
            <a:ext cx="10945700" cy="4248150"/>
          </a:xfrm>
        </p:spPr>
        <p:txBody>
          <a:bodyPr anchor="ctr"/>
          <a:lstStyle>
            <a:lvl1pPr marL="457200" indent="-457200">
              <a:buFont typeface="+mj-lt"/>
              <a:buAutoNum type="arabicPeriod"/>
              <a:defRPr sz="2000" b="1">
                <a:solidFill>
                  <a:srgbClr val="179C7D"/>
                </a:solidFill>
              </a:defRPr>
            </a:lvl1pPr>
            <a:lvl2pPr marL="817200" indent="-457200">
              <a:buFont typeface="+mj-lt"/>
              <a:buAutoNum type="arabicPeriod"/>
              <a:defRPr sz="2000" b="1">
                <a:solidFill>
                  <a:srgbClr val="179C7D"/>
                </a:solidFill>
              </a:defRPr>
            </a:lvl2pPr>
            <a:lvl3pPr marL="1177200" indent="-457200">
              <a:buFont typeface="+mj-lt"/>
              <a:buAutoNum type="arabicPeriod"/>
              <a:defRPr sz="2000" b="1">
                <a:solidFill>
                  <a:srgbClr val="179C7D"/>
                </a:solidFill>
              </a:defRPr>
            </a:lvl3pPr>
            <a:lvl4pPr marL="1537200" indent="-457200">
              <a:buFont typeface="+mj-lt"/>
              <a:buAutoNum type="arabicPeriod"/>
              <a:defRPr sz="2000" b="1">
                <a:solidFill>
                  <a:srgbClr val="179C7D"/>
                </a:solidFill>
              </a:defRPr>
            </a:lvl4pPr>
            <a:lvl5pPr marL="1897200" indent="-457200">
              <a:buFont typeface="+mj-lt"/>
              <a:buAutoNum type="arabicPeriod"/>
              <a:defRPr sz="2000" b="1">
                <a:solidFill>
                  <a:srgbClr val="179C7D"/>
                </a:solidFill>
              </a:defRPr>
            </a:lvl5pPr>
          </a:lstStyle>
          <a:p>
            <a:pPr lvl="0"/>
            <a:r>
              <a:rPr lang="de-DE" dirty="0"/>
              <a:t>Mastertextformat </a:t>
            </a:r>
            <a:r>
              <a:rPr lang="de-DE" dirty="0" smtClean="0"/>
              <a:t>bearbeiten</a:t>
            </a:r>
          </a:p>
          <a:p>
            <a:pPr lvl="1"/>
            <a:r>
              <a:rPr lang="de-DE" dirty="0" smtClean="0"/>
              <a:t>Zweite Ebene</a:t>
            </a:r>
          </a:p>
          <a:p>
            <a:pPr lvl="2"/>
            <a:r>
              <a:rPr lang="de-DE" dirty="0" smtClean="0"/>
              <a:t>Dritte </a:t>
            </a:r>
            <a:r>
              <a:rPr lang="de-DE" dirty="0"/>
              <a:t>Ebene</a:t>
            </a:r>
          </a:p>
          <a:p>
            <a:pPr lvl="3"/>
            <a:r>
              <a:rPr lang="de-DE" dirty="0"/>
              <a:t>Vierte Ebene</a:t>
            </a:r>
          </a:p>
          <a:p>
            <a:pPr lvl="4"/>
            <a:r>
              <a:rPr lang="de-DE" dirty="0"/>
              <a:t>Fünfte Ebene</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548729"/>
            <a:ext cx="2240045" cy="864096"/>
          </a:xfrm>
          <a:prstGeom prst="rect">
            <a:avLst/>
          </a:prstGeom>
        </p:spPr>
      </p:pic>
      <p:sp>
        <p:nvSpPr>
          <p:cNvPr id="10" name="Rectangle 3"/>
          <p:cNvSpPr>
            <a:spLocks noGrp="1" noChangeArrowheads="1"/>
          </p:cNvSpPr>
          <p:nvPr>
            <p:ph type="subTitle" idx="1" hasCustomPrompt="1"/>
          </p:nvPr>
        </p:nvSpPr>
        <p:spPr>
          <a:xfrm>
            <a:off x="622300" y="1037608"/>
            <a:ext cx="10944000" cy="306755"/>
          </a:xfrm>
        </p:spPr>
        <p:txBody>
          <a:bodyPr/>
          <a:lstStyle>
            <a:lvl1pPr marL="0" indent="0">
              <a:buNone/>
              <a:defRPr sz="2000" b="1">
                <a:solidFill>
                  <a:srgbClr val="179C7D"/>
                </a:solidFill>
              </a:defRPr>
            </a:lvl1pPr>
          </a:lstStyle>
          <a:p>
            <a:pPr lvl="0"/>
            <a:r>
              <a:rPr lang="de-DE" noProof="0" dirty="0" smtClean="0"/>
              <a:t>Master-Untertitelformat bearbeiten</a:t>
            </a:r>
            <a:endParaRPr lang="de-DE" noProof="0" dirty="0"/>
          </a:p>
        </p:txBody>
      </p:sp>
    </p:spTree>
    <p:extLst>
      <p:ext uri="{BB962C8B-B14F-4D97-AF65-F5344CB8AC3E}">
        <p14:creationId xmlns:p14="http://schemas.microsoft.com/office/powerpoint/2010/main" val="189525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430887"/>
          </a:xfrm>
        </p:spPr>
        <p:txBody>
          <a:bodyPr wrap="square">
            <a:spAutoFit/>
          </a:bodyPr>
          <a:lstStyle>
            <a:lvl1pPr marL="0" indent="0" defTabSz="504000">
              <a:defRPr sz="2800">
                <a:solidFill>
                  <a:srgbClr val="179C7D"/>
                </a:solidFill>
              </a:defRPr>
            </a:lvl1pPr>
          </a:lstStyle>
          <a:p>
            <a:r>
              <a:rPr lang="de-DE" dirty="0"/>
              <a:t>Mastertitelformat bearbeiten</a:t>
            </a:r>
          </a:p>
        </p:txBody>
      </p:sp>
      <p:sp>
        <p:nvSpPr>
          <p:cNvPr id="3" name="Inhaltsplatzhalter 2"/>
          <p:cNvSpPr>
            <a:spLocks noGrp="1"/>
          </p:cNvSpPr>
          <p:nvPr>
            <p:ph idx="1"/>
          </p:nvPr>
        </p:nvSpPr>
        <p:spPr>
          <a:xfrm>
            <a:off x="622300" y="1334143"/>
            <a:ext cx="10944000" cy="4687245"/>
          </a:xfrm>
        </p:spPr>
        <p:txBody>
          <a:bodyPr anchor="ctr"/>
          <a:lstStyle>
            <a:lvl1pPr marL="360000" indent="-360000">
              <a:buFont typeface="Wingdings" panose="05000000000000000000" pitchFamily="2" charset="2"/>
              <a:buChar char="Ø"/>
              <a:defRPr sz="2000"/>
            </a:lvl1pPr>
            <a:lvl2pPr marL="720000" indent="-360000">
              <a:buClr>
                <a:srgbClr val="179C7D"/>
              </a:buClr>
              <a:buFont typeface="Symbol" panose="05050102010706020507" pitchFamily="18" charset="2"/>
              <a:buChar char="-"/>
              <a:defRPr sz="2000"/>
            </a:lvl2pPr>
            <a:lvl3pPr marL="1062900" indent="-342900">
              <a:buClr>
                <a:srgbClr val="179C7D"/>
              </a:buClr>
              <a:buFont typeface="Symbol" panose="05050102010706020507" pitchFamily="18" charset="2"/>
              <a:buChar char="-"/>
              <a:defRPr sz="2000"/>
            </a:lvl3pPr>
            <a:lvl4pPr marL="1440000" indent="-360000">
              <a:buClr>
                <a:srgbClr val="179C7D"/>
              </a:buClr>
              <a:buFont typeface="Symbol" panose="05050102010706020507" pitchFamily="18" charset="2"/>
              <a:buChar char="-"/>
              <a:defRPr sz="2000"/>
            </a:lvl4pPr>
            <a:lvl5pPr marL="1800000" indent="-360000">
              <a:buClr>
                <a:srgbClr val="179C7D"/>
              </a:buClr>
              <a:buFont typeface="Symbol" panose="05050102010706020507" pitchFamily="18" charset="2"/>
              <a:buChar char="-"/>
              <a:defRPr sz="20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
        <p:nvSpPr>
          <p:cNvPr id="7" name="Rectangle 3"/>
          <p:cNvSpPr>
            <a:spLocks noGrp="1" noChangeArrowheads="1"/>
          </p:cNvSpPr>
          <p:nvPr>
            <p:ph type="subTitle" idx="10"/>
          </p:nvPr>
        </p:nvSpPr>
        <p:spPr>
          <a:xfrm>
            <a:off x="622300" y="875199"/>
            <a:ext cx="10944000" cy="349432"/>
          </a:xfrm>
        </p:spPr>
        <p:txBody>
          <a:bodyPr/>
          <a:lstStyle>
            <a:lvl1pPr marL="0" indent="0">
              <a:buNone/>
              <a:defRPr sz="2000" b="1">
                <a:solidFill>
                  <a:srgbClr val="179C7D"/>
                </a:solidFill>
              </a:defRPr>
            </a:lvl1pPr>
          </a:lstStyle>
          <a:p>
            <a:pPr lvl="0"/>
            <a:r>
              <a:rPr lang="de-DE" noProof="0" dirty="0"/>
              <a:t>Master-Untertitelformat bearbeiten</a:t>
            </a:r>
          </a:p>
        </p:txBody>
      </p:sp>
    </p:spTree>
    <p:extLst>
      <p:ext uri="{BB962C8B-B14F-4D97-AF65-F5344CB8AC3E}">
        <p14:creationId xmlns:p14="http://schemas.microsoft.com/office/powerpoint/2010/main" val="3886400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622300" y="1710445"/>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030030"/>
            <a:ext cx="10944000" cy="3991330"/>
          </a:xfrm>
        </p:spPr>
        <p:txBody>
          <a:bodyPr anchor="ctr" anchorCtr="0"/>
          <a:lstStyle>
            <a:lvl1pPr marL="0" indent="0" algn="ctr">
              <a:buNone/>
              <a:defRPr sz="2000"/>
            </a:lvl1pPr>
          </a:lstStyle>
          <a:p>
            <a:r>
              <a:rPr lang="de-DE" dirty="0"/>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Titel 1"/>
          <p:cNvSpPr>
            <a:spLocks noGrp="1"/>
          </p:cNvSpPr>
          <p:nvPr>
            <p:ph type="title"/>
          </p:nvPr>
        </p:nvSpPr>
        <p:spPr>
          <a:xfrm>
            <a:off x="622300" y="501030"/>
            <a:ext cx="10944000" cy="430887"/>
          </a:xfrm>
        </p:spPr>
        <p:txBody>
          <a:bodyPr wrap="square">
            <a:spAutoFit/>
          </a:bodyPr>
          <a:lstStyle>
            <a:lvl1pPr marL="0" indent="0" defTabSz="504000">
              <a:defRPr sz="2800">
                <a:solidFill>
                  <a:srgbClr val="179C7D"/>
                </a:solidFill>
              </a:defRPr>
            </a:lvl1pPr>
          </a:lstStyle>
          <a:p>
            <a:r>
              <a:rPr lang="de-DE" dirty="0"/>
              <a:t>Mastertitelformat bearbeiten</a:t>
            </a:r>
          </a:p>
        </p:txBody>
      </p:sp>
      <p:sp>
        <p:nvSpPr>
          <p:cNvPr id="14" name="Rectangle 3"/>
          <p:cNvSpPr>
            <a:spLocks noGrp="1" noChangeArrowheads="1"/>
          </p:cNvSpPr>
          <p:nvPr>
            <p:ph type="subTitle" idx="11"/>
          </p:nvPr>
        </p:nvSpPr>
        <p:spPr>
          <a:xfrm>
            <a:off x="622300" y="1041429"/>
            <a:ext cx="10944000" cy="349432"/>
          </a:xfrm>
        </p:spPr>
        <p:txBody>
          <a:bodyPr/>
          <a:lstStyle>
            <a:lvl1pPr marL="0" indent="0">
              <a:buNone/>
              <a:defRPr sz="2000" b="1">
                <a:solidFill>
                  <a:srgbClr val="179C7D"/>
                </a:solidFill>
              </a:defRPr>
            </a:lvl1pPr>
          </a:lstStyle>
          <a:p>
            <a:pPr lvl="0"/>
            <a:r>
              <a:rPr lang="de-DE" noProof="0" dirty="0"/>
              <a:t>Master-Untertitelformat bearbeiten</a:t>
            </a: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512736"/>
            <a:ext cx="2240045" cy="864096"/>
          </a:xfrm>
          <a:prstGeom prst="rect">
            <a:avLst/>
          </a:prstGeom>
        </p:spPr>
      </p:pic>
    </p:spTree>
    <p:extLst>
      <p:ext uri="{BB962C8B-B14F-4D97-AF65-F5344CB8AC3E}">
        <p14:creationId xmlns:p14="http://schemas.microsoft.com/office/powerpoint/2010/main" val="4149125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dirty="0"/>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dirty="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pic>
        <p:nvPicPr>
          <p:cNvPr id="12" name="Grafik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2300" y="6375491"/>
            <a:ext cx="1808052" cy="361611"/>
          </a:xfrm>
          <a:prstGeom prst="rect">
            <a:avLst/>
          </a:prstGeom>
        </p:spPr>
      </p:pic>
    </p:spTree>
    <p:extLst>
      <p:ext uri="{BB962C8B-B14F-4D97-AF65-F5344CB8AC3E}">
        <p14:creationId xmlns:p14="http://schemas.microsoft.com/office/powerpoint/2010/main" val="7632856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marL="0" indent="0" algn="l" defTabSz="504000" rtl="0" eaLnBrk="1" fontAlgn="base" hangingPunct="1">
        <a:spcBef>
          <a:spcPct val="0"/>
        </a:spcBef>
        <a:spcAft>
          <a:spcPct val="0"/>
        </a:spcAft>
        <a:defRPr sz="2400" b="1">
          <a:solidFill>
            <a:schemeClr val="tx1"/>
          </a:solidFill>
          <a:latin typeface="Lato"/>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verbraucherzentrale.d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vimeo.com/" TargetMode="External"/><Relationship Id="rId5" Type="http://schemas.openxmlformats.org/officeDocument/2006/relationships/hyperlink" Target="http://www.hugendubel.de/" TargetMode="External"/><Relationship Id="rId4" Type="http://schemas.openxmlformats.org/officeDocument/2006/relationships/hyperlink" Target="http://www.bahn.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digitale-doerfer-niedersachsen.de/" TargetMode="External"/><Relationship Id="rId7" Type="http://schemas.openxmlformats.org/officeDocument/2006/relationships/hyperlink" Target="https://www.verbraucherzentrale.de/wissen/digitale-welt/onlinehandel/internetbetrug-so-koennen-sie-versuchen-ihr-geld-zurueckzuholen-3315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polizei.de/Polizei/DE/Einrichtungen/ZAC/zac_node.html" TargetMode="External"/><Relationship Id="rId5" Type="http://schemas.openxmlformats.org/officeDocument/2006/relationships/hyperlink" Target="https://www.bsi.bund.de/DE/IT-Sicherheitsvorfall/Buergerinnen-und-Buerger/buergerinnen-und-buerger.html?cms_pos=1" TargetMode="External"/><Relationship Id="rId4" Type="http://schemas.openxmlformats.org/officeDocument/2006/relationships/hyperlink" Target="mailto:niedersachsen@digitale-chancen.d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sgvo-gesetz.de/" TargetMode="External"/><Relationship Id="rId3" Type="http://schemas.openxmlformats.org/officeDocument/2006/relationships/hyperlink" Target="https://www.ccm19.de/cookie-hinweis-generator.html?pk_campaign=CCM19-Cookie-Consent-Tool&amp;pk_kwd=cookie%20consent&amp;pk_source=google%20ads&amp;pk_medium=cpc&amp;gclid=EAIaIQobChMIqZ_x7KbzgQMV94ZoCR3-SwBCEAAYASAAEgK5S_D_BwE" TargetMode="External"/><Relationship Id="rId7" Type="http://schemas.openxmlformats.org/officeDocument/2006/relationships/hyperlink" Target="https://www.bsi.bund.de/DE/Das-BSI/Auftrag/auftrag_node.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bsi.bund.de/DE/IT-Sicherheitsvorfall/Buergerinnen-und-Buerger/buergerinnen-und-buerger.html?cms_pos=1" TargetMode="External"/><Relationship Id="rId5" Type="http://schemas.openxmlformats.org/officeDocument/2006/relationships/hyperlink" Target="https://www.experte.de/it-sicherheit/browser-fingerprint" TargetMode="External"/><Relationship Id="rId4" Type="http://schemas.openxmlformats.org/officeDocument/2006/relationships/hyperlink" Target="https://www.bpb.de/themen/medien-journalismus/netzdebatte/165239/welche-spuren-hinterlasse-ich-im-netz/" TargetMode="External"/><Relationship Id="rId9" Type="http://schemas.openxmlformats.org/officeDocument/2006/relationships/hyperlink" Target="https://www.thomashelbing.com/de/info/dsgvo-zusammenfassung#:~:text=Die%20DSGVO%20regeln%20im%20Wesentlichen,als%20n%C3%B6tig%20gespeichert%20werden%20d%C3%BCrf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ea typeface="Lato"/>
                <a:cs typeface="Lato"/>
              </a:rPr>
              <a:t>Digitale Dörfer Niedersachsen</a:t>
            </a:r>
            <a:endParaRPr lang="de-DE" dirty="0"/>
          </a:p>
        </p:txBody>
      </p:sp>
      <p:sp>
        <p:nvSpPr>
          <p:cNvPr id="6" name="Untertitel 5"/>
          <p:cNvSpPr>
            <a:spLocks noGrp="1"/>
          </p:cNvSpPr>
          <p:nvPr>
            <p:ph type="subTitle" idx="1"/>
          </p:nvPr>
        </p:nvSpPr>
        <p:spPr/>
        <p:txBody>
          <a:bodyPr/>
          <a:lstStyle/>
          <a:p>
            <a:r>
              <a:rPr lang="de-DE" dirty="0">
                <a:solidFill>
                  <a:srgbClr val="009778"/>
                </a:solidFill>
              </a:rPr>
              <a:t>Schulung Digitale </a:t>
            </a:r>
            <a:r>
              <a:rPr lang="de-DE" dirty="0" err="1">
                <a:solidFill>
                  <a:srgbClr val="009778"/>
                </a:solidFill>
              </a:rPr>
              <a:t>Dorfheld</a:t>
            </a:r>
            <a:r>
              <a:rPr lang="de-DE" dirty="0">
                <a:solidFill>
                  <a:srgbClr val="009778"/>
                </a:solidFill>
              </a:rPr>
              <a:t>*innen</a:t>
            </a:r>
          </a:p>
          <a:p>
            <a:r>
              <a:rPr lang="de-DE" dirty="0"/>
              <a:t>Einheit </a:t>
            </a:r>
            <a:r>
              <a:rPr lang="de-DE" dirty="0" smtClean="0"/>
              <a:t>C Sicherer Umgang im Netz</a:t>
            </a:r>
          </a:p>
          <a:p>
            <a:r>
              <a:rPr lang="de-DE" dirty="0" smtClean="0"/>
              <a:t>Modul</a:t>
            </a:r>
            <a:r>
              <a:rPr lang="de-DE" dirty="0"/>
              <a:t>: Sicherheit, </a:t>
            </a:r>
            <a:r>
              <a:rPr lang="de-DE" dirty="0" smtClean="0"/>
              <a:t>Accounts und Passwörter</a:t>
            </a:r>
            <a:endParaRPr lang="de-DE" dirty="0"/>
          </a:p>
        </p:txBody>
      </p:sp>
    </p:spTree>
    <p:extLst>
      <p:ext uri="{BB962C8B-B14F-4D97-AF65-F5344CB8AC3E}">
        <p14:creationId xmlns:p14="http://schemas.microsoft.com/office/powerpoint/2010/main" val="216615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Internetsicherheit</a:t>
            </a:r>
          </a:p>
          <a:p>
            <a:r>
              <a:rPr lang="de-DE" b="1" dirty="0"/>
              <a:t>Tracking: </a:t>
            </a:r>
            <a:r>
              <a:rPr lang="de-DE" dirty="0"/>
              <a:t>Beobachtung Ihrer Aktivitäten online durch Unternehmen, ohne personenbezogene </a:t>
            </a:r>
            <a:r>
              <a:rPr lang="de-DE" dirty="0" smtClean="0"/>
              <a:t>Daten (z. B. Cookies)</a:t>
            </a:r>
          </a:p>
          <a:p>
            <a:r>
              <a:rPr lang="de-DE" dirty="0" smtClean="0"/>
              <a:t>es </a:t>
            </a:r>
            <a:r>
              <a:rPr lang="de-DE" dirty="0"/>
              <a:t>liegt in unserer Verantwortung, Systeme (WLAN, Handy, E-Mail) selbst zu </a:t>
            </a:r>
            <a:r>
              <a:rPr lang="de-DE" dirty="0" smtClean="0"/>
              <a:t>schützen</a:t>
            </a:r>
            <a:endParaRPr lang="de-DE" dirty="0"/>
          </a:p>
        </p:txBody>
      </p:sp>
      <p:sp>
        <p:nvSpPr>
          <p:cNvPr id="4" name="Untertitel 3"/>
          <p:cNvSpPr>
            <a:spLocks noGrp="1"/>
          </p:cNvSpPr>
          <p:nvPr>
            <p:ph type="subTitle" idx="10"/>
          </p:nvPr>
        </p:nvSpPr>
        <p:spPr/>
        <p:txBody>
          <a:bodyPr/>
          <a:lstStyle/>
          <a:p>
            <a:r>
              <a:rPr lang="de-DE" dirty="0">
                <a:solidFill>
                  <a:schemeClr val="tx2"/>
                </a:solidFill>
              </a:rPr>
              <a:t>Input </a:t>
            </a:r>
            <a:r>
              <a:rPr lang="de-DE" dirty="0" smtClean="0">
                <a:solidFill>
                  <a:schemeClr val="tx2"/>
                </a:solidFill>
              </a:rPr>
              <a:t>Internetsicherheit</a:t>
            </a:r>
            <a:endParaRPr lang="de-DE" dirty="0">
              <a:solidFill>
                <a:schemeClr val="tx2"/>
              </a:solidFill>
            </a:endParaRPr>
          </a:p>
        </p:txBody>
      </p:sp>
    </p:spTree>
    <p:extLst>
      <p:ext uri="{BB962C8B-B14F-4D97-AF65-F5344CB8AC3E}">
        <p14:creationId xmlns:p14="http://schemas.microsoft.com/office/powerpoint/2010/main" val="1112448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4" name="Untertitel 3"/>
          <p:cNvSpPr>
            <a:spLocks noGrp="1"/>
          </p:cNvSpPr>
          <p:nvPr>
            <p:ph type="subTitle" idx="10"/>
          </p:nvPr>
        </p:nvSpPr>
        <p:spPr/>
        <p:txBody>
          <a:bodyPr/>
          <a:lstStyle/>
          <a:p>
            <a:r>
              <a:rPr lang="de-DE" dirty="0" smtClean="0"/>
              <a:t>Pause</a:t>
            </a:r>
            <a:endParaRPr lang="de-DE" dirty="0"/>
          </a:p>
        </p:txBody>
      </p:sp>
      <p:sp>
        <p:nvSpPr>
          <p:cNvPr id="5" name="Inhaltsplatzhalter 2"/>
          <p:cNvSpPr>
            <a:spLocks noGrp="1"/>
          </p:cNvSpPr>
          <p:nvPr>
            <p:ph idx="1"/>
          </p:nvPr>
        </p:nvSpPr>
        <p:spPr/>
        <p:txBody>
          <a:bodyPr/>
          <a:lstStyle/>
          <a:p>
            <a:pPr marL="0" lvl="0" indent="0" algn="ctr">
              <a:buClr>
                <a:srgbClr val="179C7D"/>
              </a:buClr>
              <a:buSzPct val="100000"/>
              <a:buNone/>
            </a:pPr>
            <a:r>
              <a:rPr lang="de-DE" sz="3600" b="1" dirty="0">
                <a:solidFill>
                  <a:srgbClr val="179C7D"/>
                </a:solidFill>
              </a:rPr>
              <a:t>Pause</a:t>
            </a:r>
          </a:p>
          <a:p>
            <a:pPr marL="0" lvl="0" indent="0" algn="ctr">
              <a:buClr>
                <a:srgbClr val="179C7D"/>
              </a:buClr>
              <a:buSzPct val="100000"/>
              <a:buNone/>
            </a:pPr>
            <a:r>
              <a:rPr lang="de-DE" sz="3600" b="1" dirty="0">
                <a:solidFill>
                  <a:srgbClr val="179C7D"/>
                </a:solidFill>
              </a:rPr>
              <a:t>15 Minuten</a:t>
            </a:r>
          </a:p>
          <a:p>
            <a:pPr marL="0" indent="0">
              <a:buNone/>
            </a:pPr>
            <a:endParaRPr lang="de-DE" dirty="0"/>
          </a:p>
        </p:txBody>
      </p:sp>
    </p:spTree>
    <p:extLst>
      <p:ext uri="{BB962C8B-B14F-4D97-AF65-F5344CB8AC3E}">
        <p14:creationId xmlns:p14="http://schemas.microsoft.com/office/powerpoint/2010/main" val="1826076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3" name="Inhaltsplatzhalter 2"/>
          <p:cNvSpPr>
            <a:spLocks noGrp="1"/>
          </p:cNvSpPr>
          <p:nvPr>
            <p:ph idx="1"/>
          </p:nvPr>
        </p:nvSpPr>
        <p:spPr/>
        <p:txBody>
          <a:bodyPr/>
          <a:lstStyle/>
          <a:p>
            <a:r>
              <a:rPr lang="de-DE" b="1" dirty="0" smtClean="0"/>
              <a:t>Frage: </a:t>
            </a:r>
            <a:r>
              <a:rPr lang="de-DE" dirty="0" smtClean="0"/>
              <a:t>Möchten </a:t>
            </a:r>
            <a:r>
              <a:rPr lang="de-DE" dirty="0"/>
              <a:t>Sie einen Keks?</a:t>
            </a:r>
          </a:p>
          <a:p>
            <a:r>
              <a:rPr lang="de-DE" b="1" dirty="0" smtClean="0"/>
              <a:t>Richtige </a:t>
            </a:r>
            <a:r>
              <a:rPr lang="de-DE" b="1" dirty="0"/>
              <a:t>Antwort: </a:t>
            </a:r>
            <a:r>
              <a:rPr lang="de-DE" dirty="0"/>
              <a:t>Nein, danke</a:t>
            </a:r>
            <a:r>
              <a:rPr lang="de-DE" dirty="0" smtClean="0"/>
              <a:t>!</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t="14333"/>
          <a:stretch/>
        </p:blipFill>
        <p:spPr>
          <a:xfrm>
            <a:off x="5603240" y="1447560"/>
            <a:ext cx="5339080" cy="4573828"/>
          </a:xfrm>
          <a:prstGeom prst="rect">
            <a:avLst/>
          </a:prstGeom>
        </p:spPr>
      </p:pic>
    </p:spTree>
    <p:extLst>
      <p:ext uri="{BB962C8B-B14F-4D97-AF65-F5344CB8AC3E}">
        <p14:creationId xmlns:p14="http://schemas.microsoft.com/office/powerpoint/2010/main" val="2991046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3" name="Inhaltsplatzhalter 2"/>
          <p:cNvSpPr>
            <a:spLocks noGrp="1"/>
          </p:cNvSpPr>
          <p:nvPr>
            <p:ph idx="1"/>
          </p:nvPr>
        </p:nvSpPr>
        <p:spPr/>
        <p:txBody>
          <a:bodyPr/>
          <a:lstStyle/>
          <a:p>
            <a:r>
              <a:rPr lang="de-DE" dirty="0"/>
              <a:t>Wie lehne ich Cookies ab</a:t>
            </a:r>
            <a:r>
              <a:rPr lang="de-DE" dirty="0" smtClean="0"/>
              <a:t>?</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pic>
        <p:nvPicPr>
          <p:cNvPr id="6" name="Grafik 5">
            <a:extLst>
              <a:ext uri="{FF2B5EF4-FFF2-40B4-BE49-F238E27FC236}">
                <a16:creationId xmlns:a16="http://schemas.microsoft.com/office/drawing/2014/main" id="{2E7CB754-D490-AB71-2435-E627A46CE176}"/>
              </a:ext>
            </a:extLst>
          </p:cNvPr>
          <p:cNvPicPr>
            <a:picLocks noChangeAspect="1"/>
          </p:cNvPicPr>
          <p:nvPr/>
        </p:nvPicPr>
        <p:blipFill rotWithShape="1">
          <a:blip r:embed="rId3"/>
          <a:srcRect l="1911" t="3826" r="2931" b="3920"/>
          <a:stretch/>
        </p:blipFill>
        <p:spPr>
          <a:xfrm>
            <a:off x="5748165" y="1281742"/>
            <a:ext cx="5818135" cy="4792046"/>
          </a:xfrm>
          <a:prstGeom prst="rect">
            <a:avLst/>
          </a:prstGeom>
          <a:no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083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pic>
        <p:nvPicPr>
          <p:cNvPr id="5" name="Grafik 4">
            <a:extLst>
              <a:ext uri="{FF2B5EF4-FFF2-40B4-BE49-F238E27FC236}">
                <a16:creationId xmlns:a16="http://schemas.microsoft.com/office/drawing/2014/main" id="{9CFC99AE-6869-6368-4C6D-601CCFAFF5ED}"/>
              </a:ext>
            </a:extLst>
          </p:cNvPr>
          <p:cNvPicPr>
            <a:picLocks noChangeAspect="1"/>
          </p:cNvPicPr>
          <p:nvPr/>
        </p:nvPicPr>
        <p:blipFill rotWithShape="1">
          <a:blip r:embed="rId3"/>
          <a:srcRect l="1119" t="3993" r="1664" b="2679"/>
          <a:stretch/>
        </p:blipFill>
        <p:spPr>
          <a:xfrm>
            <a:off x="2263980" y="1334143"/>
            <a:ext cx="7660640" cy="4727888"/>
          </a:xfrm>
          <a:prstGeom prst="rect">
            <a:avLst/>
          </a:prstGeom>
          <a:no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0050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Übung</a:t>
            </a:r>
          </a:p>
          <a:p>
            <a:r>
              <a:rPr lang="de-DE" dirty="0"/>
              <a:t>Gehen Sie auf diese Websites auf Ihrem Telefon oder Laptop und lehnen Sie möglichst viele Cookies ab:</a:t>
            </a:r>
          </a:p>
          <a:p>
            <a:pPr lvl="1"/>
            <a:r>
              <a:rPr lang="de-DE" dirty="0" smtClean="0">
                <a:hlinkClick r:id="rId3"/>
              </a:rPr>
              <a:t>www.verbraucherzentrale.de</a:t>
            </a:r>
            <a:endParaRPr lang="de-DE" dirty="0" smtClean="0"/>
          </a:p>
          <a:p>
            <a:pPr lvl="1"/>
            <a:r>
              <a:rPr lang="de-DE" dirty="0" smtClean="0">
                <a:hlinkClick r:id="rId4"/>
              </a:rPr>
              <a:t>www.bahn.de</a:t>
            </a:r>
            <a:endParaRPr lang="de-DE" dirty="0" smtClean="0"/>
          </a:p>
          <a:p>
            <a:pPr lvl="1"/>
            <a:r>
              <a:rPr lang="de-DE" dirty="0" smtClean="0">
                <a:hlinkClick r:id="rId5"/>
              </a:rPr>
              <a:t>www.hugendubel.de</a:t>
            </a:r>
            <a:endParaRPr lang="de-DE" dirty="0" smtClean="0"/>
          </a:p>
          <a:p>
            <a:pPr lvl="1"/>
            <a:r>
              <a:rPr lang="de-DE" dirty="0" smtClean="0">
                <a:hlinkClick r:id="rId6"/>
              </a:rPr>
              <a:t>www.vimeo.com</a:t>
            </a:r>
            <a:endParaRPr lang="de-DE" dirty="0"/>
          </a:p>
          <a:p>
            <a:r>
              <a:rPr lang="de-DE" dirty="0"/>
              <a:t>Erzählen Sie den anderen, wie es Ihnen dabei ergangen ist</a:t>
            </a:r>
            <a:r>
              <a:rPr lang="de-DE" dirty="0" smtClean="0"/>
              <a:t>.</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spTree>
    <p:extLst>
      <p:ext uri="{BB962C8B-B14F-4D97-AF65-F5344CB8AC3E}">
        <p14:creationId xmlns:p14="http://schemas.microsoft.com/office/powerpoint/2010/main" val="3496497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4" name="Untertitel 3"/>
          <p:cNvSpPr>
            <a:spLocks noGrp="1"/>
          </p:cNvSpPr>
          <p:nvPr>
            <p:ph type="subTitle" idx="10"/>
          </p:nvPr>
        </p:nvSpPr>
        <p:spPr/>
        <p:txBody>
          <a:bodyPr/>
          <a:lstStyle/>
          <a:p>
            <a:r>
              <a:rPr lang="de-DE" dirty="0" smtClean="0"/>
              <a:t>Übung Nutzungsbedingungen</a:t>
            </a:r>
            <a:endParaRPr lang="de-DE" dirty="0"/>
          </a:p>
        </p:txBody>
      </p:sp>
      <p:pic>
        <p:nvPicPr>
          <p:cNvPr id="5" name="Picture 2" descr="Google-Forscher warnt vor Schwachstelle in Kameraberechtigungen von iOS |  ZDNet.de">
            <a:extLst>
              <a:ext uri="{FF2B5EF4-FFF2-40B4-BE49-F238E27FC236}">
                <a16:creationId xmlns:a16="http://schemas.microsoft.com/office/drawing/2014/main" id="{C37C5FC1-CC60-ECD7-B9B4-50D5E5EFD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300" y="1334143"/>
            <a:ext cx="6096000" cy="457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423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Nutzungsbedingungen einer App </a:t>
            </a:r>
            <a:r>
              <a:rPr lang="de-DE" dirty="0"/>
              <a:t>sind </a:t>
            </a:r>
            <a:r>
              <a:rPr lang="de-DE" b="1" dirty="0"/>
              <a:t>keine </a:t>
            </a:r>
            <a:r>
              <a:rPr lang="de-DE" dirty="0" smtClean="0"/>
              <a:t>Tracking-Cookies.</a:t>
            </a:r>
            <a:endParaRPr lang="de-DE" dirty="0"/>
          </a:p>
          <a:p>
            <a:r>
              <a:rPr lang="de-DE" dirty="0"/>
              <a:t>Nutzungsbedingungen sind ein Vertrag über die Art und Weise der Nutzung eines Dienstes oder einer App, ähnlich der Geschäftsbedingungen. So auch beim </a:t>
            </a:r>
            <a:r>
              <a:rPr lang="de-DE" dirty="0" err="1" smtClean="0"/>
              <a:t>DorfFunk</a:t>
            </a:r>
            <a:r>
              <a:rPr lang="de-DE" dirty="0" smtClean="0"/>
              <a:t>.</a:t>
            </a:r>
            <a:endParaRPr lang="de-DE" dirty="0"/>
          </a:p>
          <a:p>
            <a:r>
              <a:rPr lang="de-DE" dirty="0"/>
              <a:t>Die Gepflogenheiten eines </a:t>
            </a:r>
            <a:r>
              <a:rPr lang="de-DE" b="1" dirty="0"/>
              <a:t>angemessenen Miteinanders </a:t>
            </a:r>
            <a:r>
              <a:rPr lang="de-DE" dirty="0"/>
              <a:t>sowie geltendes Recht (z. B. Straf-, Wettbewerbs- und Jugendschutzrecht) und Rechte Dritter (z. B. Namens-, Marken-, Urheberrechte oder Persönlichkeitsrechte) müssen beachtet werden.</a:t>
            </a:r>
          </a:p>
          <a:p>
            <a:r>
              <a:rPr lang="de-DE" dirty="0"/>
              <a:t>Äußerungen, die beleidigend/ehrverletzend sein können, aber auch die Nutzung eines falschen Namens, Gewaltdarstellungen und Aufrufe zu Straftaten etc. sind verboten.</a:t>
            </a:r>
          </a:p>
          <a:p>
            <a:r>
              <a:rPr lang="de-DE" dirty="0"/>
              <a:t>Wer dort KEIN Häkchen setzt, darf die App nicht benutzen.</a:t>
            </a:r>
          </a:p>
          <a:p>
            <a:r>
              <a:rPr lang="de-DE" b="1" dirty="0"/>
              <a:t>ACHTUNG: </a:t>
            </a:r>
            <a:r>
              <a:rPr lang="de-DE" dirty="0"/>
              <a:t>Gestatten Sie einer App so wenige Zugriffsrechte wie möglich (Zugriff auf Kamera, Mikrofon und Standort nur wenn unbedingt nötig), damit keine weiteren Sicherheitsrisiken entstehen</a:t>
            </a:r>
            <a:r>
              <a:rPr lang="de-DE" dirty="0" smtClean="0"/>
              <a:t>.</a:t>
            </a:r>
            <a:endParaRPr lang="de-DE" dirty="0"/>
          </a:p>
        </p:txBody>
      </p:sp>
      <p:sp>
        <p:nvSpPr>
          <p:cNvPr id="4" name="Untertitel 3"/>
          <p:cNvSpPr>
            <a:spLocks noGrp="1"/>
          </p:cNvSpPr>
          <p:nvPr>
            <p:ph type="subTitle" idx="10"/>
          </p:nvPr>
        </p:nvSpPr>
        <p:spPr/>
        <p:txBody>
          <a:bodyPr/>
          <a:lstStyle/>
          <a:p>
            <a:r>
              <a:rPr lang="de-DE" dirty="0" smtClean="0"/>
              <a:t>Input Nutzungsbedingungen</a:t>
            </a:r>
            <a:endParaRPr lang="de-DE" dirty="0"/>
          </a:p>
        </p:txBody>
      </p:sp>
    </p:spTree>
    <p:extLst>
      <p:ext uri="{BB962C8B-B14F-4D97-AF65-F5344CB8AC3E}">
        <p14:creationId xmlns:p14="http://schemas.microsoft.com/office/powerpoint/2010/main" val="2103265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4" name="Untertitel 3"/>
          <p:cNvSpPr>
            <a:spLocks noGrp="1"/>
          </p:cNvSpPr>
          <p:nvPr>
            <p:ph type="subTitle" idx="10"/>
          </p:nvPr>
        </p:nvSpPr>
        <p:spPr/>
        <p:txBody>
          <a:bodyPr/>
          <a:lstStyle/>
          <a:p>
            <a:r>
              <a:rPr lang="de-DE" dirty="0" smtClean="0"/>
              <a:t>Passwörter</a:t>
            </a:r>
            <a:endParaRPr lang="de-DE" dirty="0"/>
          </a:p>
        </p:txBody>
      </p:sp>
      <p:sp>
        <p:nvSpPr>
          <p:cNvPr id="5" name="Sprechblase: oval 2">
            <a:extLst>
              <a:ext uri="{FF2B5EF4-FFF2-40B4-BE49-F238E27FC236}">
                <a16:creationId xmlns:a16="http://schemas.microsoft.com/office/drawing/2014/main" id="{80107B1F-547E-5996-181E-85C729597C5A}"/>
              </a:ext>
            </a:extLst>
          </p:cNvPr>
          <p:cNvSpPr/>
          <p:nvPr/>
        </p:nvSpPr>
        <p:spPr bwMode="auto">
          <a:xfrm>
            <a:off x="622300" y="2717189"/>
            <a:ext cx="5004021" cy="1365170"/>
          </a:xfrm>
          <a:prstGeom prst="wedgeEllipseCallout">
            <a:avLst>
              <a:gd name="adj1" fmla="val 27075"/>
              <a:gd name="adj2" fmla="val 92338"/>
            </a:avLst>
          </a:prstGeom>
          <a:noFill/>
          <a:ln w="12700" algn="ctr">
            <a:solidFill>
              <a:srgbClr val="0097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0" indent="0" algn="ctr">
              <a:buClr>
                <a:srgbClr val="179C7D"/>
              </a:buClr>
              <a:buSzPct val="100000"/>
              <a:buNone/>
            </a:pPr>
            <a:r>
              <a:rPr lang="de-DE" sz="2800" dirty="0">
                <a:latin typeface="Lato" panose="020F0502020204030203" pitchFamily="34" charset="0"/>
                <a:ea typeface="Lato" panose="020F0502020204030203" pitchFamily="34" charset="0"/>
                <a:cs typeface="Lato" panose="020F0502020204030203" pitchFamily="34" charset="0"/>
              </a:rPr>
              <a:t>In welchem Kontext ist ein Passwort wichtig?</a:t>
            </a:r>
          </a:p>
        </p:txBody>
      </p:sp>
      <p:sp>
        <p:nvSpPr>
          <p:cNvPr id="6"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1518863"/>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7"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2634239"/>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3749616"/>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9"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4867816"/>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3258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a:t>
            </a:r>
            <a:r>
              <a:rPr lang="de-DE" dirty="0" smtClean="0">
                <a:solidFill>
                  <a:schemeClr val="tx2"/>
                </a:solidFill>
              </a:rPr>
              <a:t>Passwörter – Block II</a:t>
            </a:r>
            <a:endParaRPr lang="de-DE" dirty="0"/>
          </a:p>
        </p:txBody>
      </p:sp>
      <p:sp>
        <p:nvSpPr>
          <p:cNvPr id="3" name="Inhaltsplatzhalter 2"/>
          <p:cNvSpPr>
            <a:spLocks noGrp="1"/>
          </p:cNvSpPr>
          <p:nvPr>
            <p:ph idx="1"/>
          </p:nvPr>
        </p:nvSpPr>
        <p:spPr/>
        <p:txBody>
          <a:bodyPr/>
          <a:lstStyle/>
          <a:p>
            <a:pPr marL="0" indent="0" algn="ctr">
              <a:buNone/>
            </a:pPr>
            <a:r>
              <a:rPr lang="de-DE" sz="3600" b="1" dirty="0">
                <a:solidFill>
                  <a:srgbClr val="009778"/>
                </a:solidFill>
              </a:rPr>
              <a:t>Ende des ersten Blocks …</a:t>
            </a:r>
          </a:p>
          <a:p>
            <a:pPr marL="0" indent="0" algn="ctr">
              <a:buNone/>
            </a:pPr>
            <a:r>
              <a:rPr lang="de-DE" sz="3600" b="1" dirty="0">
                <a:solidFill>
                  <a:srgbClr val="009778"/>
                </a:solidFill>
              </a:rPr>
              <a:t>Wir sehen uns bald wieder zum zweiten Block</a:t>
            </a:r>
            <a:r>
              <a:rPr lang="de-DE" sz="3600" b="1" dirty="0" smtClean="0">
                <a:solidFill>
                  <a:srgbClr val="009778"/>
                </a:solidFill>
              </a:rPr>
              <a:t>!</a:t>
            </a:r>
            <a:endParaRPr lang="de-DE" sz="3600" b="1" dirty="0">
              <a:solidFill>
                <a:srgbClr val="009778"/>
              </a:solidFill>
            </a:endParaRPr>
          </a:p>
        </p:txBody>
      </p:sp>
      <p:sp>
        <p:nvSpPr>
          <p:cNvPr id="4" name="Untertitel 3"/>
          <p:cNvSpPr>
            <a:spLocks noGrp="1"/>
          </p:cNvSpPr>
          <p:nvPr>
            <p:ph type="subTitle" idx="10"/>
          </p:nvPr>
        </p:nvSpPr>
        <p:spPr/>
        <p:txBody>
          <a:bodyPr/>
          <a:lstStyle/>
          <a:p>
            <a:r>
              <a:rPr lang="de-DE" dirty="0" smtClean="0"/>
              <a:t>Pause/Block II</a:t>
            </a:r>
            <a:endParaRPr lang="de-DE" dirty="0"/>
          </a:p>
        </p:txBody>
      </p:sp>
    </p:spTree>
    <p:extLst>
      <p:ext uri="{BB962C8B-B14F-4D97-AF65-F5344CB8AC3E}">
        <p14:creationId xmlns:p14="http://schemas.microsoft.com/office/powerpoint/2010/main" val="2578697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solidFill>
                  <a:schemeClr val="tx2"/>
                </a:solidFill>
              </a:rPr>
              <a:t>Sicherheit</a:t>
            </a:r>
            <a:r>
              <a:rPr lang="de-DE" dirty="0">
                <a:solidFill>
                  <a:schemeClr val="tx2"/>
                </a:solidFill>
              </a:rPr>
              <a:t>, </a:t>
            </a:r>
            <a:r>
              <a:rPr lang="de-DE" dirty="0" smtClean="0">
                <a:solidFill>
                  <a:schemeClr val="tx2"/>
                </a:solidFill>
              </a:rPr>
              <a:t>Accounts und Passwörter</a:t>
            </a:r>
            <a:endParaRPr lang="de-DE" dirty="0"/>
          </a:p>
        </p:txBody>
      </p:sp>
      <p:sp>
        <p:nvSpPr>
          <p:cNvPr id="7" name="Textplatzhalter 6"/>
          <p:cNvSpPr>
            <a:spLocks noGrp="1"/>
          </p:cNvSpPr>
          <p:nvPr>
            <p:ph type="body" sz="quarter" idx="10"/>
          </p:nvPr>
        </p:nvSpPr>
        <p:spPr>
          <a:xfrm>
            <a:off x="622301" y="1773237"/>
            <a:ext cx="10945700" cy="4403793"/>
          </a:xfrm>
        </p:spPr>
        <p:txBody>
          <a:bodyPr numCol="2"/>
          <a:lstStyle/>
          <a:p>
            <a:pPr marL="0" indent="0">
              <a:buClr>
                <a:srgbClr val="179C7D"/>
              </a:buClr>
              <a:buSzPct val="100000"/>
              <a:buNone/>
            </a:pPr>
            <a:r>
              <a:rPr lang="de-DE" sz="2000" u="sng" dirty="0" smtClean="0">
                <a:solidFill>
                  <a:schemeClr val="tx2"/>
                </a:solidFill>
              </a:rPr>
              <a:t>Block I:</a:t>
            </a:r>
          </a:p>
          <a:p>
            <a:pPr marL="0" indent="0">
              <a:buClr>
                <a:srgbClr val="179C7D"/>
              </a:buClr>
              <a:buSzPct val="100000"/>
              <a:buNone/>
            </a:pPr>
            <a:r>
              <a:rPr lang="de-DE" sz="2000" dirty="0" smtClean="0">
                <a:solidFill>
                  <a:schemeClr val="tx2"/>
                </a:solidFill>
              </a:rPr>
              <a:t>Check-In</a:t>
            </a:r>
            <a:endParaRPr lang="de-DE" sz="2000" dirty="0">
              <a:solidFill>
                <a:schemeClr val="tx2"/>
              </a:solidFill>
            </a:endParaRPr>
          </a:p>
          <a:p>
            <a:pPr marL="0" indent="0">
              <a:buClr>
                <a:srgbClr val="179C7D"/>
              </a:buClr>
              <a:buSzPct val="100000"/>
              <a:buNone/>
            </a:pPr>
            <a:r>
              <a:rPr lang="de-DE" sz="2000" dirty="0" smtClean="0">
                <a:solidFill>
                  <a:schemeClr val="tx2"/>
                </a:solidFill>
              </a:rPr>
              <a:t>Einstieg</a:t>
            </a:r>
            <a:r>
              <a:rPr lang="de-DE" sz="2000" dirty="0">
                <a:solidFill>
                  <a:schemeClr val="tx2"/>
                </a:solidFill>
              </a:rPr>
              <a:t>: </a:t>
            </a:r>
            <a:r>
              <a:rPr lang="de-DE" sz="2000" dirty="0" err="1">
                <a:solidFill>
                  <a:schemeClr val="tx2"/>
                </a:solidFill>
              </a:rPr>
              <a:t>Assoziogramm</a:t>
            </a:r>
            <a:r>
              <a:rPr lang="de-DE" sz="2000" dirty="0">
                <a:solidFill>
                  <a:schemeClr val="tx2"/>
                </a:solidFill>
              </a:rPr>
              <a:t> zum Thema </a:t>
            </a:r>
            <a:r>
              <a:rPr lang="de-DE" sz="2000" dirty="0" smtClean="0">
                <a:solidFill>
                  <a:schemeClr val="tx2"/>
                </a:solidFill>
              </a:rPr>
              <a:t>Internetsicherheit</a:t>
            </a:r>
          </a:p>
          <a:p>
            <a:pPr marL="0" indent="0">
              <a:buClr>
                <a:srgbClr val="179C7D"/>
              </a:buClr>
              <a:buSzPct val="100000"/>
              <a:buNone/>
            </a:pPr>
            <a:r>
              <a:rPr lang="de-DE" sz="2000" dirty="0" smtClean="0">
                <a:solidFill>
                  <a:schemeClr val="tx2"/>
                </a:solidFill>
              </a:rPr>
              <a:t>Aufstellung/Positionierungsabfrage</a:t>
            </a:r>
            <a:endParaRPr lang="de-DE" sz="2000" dirty="0">
              <a:solidFill>
                <a:schemeClr val="tx2"/>
              </a:solidFill>
            </a:endParaRPr>
          </a:p>
          <a:p>
            <a:pPr marL="0" indent="0">
              <a:buClr>
                <a:srgbClr val="179C7D"/>
              </a:buClr>
              <a:buSzPct val="100000"/>
              <a:buNone/>
            </a:pPr>
            <a:r>
              <a:rPr lang="de-DE" sz="2000" dirty="0" smtClean="0">
                <a:solidFill>
                  <a:schemeClr val="tx2"/>
                </a:solidFill>
              </a:rPr>
              <a:t>Input </a:t>
            </a:r>
            <a:r>
              <a:rPr lang="de-DE" sz="2000" dirty="0">
                <a:solidFill>
                  <a:schemeClr val="tx2"/>
                </a:solidFill>
              </a:rPr>
              <a:t>Internetsicherheit</a:t>
            </a:r>
          </a:p>
          <a:p>
            <a:pPr marL="0" indent="0">
              <a:buClr>
                <a:srgbClr val="179C7D"/>
              </a:buClr>
              <a:buSzPct val="100000"/>
              <a:buNone/>
            </a:pPr>
            <a:r>
              <a:rPr lang="de-DE" sz="2000" dirty="0">
                <a:solidFill>
                  <a:schemeClr val="tx2"/>
                </a:solidFill>
              </a:rPr>
              <a:t>	</a:t>
            </a:r>
            <a:r>
              <a:rPr lang="de-DE" sz="2000" dirty="0" smtClean="0">
                <a:solidFill>
                  <a:schemeClr val="tx2"/>
                </a:solidFill>
              </a:rPr>
              <a:t>Pause</a:t>
            </a:r>
            <a:endParaRPr lang="de-DE" sz="2000" dirty="0">
              <a:solidFill>
                <a:schemeClr val="tx2"/>
              </a:solidFill>
            </a:endParaRPr>
          </a:p>
          <a:p>
            <a:pPr marL="0" indent="0">
              <a:buClr>
                <a:srgbClr val="179C7D"/>
              </a:buClr>
              <a:buSzPct val="100000"/>
              <a:buNone/>
            </a:pPr>
            <a:r>
              <a:rPr lang="de-DE" sz="2000" dirty="0" smtClean="0">
                <a:solidFill>
                  <a:schemeClr val="tx2"/>
                </a:solidFill>
              </a:rPr>
              <a:t>Cookies</a:t>
            </a:r>
          </a:p>
          <a:p>
            <a:pPr marL="0" indent="0">
              <a:buClr>
                <a:srgbClr val="179C7D"/>
              </a:buClr>
              <a:buSzPct val="100000"/>
              <a:buNone/>
            </a:pPr>
            <a:r>
              <a:rPr lang="de-DE" sz="2000" dirty="0" smtClean="0">
                <a:solidFill>
                  <a:schemeClr val="tx2"/>
                </a:solidFill>
              </a:rPr>
              <a:t>Input Nutzungsbedingungen</a:t>
            </a:r>
          </a:p>
          <a:p>
            <a:pPr marL="0" indent="0">
              <a:buClr>
                <a:srgbClr val="179C7D"/>
              </a:buClr>
              <a:buSzPct val="100000"/>
              <a:buNone/>
            </a:pPr>
            <a:r>
              <a:rPr lang="de-DE" sz="2000" dirty="0" smtClean="0">
                <a:solidFill>
                  <a:schemeClr val="tx2"/>
                </a:solidFill>
              </a:rPr>
              <a:t>Passwörter</a:t>
            </a:r>
          </a:p>
          <a:p>
            <a:pPr marL="0" indent="0">
              <a:buClr>
                <a:srgbClr val="179C7D"/>
              </a:buClr>
              <a:buSzPct val="100000"/>
              <a:buNone/>
            </a:pPr>
            <a:endParaRPr lang="de-DE" sz="2000" dirty="0" smtClean="0">
              <a:solidFill>
                <a:schemeClr val="tx2"/>
              </a:solidFill>
            </a:endParaRPr>
          </a:p>
          <a:p>
            <a:pPr marL="0" indent="0">
              <a:buClr>
                <a:srgbClr val="179C7D"/>
              </a:buClr>
              <a:buSzPct val="100000"/>
              <a:buNone/>
            </a:pPr>
            <a:r>
              <a:rPr lang="de-DE" sz="2000" u="sng" dirty="0" smtClean="0">
                <a:solidFill>
                  <a:schemeClr val="tx2"/>
                </a:solidFill>
              </a:rPr>
              <a:t>Pause/Block II:</a:t>
            </a:r>
          </a:p>
          <a:p>
            <a:pPr marL="0" indent="0">
              <a:buClr>
                <a:srgbClr val="179C7D"/>
              </a:buClr>
              <a:buSzPct val="100000"/>
              <a:buNone/>
            </a:pPr>
            <a:r>
              <a:rPr lang="de-DE" sz="2000" dirty="0" smtClean="0">
                <a:solidFill>
                  <a:schemeClr val="tx2"/>
                </a:solidFill>
              </a:rPr>
              <a:t>Sichere Passwörter generieren</a:t>
            </a:r>
          </a:p>
          <a:p>
            <a:pPr marL="0" indent="0">
              <a:buClr>
                <a:srgbClr val="179C7D"/>
              </a:buClr>
              <a:buSzPct val="100000"/>
              <a:buNone/>
            </a:pPr>
            <a:r>
              <a:rPr lang="de-DE" sz="2000" dirty="0" smtClean="0">
                <a:solidFill>
                  <a:schemeClr val="tx2"/>
                </a:solidFill>
              </a:rPr>
              <a:t>	Pause</a:t>
            </a:r>
          </a:p>
          <a:p>
            <a:pPr marL="0" indent="0">
              <a:buClr>
                <a:srgbClr val="179C7D"/>
              </a:buClr>
              <a:buSzPct val="100000"/>
              <a:buNone/>
            </a:pPr>
            <a:r>
              <a:rPr lang="de-DE" sz="2000" dirty="0" smtClean="0">
                <a:solidFill>
                  <a:schemeClr val="tx2"/>
                </a:solidFill>
              </a:rPr>
              <a:t>Unsere Nutzer*innen: Rollenspiel</a:t>
            </a:r>
          </a:p>
          <a:p>
            <a:pPr marL="0" indent="0">
              <a:buClr>
                <a:srgbClr val="179C7D"/>
              </a:buClr>
              <a:buSzPct val="100000"/>
              <a:buNone/>
            </a:pPr>
            <a:r>
              <a:rPr lang="de-DE" sz="2000" dirty="0" smtClean="0">
                <a:solidFill>
                  <a:schemeClr val="tx2"/>
                </a:solidFill>
              </a:rPr>
              <a:t>Unsere </a:t>
            </a:r>
            <a:r>
              <a:rPr lang="de-DE" sz="2000" dirty="0">
                <a:solidFill>
                  <a:schemeClr val="tx2"/>
                </a:solidFill>
              </a:rPr>
              <a:t>Nutzer*innen: Moderation</a:t>
            </a:r>
          </a:p>
          <a:p>
            <a:pPr marL="0" indent="0">
              <a:buClr>
                <a:srgbClr val="179C7D"/>
              </a:buClr>
              <a:buSzPct val="100000"/>
              <a:buNone/>
            </a:pPr>
            <a:r>
              <a:rPr lang="de-DE" sz="2000" dirty="0" smtClean="0">
                <a:solidFill>
                  <a:schemeClr val="tx2"/>
                </a:solidFill>
              </a:rPr>
              <a:t>Zusammenfassung</a:t>
            </a:r>
            <a:endParaRPr lang="de-DE" sz="2000" dirty="0">
              <a:solidFill>
                <a:schemeClr val="tx2"/>
              </a:solidFill>
            </a:endParaRPr>
          </a:p>
          <a:p>
            <a:pPr marL="0" indent="0">
              <a:buClr>
                <a:srgbClr val="179C7D"/>
              </a:buClr>
              <a:buSzPct val="100000"/>
              <a:buNone/>
            </a:pPr>
            <a:r>
              <a:rPr lang="de-DE" sz="2000" dirty="0" smtClean="0">
                <a:solidFill>
                  <a:schemeClr val="tx2"/>
                </a:solidFill>
              </a:rPr>
              <a:t>Offene Fragen</a:t>
            </a:r>
            <a:endParaRPr lang="de-DE" sz="2000" dirty="0">
              <a:solidFill>
                <a:schemeClr val="tx2"/>
              </a:solidFill>
            </a:endParaRPr>
          </a:p>
        </p:txBody>
      </p:sp>
      <p:sp>
        <p:nvSpPr>
          <p:cNvPr id="6" name="Untertitel 5"/>
          <p:cNvSpPr>
            <a:spLocks noGrp="1"/>
          </p:cNvSpPr>
          <p:nvPr>
            <p:ph type="subTitle" idx="1"/>
          </p:nvPr>
        </p:nvSpPr>
        <p:spPr/>
        <p:txBody>
          <a:bodyPr/>
          <a:lstStyle/>
          <a:p>
            <a:r>
              <a:rPr lang="de-DE" sz="2000" dirty="0" smtClean="0"/>
              <a:t>Inhalt</a:t>
            </a:r>
            <a:endParaRPr lang="de-DE" sz="20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9991" y="3775536"/>
            <a:ext cx="2636310" cy="2401495"/>
          </a:xfrm>
          <a:prstGeom prst="rect">
            <a:avLst/>
          </a:prstGeom>
        </p:spPr>
      </p:pic>
    </p:spTree>
    <p:extLst>
      <p:ext uri="{BB962C8B-B14F-4D97-AF65-F5344CB8AC3E}">
        <p14:creationId xmlns:p14="http://schemas.microsoft.com/office/powerpoint/2010/main" val="251522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a:t>
            </a:r>
            <a:r>
              <a:rPr lang="de-DE" dirty="0" smtClean="0">
                <a:solidFill>
                  <a:schemeClr val="tx2"/>
                </a:solidFill>
              </a:rPr>
              <a:t>II</a:t>
            </a:r>
            <a:endParaRPr lang="de-DE" dirty="0"/>
          </a:p>
        </p:txBody>
      </p:sp>
      <p:sp>
        <p:nvSpPr>
          <p:cNvPr id="4" name="Untertitel 3"/>
          <p:cNvSpPr>
            <a:spLocks noGrp="1"/>
          </p:cNvSpPr>
          <p:nvPr>
            <p:ph type="subTitle" idx="10"/>
          </p:nvPr>
        </p:nvSpPr>
        <p:spPr/>
        <p:txBody>
          <a:bodyPr/>
          <a:lstStyle/>
          <a:p>
            <a:r>
              <a:rPr lang="de-DE" dirty="0" smtClean="0"/>
              <a:t>Sichere Passwörter generieren</a:t>
            </a:r>
            <a:endParaRPr lang="de-DE" dirty="0"/>
          </a:p>
        </p:txBody>
      </p:sp>
      <p:sp>
        <p:nvSpPr>
          <p:cNvPr id="6" name="Inhaltsplatzhalter 5"/>
          <p:cNvSpPr>
            <a:spLocks noGrp="1"/>
          </p:cNvSpPr>
          <p:nvPr>
            <p:ph idx="1"/>
          </p:nvPr>
        </p:nvSpPr>
        <p:spPr/>
        <p:txBody>
          <a:bodyPr/>
          <a:lstStyle/>
          <a:p>
            <a:r>
              <a:rPr lang="de-DE" dirty="0" smtClean="0"/>
              <a:t>Was sind Ihre Tipps, um sichere Passwörter zu generieren?</a:t>
            </a:r>
          </a:p>
          <a:p>
            <a:r>
              <a:rPr lang="de-DE" dirty="0" smtClean="0"/>
              <a:t>Was sollte man beim Erstellen von Passwörtern auf keinen Fall tun?</a:t>
            </a:r>
            <a:endParaRPr lang="de-DE"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18296" t="15311" r="16222" b="10370"/>
          <a:stretch/>
        </p:blipFill>
        <p:spPr>
          <a:xfrm>
            <a:off x="8042373" y="2021840"/>
            <a:ext cx="3523927" cy="3999548"/>
          </a:xfrm>
          <a:prstGeom prst="rect">
            <a:avLst/>
          </a:prstGeom>
        </p:spPr>
      </p:pic>
    </p:spTree>
    <p:extLst>
      <p:ext uri="{BB962C8B-B14F-4D97-AF65-F5344CB8AC3E}">
        <p14:creationId xmlns:p14="http://schemas.microsoft.com/office/powerpoint/2010/main" val="254684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a:t>
            </a:r>
            <a:r>
              <a:rPr lang="de-DE" dirty="0" smtClean="0">
                <a:solidFill>
                  <a:schemeClr val="tx2"/>
                </a:solidFill>
              </a:rPr>
              <a:t>II</a:t>
            </a:r>
            <a:endParaRPr lang="de-DE" dirty="0"/>
          </a:p>
        </p:txBody>
      </p:sp>
      <p:sp>
        <p:nvSpPr>
          <p:cNvPr id="4" name="Untertitel 3"/>
          <p:cNvSpPr>
            <a:spLocks noGrp="1"/>
          </p:cNvSpPr>
          <p:nvPr>
            <p:ph type="subTitle" idx="10"/>
          </p:nvPr>
        </p:nvSpPr>
        <p:spPr/>
        <p:txBody>
          <a:bodyPr/>
          <a:lstStyle/>
          <a:p>
            <a:r>
              <a:rPr lang="de-DE" dirty="0" smtClean="0"/>
              <a:t>Übung </a:t>
            </a:r>
            <a:r>
              <a:rPr lang="de-DE" dirty="0"/>
              <a:t>Sichere Passwörter generieren</a:t>
            </a:r>
          </a:p>
          <a:p>
            <a:endParaRPr lang="de-DE" dirty="0"/>
          </a:p>
        </p:txBody>
      </p:sp>
      <p:sp>
        <p:nvSpPr>
          <p:cNvPr id="6" name="Inhaltsplatzhalter 5"/>
          <p:cNvSpPr>
            <a:spLocks noGrp="1"/>
          </p:cNvSpPr>
          <p:nvPr>
            <p:ph idx="1"/>
          </p:nvPr>
        </p:nvSpPr>
        <p:spPr/>
        <p:txBody>
          <a:bodyPr/>
          <a:lstStyle/>
          <a:p>
            <a:pPr marL="0" indent="0">
              <a:buNone/>
            </a:pPr>
            <a:r>
              <a:rPr lang="de-DE" b="1" dirty="0">
                <a:solidFill>
                  <a:schemeClr val="tx2"/>
                </a:solidFill>
              </a:rPr>
              <a:t>Kleine Schreibaufgabe</a:t>
            </a:r>
          </a:p>
          <a:p>
            <a:pPr marL="457200" indent="-457200">
              <a:buFont typeface="+mj-lt"/>
              <a:buAutoNum type="arabicPeriod"/>
            </a:pPr>
            <a:r>
              <a:rPr lang="de-DE" dirty="0"/>
              <a:t>Denken Sie sich einen </a:t>
            </a:r>
            <a:r>
              <a:rPr lang="de-DE" dirty="0" smtClean="0"/>
              <a:t>Satz/eine </a:t>
            </a:r>
            <a:r>
              <a:rPr lang="de-DE" dirty="0"/>
              <a:t>Geschichte </a:t>
            </a:r>
            <a:r>
              <a:rPr lang="de-DE" dirty="0" smtClean="0"/>
              <a:t>aus.</a:t>
            </a:r>
          </a:p>
          <a:p>
            <a:pPr marL="457200" indent="-457200">
              <a:buFont typeface="+mj-lt"/>
              <a:buAutoNum type="arabicPeriod"/>
            </a:pPr>
            <a:r>
              <a:rPr lang="de-DE" dirty="0" smtClean="0"/>
              <a:t>Schreiben </a:t>
            </a:r>
            <a:r>
              <a:rPr lang="de-DE" dirty="0"/>
              <a:t>Sie alle Anfangsbuchstaben </a:t>
            </a:r>
            <a:r>
              <a:rPr lang="de-DE" dirty="0" smtClean="0"/>
              <a:t>auf.</a:t>
            </a:r>
          </a:p>
          <a:p>
            <a:pPr marL="457200" indent="-457200">
              <a:buFont typeface="+mj-lt"/>
              <a:buAutoNum type="arabicPeriod"/>
            </a:pPr>
            <a:r>
              <a:rPr lang="de-DE" dirty="0" smtClean="0"/>
              <a:t>Ersetzen </a:t>
            </a:r>
            <a:r>
              <a:rPr lang="de-DE" dirty="0"/>
              <a:t>Sie Buchstaben durch ähnlich aussehende Zahlen und </a:t>
            </a:r>
            <a:r>
              <a:rPr lang="de-DE" dirty="0" smtClean="0"/>
              <a:t>Sonderzeichen.</a:t>
            </a:r>
            <a:endParaRPr lang="de-DE" dirty="0"/>
          </a:p>
          <a:p>
            <a:pPr marL="0" indent="0">
              <a:buNone/>
            </a:pPr>
            <a:endParaRPr lang="de-DE" dirty="0"/>
          </a:p>
          <a:p>
            <a:pPr marL="0" indent="0">
              <a:buNone/>
            </a:pPr>
            <a:r>
              <a:rPr lang="de-DE" b="1" dirty="0">
                <a:solidFill>
                  <a:schemeClr val="tx2"/>
                </a:solidFill>
              </a:rPr>
              <a:t>Beispiel</a:t>
            </a:r>
            <a:r>
              <a:rPr lang="de-DE" b="1" dirty="0" smtClean="0">
                <a:solidFill>
                  <a:schemeClr val="tx2"/>
                </a:solidFill>
              </a:rPr>
              <a:t>:</a:t>
            </a:r>
          </a:p>
          <a:p>
            <a:pPr marL="0" indent="0">
              <a:buNone/>
            </a:pPr>
            <a:r>
              <a:rPr lang="de-DE" dirty="0" smtClean="0"/>
              <a:t>„</a:t>
            </a:r>
            <a:r>
              <a:rPr lang="de-DE" dirty="0"/>
              <a:t>Morgens stehe ich auf und putze meine Zähne drei Minuten lang“ wird zu „</a:t>
            </a:r>
            <a:r>
              <a:rPr lang="de-DE" dirty="0" err="1"/>
              <a:t>MsiaupmZdMl</a:t>
            </a:r>
            <a:r>
              <a:rPr lang="de-DE" dirty="0"/>
              <a:t>“ und dann zu „Ms1a&amp;pmZ3M1</a:t>
            </a:r>
            <a:r>
              <a:rPr lang="de-DE" dirty="0" smtClean="0"/>
              <a:t>“.</a:t>
            </a:r>
            <a:endParaRPr lang="de-DE" dirty="0"/>
          </a:p>
        </p:txBody>
      </p:sp>
    </p:spTree>
    <p:extLst>
      <p:ext uri="{BB962C8B-B14F-4D97-AF65-F5344CB8AC3E}">
        <p14:creationId xmlns:p14="http://schemas.microsoft.com/office/powerpoint/2010/main" val="322345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p:txBody>
          <a:bodyPr/>
          <a:lstStyle/>
          <a:p>
            <a:pPr marL="0" indent="0">
              <a:buNone/>
            </a:pPr>
            <a:r>
              <a:rPr lang="de-DE" b="1" dirty="0" smtClean="0">
                <a:solidFill>
                  <a:srgbClr val="009778"/>
                </a:solidFill>
              </a:rPr>
              <a:t>Wie sicher ist mein Passwort?</a:t>
            </a:r>
          </a:p>
          <a:p>
            <a:r>
              <a:rPr lang="de-DE" dirty="0" smtClean="0">
                <a:ea typeface="Lato" panose="020F0502020204030203" pitchFamily="34" charset="0"/>
                <a:cs typeface="Lato" panose="020F0502020204030203" pitchFamily="34" charset="0"/>
              </a:rPr>
              <a:t>Gehen </a:t>
            </a:r>
            <a:r>
              <a:rPr lang="de-DE" dirty="0">
                <a:ea typeface="Lato" panose="020F0502020204030203" pitchFamily="34" charset="0"/>
                <a:cs typeface="Lato" panose="020F0502020204030203" pitchFamily="34" charset="0"/>
              </a:rPr>
              <a:t>Sie zu </a:t>
            </a:r>
            <a:r>
              <a:rPr lang="de-DE" dirty="0">
                <a:hlinkClick r:id="rId3"/>
              </a:rPr>
              <a:t>https://</a:t>
            </a:r>
            <a:r>
              <a:rPr lang="de-DE" dirty="0" smtClean="0">
                <a:hlinkClick r:id="rId3"/>
              </a:rPr>
              <a:t>www.security.org/how-secure-is-my-password</a:t>
            </a:r>
            <a:r>
              <a:rPr lang="de-DE" dirty="0" smtClean="0"/>
              <a:t> und „testen“ Sie Ihr eben erstelltes Passwort.</a:t>
            </a:r>
          </a:p>
          <a:p>
            <a:r>
              <a:rPr lang="de-DE" dirty="0" smtClean="0"/>
              <a:t>Viel Spaß!</a:t>
            </a:r>
          </a:p>
          <a:p>
            <a:r>
              <a:rPr lang="de-DE" b="1" dirty="0" smtClean="0"/>
              <a:t>Hinweis: Geben Sie keine tatsächlich von Ihnen verwendeten Passwörter ein!</a:t>
            </a:r>
            <a:endParaRPr lang="de-DE" b="1" dirty="0"/>
          </a:p>
        </p:txBody>
      </p:sp>
      <p:sp>
        <p:nvSpPr>
          <p:cNvPr id="4" name="Untertitel 3"/>
          <p:cNvSpPr>
            <a:spLocks noGrp="1"/>
          </p:cNvSpPr>
          <p:nvPr>
            <p:ph type="subTitle" idx="10"/>
          </p:nvPr>
        </p:nvSpPr>
        <p:spPr/>
        <p:txBody>
          <a:bodyPr/>
          <a:lstStyle/>
          <a:p>
            <a:r>
              <a:rPr lang="de-DE" dirty="0" smtClean="0"/>
              <a:t>Übung Sichere Passwörter generieren</a:t>
            </a:r>
            <a:endParaRPr lang="de-DE" dirty="0"/>
          </a:p>
        </p:txBody>
      </p:sp>
    </p:spTree>
    <p:extLst>
      <p:ext uri="{BB962C8B-B14F-4D97-AF65-F5344CB8AC3E}">
        <p14:creationId xmlns:p14="http://schemas.microsoft.com/office/powerpoint/2010/main" val="1532874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p:txBody>
          <a:bodyPr/>
          <a:lstStyle/>
          <a:p>
            <a:pPr marL="0" indent="0">
              <a:buNone/>
            </a:pPr>
            <a:r>
              <a:rPr lang="de-DE" b="1" dirty="0" smtClean="0">
                <a:solidFill>
                  <a:srgbClr val="009778"/>
                </a:solidFill>
              </a:rPr>
              <a:t>Mehr Sicherheit im Netz durch einen Passwortmanager</a:t>
            </a:r>
          </a:p>
          <a:p>
            <a:r>
              <a:rPr lang="de-DE" dirty="0"/>
              <a:t>v</a:t>
            </a:r>
            <a:r>
              <a:rPr lang="de-DE" dirty="0" smtClean="0"/>
              <a:t>iele verschiedene und komplizierte Zugangsdaten verwalten</a:t>
            </a:r>
            <a:endParaRPr lang="de-DE" dirty="0"/>
          </a:p>
          <a:p>
            <a:r>
              <a:rPr lang="de-DE" dirty="0" smtClean="0"/>
              <a:t>Das Programm verwahrt mit Verschlüsselung und einem Masterpasswort alle Passwörter.</a:t>
            </a:r>
          </a:p>
          <a:p>
            <a:r>
              <a:rPr lang="de-DE" dirty="0" smtClean="0"/>
              <a:t>Gemerkt werden muss sich nur ein  - besonders sicheres – Masterpasswort.</a:t>
            </a:r>
          </a:p>
          <a:p>
            <a:r>
              <a:rPr lang="de-DE" dirty="0"/>
              <a:t>a</a:t>
            </a:r>
            <a:r>
              <a:rPr lang="de-DE" dirty="0" smtClean="0"/>
              <a:t>uch Zwei-Faktor-Authentifizierung möglich</a:t>
            </a:r>
          </a:p>
          <a:p>
            <a:r>
              <a:rPr lang="de-DE" dirty="0"/>
              <a:t>u</a:t>
            </a:r>
            <a:r>
              <a:rPr lang="de-DE" dirty="0" smtClean="0"/>
              <a:t>nterstützt häufig die Vergabe möglichst guter Passwörter</a:t>
            </a:r>
          </a:p>
          <a:p>
            <a:r>
              <a:rPr lang="de-DE" dirty="0" smtClean="0"/>
              <a:t>Daten können lokal oder in der Cloud gespeichert werden.</a:t>
            </a:r>
          </a:p>
        </p:txBody>
      </p:sp>
      <p:sp>
        <p:nvSpPr>
          <p:cNvPr id="4" name="Untertitel 3"/>
          <p:cNvSpPr>
            <a:spLocks noGrp="1"/>
          </p:cNvSpPr>
          <p:nvPr>
            <p:ph type="subTitle" idx="10"/>
          </p:nvPr>
        </p:nvSpPr>
        <p:spPr/>
        <p:txBody>
          <a:bodyPr/>
          <a:lstStyle/>
          <a:p>
            <a:r>
              <a:rPr lang="de-DE" dirty="0" smtClean="0"/>
              <a:t>Passwörter - Passwortmanager</a:t>
            </a:r>
            <a:endParaRPr lang="de-DE" dirty="0"/>
          </a:p>
        </p:txBody>
      </p:sp>
    </p:spTree>
    <p:extLst>
      <p:ext uri="{BB962C8B-B14F-4D97-AF65-F5344CB8AC3E}">
        <p14:creationId xmlns:p14="http://schemas.microsoft.com/office/powerpoint/2010/main" val="3373730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4" name="Untertitel 3"/>
          <p:cNvSpPr>
            <a:spLocks noGrp="1"/>
          </p:cNvSpPr>
          <p:nvPr>
            <p:ph type="subTitle" idx="10"/>
          </p:nvPr>
        </p:nvSpPr>
        <p:spPr/>
        <p:txBody>
          <a:bodyPr/>
          <a:lstStyle/>
          <a:p>
            <a:r>
              <a:rPr lang="de-DE" dirty="0" smtClean="0"/>
              <a:t>Pause</a:t>
            </a:r>
            <a:endParaRPr lang="de-DE" dirty="0"/>
          </a:p>
        </p:txBody>
      </p:sp>
      <p:sp>
        <p:nvSpPr>
          <p:cNvPr id="5" name="Inhaltsplatzhalter 2"/>
          <p:cNvSpPr>
            <a:spLocks noGrp="1"/>
          </p:cNvSpPr>
          <p:nvPr>
            <p:ph idx="1"/>
          </p:nvPr>
        </p:nvSpPr>
        <p:spPr/>
        <p:txBody>
          <a:bodyPr/>
          <a:lstStyle/>
          <a:p>
            <a:pPr marL="0" lvl="0" indent="0" algn="ctr">
              <a:buClr>
                <a:srgbClr val="179C7D"/>
              </a:buClr>
              <a:buSzPct val="100000"/>
              <a:buNone/>
            </a:pPr>
            <a:r>
              <a:rPr lang="de-DE" sz="3600" b="1" dirty="0">
                <a:solidFill>
                  <a:srgbClr val="179C7D"/>
                </a:solidFill>
              </a:rPr>
              <a:t>Pause</a:t>
            </a:r>
          </a:p>
          <a:p>
            <a:pPr marL="0" lvl="0" indent="0" algn="ctr">
              <a:buClr>
                <a:srgbClr val="179C7D"/>
              </a:buClr>
              <a:buSzPct val="100000"/>
              <a:buNone/>
            </a:pPr>
            <a:r>
              <a:rPr lang="de-DE" sz="3600" b="1" dirty="0">
                <a:solidFill>
                  <a:srgbClr val="179C7D"/>
                </a:solidFill>
              </a:rPr>
              <a:t>15 Minuten</a:t>
            </a:r>
          </a:p>
          <a:p>
            <a:pPr marL="0" indent="0">
              <a:buNone/>
            </a:pPr>
            <a:endParaRPr lang="de-DE" dirty="0"/>
          </a:p>
        </p:txBody>
      </p:sp>
    </p:spTree>
    <p:extLst>
      <p:ext uri="{BB962C8B-B14F-4D97-AF65-F5344CB8AC3E}">
        <p14:creationId xmlns:p14="http://schemas.microsoft.com/office/powerpoint/2010/main" val="346948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p:txBody>
          <a:bodyPr/>
          <a:lstStyle/>
          <a:p>
            <a:pPr marL="0" indent="0">
              <a:buNone/>
            </a:pPr>
            <a:r>
              <a:rPr lang="de-DE" b="1" dirty="0" smtClean="0">
                <a:solidFill>
                  <a:srgbClr val="009778"/>
                </a:solidFill>
              </a:rPr>
              <a:t>Rollenspiel:</a:t>
            </a:r>
            <a:endParaRPr lang="de-DE" dirty="0"/>
          </a:p>
          <a:p>
            <a:r>
              <a:rPr lang="de-DE" dirty="0" smtClean="0"/>
              <a:t>Spielen </a:t>
            </a:r>
            <a:r>
              <a:rPr lang="de-DE" dirty="0"/>
              <a:t>Sie die Rolle auf Ihrem Rollenkärtchen im Dialog mit ihrer*m Partner*in.</a:t>
            </a:r>
          </a:p>
          <a:p>
            <a:r>
              <a:rPr lang="de-DE" dirty="0"/>
              <a:t>Eine Person ist der oder die Digitale </a:t>
            </a:r>
            <a:r>
              <a:rPr lang="de-DE" dirty="0" err="1"/>
              <a:t>Dorfheld</a:t>
            </a:r>
            <a:r>
              <a:rPr lang="de-DE" dirty="0"/>
              <a:t>*in und die andere Person übernimmt die Rolle von Annegret, Bernd, Miriam bzw. Paul auf der Rollenkarte.</a:t>
            </a:r>
          </a:p>
          <a:p>
            <a:r>
              <a:rPr lang="de-DE" dirty="0"/>
              <a:t>Thema: Grundannahmen (= nicht fundierte Überzeugungen, die Menschen sich aus diversen Gründen angeeignet haben)</a:t>
            </a:r>
          </a:p>
          <a:p>
            <a:r>
              <a:rPr lang="de-DE" dirty="0"/>
              <a:t>Sie haben 15 Minuten </a:t>
            </a:r>
            <a:r>
              <a:rPr lang="de-DE" dirty="0" smtClean="0"/>
              <a:t>Zeit.</a:t>
            </a:r>
            <a:endParaRPr lang="de-DE" dirty="0"/>
          </a:p>
        </p:txBody>
      </p:sp>
      <p:sp>
        <p:nvSpPr>
          <p:cNvPr id="4" name="Untertitel 3"/>
          <p:cNvSpPr>
            <a:spLocks noGrp="1"/>
          </p:cNvSpPr>
          <p:nvPr>
            <p:ph type="subTitle" idx="10"/>
          </p:nvPr>
        </p:nvSpPr>
        <p:spPr/>
        <p:txBody>
          <a:bodyPr/>
          <a:lstStyle/>
          <a:p>
            <a:pPr>
              <a:buClr>
                <a:srgbClr val="179C7D"/>
              </a:buClr>
              <a:buSzPct val="100000"/>
            </a:pPr>
            <a:r>
              <a:rPr lang="de-DE" dirty="0" smtClean="0">
                <a:solidFill>
                  <a:schemeClr val="tx2"/>
                </a:solidFill>
              </a:rPr>
              <a:t>Unsere Nutzer*innen: Rollenspiel</a:t>
            </a:r>
            <a:endParaRPr lang="de-DE" dirty="0">
              <a:solidFill>
                <a:schemeClr val="tx2"/>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898" y="3927360"/>
            <a:ext cx="3906402" cy="2094028"/>
          </a:xfrm>
          <a:prstGeom prst="rect">
            <a:avLst/>
          </a:prstGeom>
        </p:spPr>
      </p:pic>
    </p:spTree>
    <p:extLst>
      <p:ext uri="{BB962C8B-B14F-4D97-AF65-F5344CB8AC3E}">
        <p14:creationId xmlns:p14="http://schemas.microsoft.com/office/powerpoint/2010/main" val="152595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a:xfrm>
            <a:off x="622300" y="1334144"/>
            <a:ext cx="10944000" cy="2467628"/>
          </a:xfrm>
        </p:spPr>
        <p:txBody>
          <a:bodyPr/>
          <a:lstStyle/>
          <a:p>
            <a:pPr marL="0" indent="0">
              <a:buNone/>
            </a:pPr>
            <a:r>
              <a:rPr lang="de-DE" b="1" dirty="0">
                <a:solidFill>
                  <a:srgbClr val="009778"/>
                </a:solidFill>
              </a:rPr>
              <a:t>Gemeinsame Auswertung</a:t>
            </a:r>
            <a:r>
              <a:rPr lang="de-DE" b="1" dirty="0" smtClean="0">
                <a:solidFill>
                  <a:srgbClr val="009778"/>
                </a:solidFill>
              </a:rPr>
              <a:t>:</a:t>
            </a:r>
            <a:endParaRPr lang="de-DE" dirty="0"/>
          </a:p>
          <a:p>
            <a:r>
              <a:rPr lang="de-DE" dirty="0"/>
              <a:t>Diskutieren Sie in der Gesamtgruppe: </a:t>
            </a:r>
            <a:endParaRPr lang="de-DE" dirty="0" smtClean="0"/>
          </a:p>
          <a:p>
            <a:pPr lvl="1"/>
            <a:r>
              <a:rPr lang="de-DE" dirty="0" smtClean="0"/>
              <a:t>Wie </a:t>
            </a:r>
            <a:r>
              <a:rPr lang="de-DE" dirty="0"/>
              <a:t>ist der Dialog </a:t>
            </a:r>
            <a:r>
              <a:rPr lang="de-DE" dirty="0" smtClean="0"/>
              <a:t>gelaufen?</a:t>
            </a:r>
          </a:p>
          <a:p>
            <a:pPr lvl="1"/>
            <a:r>
              <a:rPr lang="de-DE" dirty="0" smtClean="0"/>
              <a:t>Gab </a:t>
            </a:r>
            <a:r>
              <a:rPr lang="de-DE" dirty="0"/>
              <a:t>es </a:t>
            </a:r>
            <a:r>
              <a:rPr lang="de-DE" dirty="0" smtClean="0"/>
              <a:t>Ähnlichkeiten/Gemeinsamkeiten </a:t>
            </a:r>
            <a:r>
              <a:rPr lang="de-DE" dirty="0"/>
              <a:t>bei den </a:t>
            </a:r>
            <a:r>
              <a:rPr lang="de-DE" dirty="0" smtClean="0"/>
              <a:t>Einstellungen?</a:t>
            </a:r>
          </a:p>
          <a:p>
            <a:pPr lvl="1"/>
            <a:r>
              <a:rPr lang="de-DE" dirty="0" smtClean="0"/>
              <a:t>Worauf </a:t>
            </a:r>
            <a:r>
              <a:rPr lang="de-DE" dirty="0"/>
              <a:t>müssen wir im Kontakt mit den Dorfbewohner*innen womöglich achten</a:t>
            </a:r>
            <a:r>
              <a:rPr lang="de-DE" dirty="0" smtClean="0"/>
              <a:t>?</a:t>
            </a:r>
            <a:endParaRPr lang="de-DE" dirty="0"/>
          </a:p>
        </p:txBody>
      </p:sp>
      <p:sp>
        <p:nvSpPr>
          <p:cNvPr id="4" name="Untertitel 3"/>
          <p:cNvSpPr>
            <a:spLocks noGrp="1"/>
          </p:cNvSpPr>
          <p:nvPr>
            <p:ph type="subTitle" idx="10"/>
          </p:nvPr>
        </p:nvSpPr>
        <p:spPr/>
        <p:txBody>
          <a:bodyPr/>
          <a:lstStyle/>
          <a:p>
            <a:pPr>
              <a:buFontTx/>
            </a:pPr>
            <a:r>
              <a:rPr lang="de-DE" dirty="0">
                <a:solidFill>
                  <a:schemeClr val="tx2"/>
                </a:solidFill>
              </a:rPr>
              <a:t>Unsere </a:t>
            </a:r>
            <a:r>
              <a:rPr lang="de-DE" dirty="0" smtClean="0">
                <a:solidFill>
                  <a:schemeClr val="tx2"/>
                </a:solidFill>
              </a:rPr>
              <a:t>Nutzer*innen: Moderation</a:t>
            </a:r>
            <a:endParaRPr lang="de-DE" dirty="0">
              <a:solidFill>
                <a:schemeClr val="tx2"/>
              </a:solidFill>
            </a:endParaRPr>
          </a:p>
        </p:txBody>
      </p:sp>
      <p:sp>
        <p:nvSpPr>
          <p:cNvPr id="5"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391128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6"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391128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7"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4958630"/>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4958630"/>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5384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a:xfrm>
            <a:off x="622300" y="1334144"/>
            <a:ext cx="10944000" cy="2577141"/>
          </a:xfrm>
        </p:spPr>
        <p:txBody>
          <a:bodyPr/>
          <a:lstStyle/>
          <a:p>
            <a:pPr marL="0" indent="0">
              <a:buNone/>
            </a:pPr>
            <a:r>
              <a:rPr lang="de-DE" b="1" dirty="0">
                <a:solidFill>
                  <a:srgbClr val="009778"/>
                </a:solidFill>
              </a:rPr>
              <a:t>Wie kann ich moderierend Sicherheit geben</a:t>
            </a:r>
            <a:r>
              <a:rPr lang="de-DE" b="1" dirty="0" smtClean="0">
                <a:solidFill>
                  <a:srgbClr val="009778"/>
                </a:solidFill>
              </a:rPr>
              <a:t>?</a:t>
            </a:r>
            <a:endParaRPr lang="de-DE" dirty="0"/>
          </a:p>
          <a:p>
            <a:r>
              <a:rPr lang="de-DE" dirty="0"/>
              <a:t>Diskutieren Sie die </a:t>
            </a:r>
            <a:r>
              <a:rPr lang="de-DE" dirty="0" smtClean="0"/>
              <a:t>Punkte in der Gesamtgruppe</a:t>
            </a:r>
            <a:r>
              <a:rPr lang="de-DE" dirty="0"/>
              <a:t>, die </a:t>
            </a:r>
            <a:r>
              <a:rPr lang="de-DE" dirty="0" smtClean="0"/>
              <a:t>besonders herausfordernd sind, </a:t>
            </a:r>
            <a:r>
              <a:rPr lang="de-DE" dirty="0"/>
              <a:t>und finden Sie mindestens 3 Sicherheit vermittelnde Erwiderungen für die Moderation. </a:t>
            </a:r>
          </a:p>
          <a:p>
            <a:pPr marL="817200" lvl="1" indent="-457200">
              <a:buAutoNum type="arabicPeriod"/>
            </a:pPr>
            <a:r>
              <a:rPr lang="de-DE" dirty="0" smtClean="0"/>
              <a:t>…</a:t>
            </a:r>
          </a:p>
          <a:p>
            <a:pPr marL="817200" lvl="1" indent="-457200">
              <a:buAutoNum type="arabicPeriod"/>
            </a:pPr>
            <a:r>
              <a:rPr lang="de-DE" dirty="0" smtClean="0"/>
              <a:t>…</a:t>
            </a:r>
          </a:p>
          <a:p>
            <a:pPr marL="817200" lvl="1" indent="-457200">
              <a:buAutoNum type="arabicPeriod"/>
            </a:pPr>
            <a:r>
              <a:rPr lang="de-DE" dirty="0" smtClean="0"/>
              <a:t>...</a:t>
            </a:r>
            <a:endParaRPr lang="de-DE" dirty="0"/>
          </a:p>
        </p:txBody>
      </p:sp>
      <p:sp>
        <p:nvSpPr>
          <p:cNvPr id="4" name="Untertitel 3"/>
          <p:cNvSpPr>
            <a:spLocks noGrp="1"/>
          </p:cNvSpPr>
          <p:nvPr>
            <p:ph type="subTitle" idx="10"/>
          </p:nvPr>
        </p:nvSpPr>
        <p:spPr/>
        <p:txBody>
          <a:bodyPr/>
          <a:lstStyle/>
          <a:p>
            <a:r>
              <a:rPr lang="de-DE" dirty="0">
                <a:solidFill>
                  <a:schemeClr val="tx2"/>
                </a:solidFill>
              </a:rPr>
              <a:t>Unsere Nutzer*innen: </a:t>
            </a:r>
            <a:r>
              <a:rPr lang="de-DE" dirty="0" smtClean="0">
                <a:solidFill>
                  <a:schemeClr val="tx2"/>
                </a:solidFill>
              </a:rPr>
              <a:t>Moderation</a:t>
            </a:r>
            <a:endParaRPr lang="de-DE" dirty="0">
              <a:solidFill>
                <a:schemeClr val="tx2"/>
              </a:solidFill>
            </a:endParaRPr>
          </a:p>
        </p:txBody>
      </p:sp>
      <p:sp>
        <p:nvSpPr>
          <p:cNvPr id="7"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391128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391128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9"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4958630"/>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10"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4958630"/>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4118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Zusammenfassung – Wie können Sie sich schützen</a:t>
            </a:r>
            <a:r>
              <a:rPr lang="de-DE" b="1" dirty="0" smtClean="0">
                <a:solidFill>
                  <a:srgbClr val="009778"/>
                </a:solidFill>
              </a:rPr>
              <a:t>?</a:t>
            </a:r>
            <a:endParaRPr lang="de-DE" b="1" dirty="0">
              <a:solidFill>
                <a:srgbClr val="009778"/>
              </a:solidFill>
            </a:endParaRPr>
          </a:p>
          <a:p>
            <a:r>
              <a:rPr lang="de-DE" dirty="0"/>
              <a:t>Gemeinsame Sammlung</a:t>
            </a:r>
            <a:r>
              <a:rPr lang="de-DE" dirty="0" smtClean="0"/>
              <a:t>:</a:t>
            </a:r>
          </a:p>
          <a:p>
            <a:pPr lvl="1"/>
            <a:r>
              <a:rPr lang="de-DE" dirty="0" smtClean="0"/>
              <a:t>…</a:t>
            </a:r>
          </a:p>
          <a:p>
            <a:pPr lvl="1"/>
            <a:r>
              <a:rPr lang="de-DE" dirty="0" smtClean="0"/>
              <a:t>…</a:t>
            </a:r>
          </a:p>
          <a:p>
            <a:pPr lvl="1"/>
            <a:r>
              <a:rPr lang="de-DE" dirty="0" smtClean="0"/>
              <a:t>…</a:t>
            </a:r>
            <a:endParaRPr lang="de-DE" dirty="0"/>
          </a:p>
        </p:txBody>
      </p:sp>
      <p:sp>
        <p:nvSpPr>
          <p:cNvPr id="4" name="Untertitel 3"/>
          <p:cNvSpPr>
            <a:spLocks noGrp="1"/>
          </p:cNvSpPr>
          <p:nvPr>
            <p:ph type="subTitle" idx="10"/>
          </p:nvPr>
        </p:nvSpPr>
        <p:spPr/>
        <p:txBody>
          <a:bodyPr/>
          <a:lstStyle/>
          <a:p>
            <a:r>
              <a:rPr lang="de-DE" dirty="0" smtClean="0"/>
              <a:t>Zusammenfassung</a:t>
            </a:r>
            <a:endParaRPr lang="de-DE" dirty="0"/>
          </a:p>
        </p:txBody>
      </p:sp>
    </p:spTree>
    <p:extLst>
      <p:ext uri="{BB962C8B-B14F-4D97-AF65-F5344CB8AC3E}">
        <p14:creationId xmlns:p14="http://schemas.microsoft.com/office/powerpoint/2010/main" val="3522813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Zusammenfassung – Wie können Sie sich schützen</a:t>
            </a:r>
            <a:r>
              <a:rPr lang="de-DE" b="1" dirty="0" smtClean="0">
                <a:solidFill>
                  <a:srgbClr val="009778"/>
                </a:solidFill>
              </a:rPr>
              <a:t>?</a:t>
            </a:r>
            <a:endParaRPr lang="de-DE" b="1" dirty="0">
              <a:solidFill>
                <a:srgbClr val="009778"/>
              </a:solidFill>
            </a:endParaRPr>
          </a:p>
          <a:p>
            <a:r>
              <a:rPr lang="de-DE" dirty="0" smtClean="0"/>
              <a:t>Geben </a:t>
            </a:r>
            <a:r>
              <a:rPr lang="de-DE" dirty="0"/>
              <a:t>Sie am Telefon nichts preis über Finanzen, Aufenthaltsort oder sensible Daten.</a:t>
            </a:r>
          </a:p>
          <a:p>
            <a:r>
              <a:rPr lang="de-DE" dirty="0"/>
              <a:t>Reagieren Sie nicht auf E-Mails/Anrufe, in denen angeblich dringender Handlungsbedarf besteht.</a:t>
            </a:r>
          </a:p>
          <a:p>
            <a:r>
              <a:rPr lang="de-DE" dirty="0"/>
              <a:t>Reagieren Sie nicht auf E-Mails mit Rechtschreibfehlern oder Leerzeichen in der Adresse.</a:t>
            </a:r>
          </a:p>
          <a:p>
            <a:r>
              <a:rPr lang="de-DE" dirty="0"/>
              <a:t>Rufen Sie keine unbekannten Nummern zurück, besonders nicht aus dem Ausland.</a:t>
            </a:r>
          </a:p>
          <a:p>
            <a:r>
              <a:rPr lang="de-DE" dirty="0"/>
              <a:t>Wenn Ihre Bank oder PayPal sensible Daten von Ihnen per E-Mail oder Telefon abfragt, antworten Sie zunächst nicht, sondern rufen Sie die Bank oder den Kundenservice an.</a:t>
            </a:r>
          </a:p>
          <a:p>
            <a:r>
              <a:rPr lang="de-DE" dirty="0"/>
              <a:t>Aktualisieren Sie Ihre Software und Virenprogramme.</a:t>
            </a:r>
          </a:p>
          <a:p>
            <a:r>
              <a:rPr lang="de-DE" dirty="0"/>
              <a:t>Bewahren Sie Ihre Passwörter sicher </a:t>
            </a:r>
            <a:r>
              <a:rPr lang="de-DE" dirty="0" smtClean="0"/>
              <a:t>auf und nutzen Sie für jeden Zugang ein eigenes.</a:t>
            </a:r>
          </a:p>
          <a:p>
            <a:r>
              <a:rPr lang="de-DE" dirty="0" smtClean="0"/>
              <a:t>Nehmen </a:t>
            </a:r>
            <a:r>
              <a:rPr lang="de-DE" dirty="0"/>
              <a:t>Sie nur zwingend erforderliche Cookies an.</a:t>
            </a:r>
          </a:p>
          <a:p>
            <a:r>
              <a:rPr lang="de-DE" dirty="0"/>
              <a:t>Surfen Sie ggf. im Inkognito-Modus.</a:t>
            </a:r>
          </a:p>
        </p:txBody>
      </p:sp>
      <p:sp>
        <p:nvSpPr>
          <p:cNvPr id="4" name="Untertitel 3"/>
          <p:cNvSpPr>
            <a:spLocks noGrp="1"/>
          </p:cNvSpPr>
          <p:nvPr>
            <p:ph type="subTitle" idx="10"/>
          </p:nvPr>
        </p:nvSpPr>
        <p:spPr/>
        <p:txBody>
          <a:bodyPr/>
          <a:lstStyle/>
          <a:p>
            <a:r>
              <a:rPr lang="de-DE" dirty="0" smtClean="0"/>
              <a:t>Zusammenfassung</a:t>
            </a:r>
            <a:endParaRPr lang="de-DE" dirty="0"/>
          </a:p>
        </p:txBody>
      </p:sp>
    </p:spTree>
    <p:extLst>
      <p:ext uri="{BB962C8B-B14F-4D97-AF65-F5344CB8AC3E}">
        <p14:creationId xmlns:p14="http://schemas.microsoft.com/office/powerpoint/2010/main" val="294536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solidFill>
                  <a:schemeClr val="tx2"/>
                </a:solidFill>
              </a:rPr>
              <a:t>Sicherheit</a:t>
            </a:r>
            <a:r>
              <a:rPr lang="de-DE" dirty="0">
                <a:solidFill>
                  <a:schemeClr val="tx2"/>
                </a:solidFill>
              </a:rPr>
              <a:t>, </a:t>
            </a:r>
            <a:r>
              <a:rPr lang="de-DE" dirty="0" smtClean="0">
                <a:solidFill>
                  <a:schemeClr val="tx2"/>
                </a:solidFill>
              </a:rPr>
              <a:t>Accounts und Passwörter – Block I</a:t>
            </a:r>
            <a:endParaRPr lang="de-DE" dirty="0"/>
          </a:p>
        </p:txBody>
      </p:sp>
      <p:sp>
        <p:nvSpPr>
          <p:cNvPr id="6" name="Inhaltsplatzhalter 5"/>
          <p:cNvSpPr>
            <a:spLocks noGrp="1"/>
          </p:cNvSpPr>
          <p:nvPr>
            <p:ph idx="1"/>
          </p:nvPr>
        </p:nvSpPr>
        <p:spPr/>
        <p:txBody>
          <a:bodyPr/>
          <a:lstStyle/>
          <a:p>
            <a:r>
              <a:rPr lang="de-DE" dirty="0" smtClean="0"/>
              <a:t>„Heute geht es mir / Heute fühle ich mich …“</a:t>
            </a:r>
          </a:p>
          <a:p>
            <a:r>
              <a:rPr lang="de-DE" dirty="0" smtClean="0"/>
              <a:t>„Das konnte ich aus der bisherigen Schulung bereits umsetzen …“</a:t>
            </a:r>
            <a:endParaRPr lang="de-DE" dirty="0"/>
          </a:p>
        </p:txBody>
      </p:sp>
      <p:sp>
        <p:nvSpPr>
          <p:cNvPr id="7" name="Untertitel 6"/>
          <p:cNvSpPr>
            <a:spLocks noGrp="1"/>
          </p:cNvSpPr>
          <p:nvPr>
            <p:ph type="subTitle" idx="10"/>
          </p:nvPr>
        </p:nvSpPr>
        <p:spPr/>
        <p:txBody>
          <a:bodyPr/>
          <a:lstStyle/>
          <a:p>
            <a:r>
              <a:rPr lang="de-DE" dirty="0" smtClean="0"/>
              <a:t>Check-In</a:t>
            </a:r>
            <a:endParaRPr lang="de-DE" dirty="0"/>
          </a:p>
        </p:txBody>
      </p:sp>
    </p:spTree>
    <p:extLst>
      <p:ext uri="{BB962C8B-B14F-4D97-AF65-F5344CB8AC3E}">
        <p14:creationId xmlns:p14="http://schemas.microsoft.com/office/powerpoint/2010/main" val="914862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6" name="Inhaltsplatzhalter 5"/>
          <p:cNvSpPr>
            <a:spLocks noGrp="1"/>
          </p:cNvSpPr>
          <p:nvPr>
            <p:ph idx="1"/>
          </p:nvPr>
        </p:nvSpPr>
        <p:spPr/>
        <p:txBody>
          <a:bodyPr/>
          <a:lstStyle/>
          <a:p>
            <a:r>
              <a:rPr lang="de-DE" dirty="0"/>
              <a:t>Haben Sie noch </a:t>
            </a:r>
            <a:r>
              <a:rPr lang="de-DE" dirty="0" smtClean="0"/>
              <a:t>Fragen oder Feedback?</a:t>
            </a:r>
            <a:endParaRPr lang="de-DE" dirty="0"/>
          </a:p>
          <a:p>
            <a:r>
              <a:rPr lang="de-DE" dirty="0"/>
              <a:t>Weitere Informationen finden Sie hier:</a:t>
            </a:r>
          </a:p>
          <a:p>
            <a:pPr lvl="1"/>
            <a:r>
              <a:rPr lang="de-DE" b="1" dirty="0" smtClean="0"/>
              <a:t>Projektwebseite</a:t>
            </a:r>
            <a:r>
              <a:rPr lang="de-DE" b="1" dirty="0"/>
              <a:t>: </a:t>
            </a:r>
            <a:r>
              <a:rPr lang="de-DE" dirty="0">
                <a:hlinkClick r:id="rId3"/>
              </a:rPr>
              <a:t>www.digitale-doerfer-niedersachsen.de</a:t>
            </a:r>
            <a:endParaRPr lang="de-DE" dirty="0"/>
          </a:p>
          <a:p>
            <a:pPr lvl="1"/>
            <a:r>
              <a:rPr lang="de-DE" b="1" dirty="0"/>
              <a:t>Kontakt zum Projekt</a:t>
            </a:r>
            <a:r>
              <a:rPr lang="de-DE" b="1" dirty="0">
                <a:solidFill>
                  <a:srgbClr val="009778"/>
                </a:solidFill>
              </a:rPr>
              <a:t>:</a:t>
            </a:r>
            <a:r>
              <a:rPr lang="de-DE" dirty="0"/>
              <a:t> </a:t>
            </a:r>
            <a:r>
              <a:rPr lang="de-DE" dirty="0">
                <a:hlinkClick r:id="rId4"/>
              </a:rPr>
              <a:t>niedersachsen@digitale-chancen.de</a:t>
            </a:r>
            <a:endParaRPr lang="de-DE" dirty="0"/>
          </a:p>
          <a:p>
            <a:pPr lvl="1"/>
            <a:r>
              <a:rPr lang="de-DE" b="1" dirty="0" err="1"/>
              <a:t>DorfFunk</a:t>
            </a:r>
            <a:r>
              <a:rPr lang="de-DE" b="1" dirty="0"/>
              <a:t> Gruppe: </a:t>
            </a:r>
            <a:r>
              <a:rPr lang="de-DE" dirty="0"/>
              <a:t>Digitale </a:t>
            </a:r>
            <a:r>
              <a:rPr lang="de-DE" dirty="0" err="1" smtClean="0"/>
              <a:t>Dorfheld</a:t>
            </a:r>
            <a:r>
              <a:rPr lang="de-DE" dirty="0" smtClean="0"/>
              <a:t>*innen</a:t>
            </a:r>
          </a:p>
          <a:p>
            <a:r>
              <a:rPr lang="de-DE" dirty="0"/>
              <a:t>Kommt Ihnen eine Situation komisch vor</a:t>
            </a:r>
            <a:r>
              <a:rPr lang="de-DE" dirty="0" smtClean="0"/>
              <a:t>:</a:t>
            </a:r>
            <a:endParaRPr lang="de-DE" dirty="0"/>
          </a:p>
          <a:p>
            <a:pPr lvl="1"/>
            <a:r>
              <a:rPr lang="de-DE" b="1" dirty="0" smtClean="0"/>
              <a:t>BSI</a:t>
            </a:r>
            <a:r>
              <a:rPr lang="de-DE" b="1" dirty="0"/>
              <a:t>: </a:t>
            </a:r>
            <a:r>
              <a:rPr lang="de-DE" dirty="0">
                <a:hlinkClick r:id="rId5"/>
              </a:rPr>
              <a:t>https://</a:t>
            </a:r>
            <a:r>
              <a:rPr lang="de-DE" dirty="0" smtClean="0">
                <a:hlinkClick r:id="rId5"/>
              </a:rPr>
              <a:t>www.bsi.bund.de/DE/IT-Sicherheitsvorfall/Buergerinnen-und-Buerger/buergerinnen-und-buerger.html?cms_pos=1</a:t>
            </a:r>
            <a:endParaRPr lang="de-DE" dirty="0" smtClean="0"/>
          </a:p>
          <a:p>
            <a:pPr lvl="1"/>
            <a:r>
              <a:rPr lang="de-DE" b="1" dirty="0" smtClean="0"/>
              <a:t>Polizei</a:t>
            </a:r>
            <a:r>
              <a:rPr lang="de-DE" b="1" dirty="0"/>
              <a:t>: </a:t>
            </a:r>
            <a:r>
              <a:rPr lang="de-DE" dirty="0">
                <a:hlinkClick r:id="rId6"/>
              </a:rPr>
              <a:t>https://</a:t>
            </a:r>
            <a:r>
              <a:rPr lang="de-DE" dirty="0" smtClean="0">
                <a:hlinkClick r:id="rId6"/>
              </a:rPr>
              <a:t>www.polizei.de/Polizei/DE/Einrichtungen/ZAC/zac_node.html</a:t>
            </a:r>
            <a:endParaRPr lang="de-DE" dirty="0" smtClean="0"/>
          </a:p>
          <a:p>
            <a:pPr lvl="1"/>
            <a:r>
              <a:rPr lang="de-DE" dirty="0" smtClean="0"/>
              <a:t>Hinweise </a:t>
            </a:r>
            <a:r>
              <a:rPr lang="de-DE" dirty="0"/>
              <a:t>der </a:t>
            </a:r>
            <a:r>
              <a:rPr lang="de-DE" b="1" dirty="0"/>
              <a:t>Verbraucherzentrale</a:t>
            </a:r>
            <a:r>
              <a:rPr lang="de-DE" dirty="0"/>
              <a:t> beim Online-Shoppen: </a:t>
            </a:r>
            <a:r>
              <a:rPr lang="de-DE" dirty="0">
                <a:hlinkClick r:id="rId7"/>
              </a:rPr>
              <a:t>https://</a:t>
            </a:r>
            <a:r>
              <a:rPr lang="de-DE" dirty="0" smtClean="0">
                <a:hlinkClick r:id="rId7"/>
              </a:rPr>
              <a:t>www.verbraucherzentrale.de/wissen/digitale-welt/onlinehandel/internetbetrug-so-koennen-sie-versuchen-ihr-geld-zurueckzuholen-33155</a:t>
            </a:r>
            <a:r>
              <a:rPr lang="de-DE" dirty="0" smtClean="0"/>
              <a:t> </a:t>
            </a:r>
            <a:endParaRPr lang="de-DE" dirty="0"/>
          </a:p>
        </p:txBody>
      </p:sp>
      <p:sp>
        <p:nvSpPr>
          <p:cNvPr id="7" name="Untertitel 6"/>
          <p:cNvSpPr>
            <a:spLocks noGrp="1"/>
          </p:cNvSpPr>
          <p:nvPr>
            <p:ph type="subTitle" idx="10"/>
          </p:nvPr>
        </p:nvSpPr>
        <p:spPr/>
        <p:txBody>
          <a:bodyPr/>
          <a:lstStyle/>
          <a:p>
            <a:r>
              <a:rPr lang="de-DE" dirty="0" smtClean="0"/>
              <a:t>Offene Fragen und Erste Hilfe</a:t>
            </a:r>
            <a:endParaRPr lang="de-DE" dirty="0"/>
          </a:p>
        </p:txBody>
      </p:sp>
    </p:spTree>
    <p:extLst>
      <p:ext uri="{BB962C8B-B14F-4D97-AF65-F5344CB8AC3E}">
        <p14:creationId xmlns:p14="http://schemas.microsoft.com/office/powerpoint/2010/main" val="398960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II</a:t>
            </a:r>
            <a:endParaRPr lang="de-DE" dirty="0"/>
          </a:p>
        </p:txBody>
      </p:sp>
      <p:sp>
        <p:nvSpPr>
          <p:cNvPr id="3" name="Inhaltsplatzhalter 2"/>
          <p:cNvSpPr>
            <a:spLocks noGrp="1"/>
          </p:cNvSpPr>
          <p:nvPr>
            <p:ph idx="1"/>
          </p:nvPr>
        </p:nvSpPr>
        <p:spPr/>
        <p:txBody>
          <a:bodyPr/>
          <a:lstStyle/>
          <a:p>
            <a:r>
              <a:rPr lang="de-DE" dirty="0">
                <a:hlinkClick r:id="rId3"/>
              </a:rPr>
              <a:t>https://</a:t>
            </a:r>
            <a:r>
              <a:rPr lang="de-DE" dirty="0" smtClean="0">
                <a:hlinkClick r:id="rId3"/>
              </a:rPr>
              <a:t>www.ccm19.de/cookie-hinweis-generator.html?pk_campaign=CCM19-Cookie-Consent-Tool&amp;pk_kwd=cookie%20consent&amp;pk_source=google%20ads&amp;pk_medium=cpc&amp;gclid=EAIaIQobChMIqZ_x7KbzgQMV94ZoCR3-SwBCEAAYASAAEgK5S_D_BwE</a:t>
            </a:r>
            <a:r>
              <a:rPr lang="de-DE" dirty="0" smtClean="0"/>
              <a:t> </a:t>
            </a:r>
            <a:endParaRPr lang="de-DE" dirty="0"/>
          </a:p>
          <a:p>
            <a:r>
              <a:rPr lang="de-DE" dirty="0">
                <a:hlinkClick r:id="rId4"/>
              </a:rPr>
              <a:t>https://www.bpb.de/themen/medien-journalismus/netzdebatte/165239/welche-spuren-hinterlasse-ich-im-netz</a:t>
            </a:r>
            <a:r>
              <a:rPr lang="de-DE" dirty="0" smtClean="0">
                <a:hlinkClick r:id="rId4"/>
              </a:rPr>
              <a:t>/</a:t>
            </a:r>
            <a:r>
              <a:rPr lang="de-DE" dirty="0" smtClean="0"/>
              <a:t> </a:t>
            </a:r>
            <a:endParaRPr lang="de-DE" dirty="0"/>
          </a:p>
          <a:p>
            <a:r>
              <a:rPr lang="de-DE" dirty="0">
                <a:hlinkClick r:id="rId5"/>
              </a:rPr>
              <a:t>https://</a:t>
            </a:r>
            <a:r>
              <a:rPr lang="de-DE" dirty="0" smtClean="0">
                <a:hlinkClick r:id="rId5"/>
              </a:rPr>
              <a:t>www.experte.de/it-sicherheit/browser-fingerprint</a:t>
            </a:r>
            <a:r>
              <a:rPr lang="de-DE" dirty="0" smtClean="0"/>
              <a:t> </a:t>
            </a:r>
            <a:endParaRPr lang="de-DE" dirty="0"/>
          </a:p>
          <a:p>
            <a:r>
              <a:rPr lang="de-DE" dirty="0">
                <a:hlinkClick r:id="rId6"/>
              </a:rPr>
              <a:t>https://</a:t>
            </a:r>
            <a:r>
              <a:rPr lang="de-DE" dirty="0" smtClean="0">
                <a:hlinkClick r:id="rId6"/>
              </a:rPr>
              <a:t>www.bsi.bund.de/DE/IT-Sicherheitsvorfall/Buergerinnen-und-Buerger/buergerinnen-und-buerger.html?cms_pos=1</a:t>
            </a:r>
            <a:r>
              <a:rPr lang="de-DE" dirty="0" smtClean="0"/>
              <a:t> </a:t>
            </a:r>
          </a:p>
          <a:p>
            <a:r>
              <a:rPr lang="de-DE" dirty="0">
                <a:hlinkClick r:id="rId7"/>
              </a:rPr>
              <a:t>https://</a:t>
            </a:r>
            <a:r>
              <a:rPr lang="de-DE" dirty="0" smtClean="0">
                <a:hlinkClick r:id="rId7"/>
              </a:rPr>
              <a:t>www.bsi.bund.de/DE/Das-BSI/Auftrag/auftrag_node.html</a:t>
            </a:r>
            <a:endParaRPr lang="de-DE" dirty="0"/>
          </a:p>
          <a:p>
            <a:r>
              <a:rPr lang="de-DE" dirty="0">
                <a:hlinkClick r:id="rId8"/>
              </a:rPr>
              <a:t>https://dsgvo-gesetz.de</a:t>
            </a:r>
            <a:r>
              <a:rPr lang="de-DE" dirty="0" smtClean="0">
                <a:hlinkClick r:id="rId8"/>
              </a:rPr>
              <a:t>/</a:t>
            </a:r>
            <a:r>
              <a:rPr lang="de-DE" dirty="0" smtClean="0"/>
              <a:t> </a:t>
            </a:r>
            <a:endParaRPr lang="de-DE" dirty="0"/>
          </a:p>
          <a:p>
            <a:r>
              <a:rPr lang="de-DE" dirty="0">
                <a:hlinkClick r:id="rId9"/>
              </a:rPr>
              <a:t>https://www.thomashelbing.com/de/info/dsgvo-zusammenfassung#:~:</a:t>
            </a:r>
            <a:r>
              <a:rPr lang="de-DE" dirty="0" smtClean="0">
                <a:hlinkClick r:id="rId9"/>
              </a:rPr>
              <a:t>text=Die%20DSGVO%20regeln%20im%20Wesentlichen,als%20n%C3%B6tig%20gespeichert%20werden%20d%C3%BCrfen</a:t>
            </a:r>
            <a:r>
              <a:rPr lang="de-DE" dirty="0"/>
              <a:t> </a:t>
            </a:r>
          </a:p>
        </p:txBody>
      </p:sp>
      <p:sp>
        <p:nvSpPr>
          <p:cNvPr id="4" name="Untertitel 3"/>
          <p:cNvSpPr>
            <a:spLocks noGrp="1"/>
          </p:cNvSpPr>
          <p:nvPr>
            <p:ph type="subTitle" idx="10"/>
          </p:nvPr>
        </p:nvSpPr>
        <p:spPr/>
        <p:txBody>
          <a:bodyPr/>
          <a:lstStyle/>
          <a:p>
            <a:r>
              <a:rPr lang="de-DE" dirty="0" smtClean="0"/>
              <a:t>Quellen</a:t>
            </a:r>
            <a:endParaRPr lang="de-DE" dirty="0"/>
          </a:p>
        </p:txBody>
      </p:sp>
    </p:spTree>
    <p:extLst>
      <p:ext uri="{BB962C8B-B14F-4D97-AF65-F5344CB8AC3E}">
        <p14:creationId xmlns:p14="http://schemas.microsoft.com/office/powerpoint/2010/main" val="1422001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defRPr/>
            </a:pPr>
            <a:r>
              <a:rPr lang="de-DE" kern="1200" dirty="0"/>
              <a:t>Digitale </a:t>
            </a:r>
            <a:r>
              <a:rPr lang="de-DE" kern="1200" dirty="0" err="1"/>
              <a:t>Dorfheld</a:t>
            </a:r>
            <a:r>
              <a:rPr lang="de-DE" kern="1200" dirty="0"/>
              <a:t>*innen</a:t>
            </a:r>
            <a:endParaRPr lang="de-DE" sz="1800" dirty="0">
              <a:ea typeface="Lato" panose="020F0502020204030203"/>
              <a:cs typeface="Lato" panose="020F0502020204030203"/>
            </a:endParaRPr>
          </a:p>
        </p:txBody>
      </p:sp>
      <p:sp>
        <p:nvSpPr>
          <p:cNvPr id="3" name="Inhaltsplatzhalter 2"/>
          <p:cNvSpPr>
            <a:spLocks noGrp="1"/>
          </p:cNvSpPr>
          <p:nvPr>
            <p:ph idx="1"/>
          </p:nvPr>
        </p:nvSpPr>
        <p:spPr>
          <a:xfrm>
            <a:off x="5394960" y="1334143"/>
            <a:ext cx="6171340" cy="4687245"/>
          </a:xfrm>
        </p:spPr>
        <p:txBody>
          <a:bodyPr/>
          <a:lstStyle/>
          <a:p>
            <a:pPr marL="0" lvl="0" indent="0">
              <a:buClr>
                <a:srgbClr val="179C7D"/>
              </a:buClr>
              <a:buNone/>
            </a:pPr>
            <a:r>
              <a:rPr lang="de-DE" b="1" dirty="0" err="1">
                <a:solidFill>
                  <a:srgbClr val="179C7D"/>
                </a:solidFill>
              </a:rPr>
              <a:t>DorfFunk</a:t>
            </a:r>
            <a:r>
              <a:rPr lang="de-DE" b="1" dirty="0">
                <a:solidFill>
                  <a:srgbClr val="179C7D"/>
                </a:solidFill>
              </a:rPr>
              <a:t> Gruppe Digitale </a:t>
            </a:r>
            <a:r>
              <a:rPr lang="de-DE" b="1" dirty="0" err="1">
                <a:solidFill>
                  <a:srgbClr val="179C7D"/>
                </a:solidFill>
              </a:rPr>
              <a:t>Dorfheld</a:t>
            </a:r>
            <a:r>
              <a:rPr lang="de-DE" b="1" dirty="0">
                <a:solidFill>
                  <a:srgbClr val="179C7D"/>
                </a:solidFill>
              </a:rPr>
              <a:t>*innen </a:t>
            </a:r>
          </a:p>
          <a:p>
            <a:pPr lvl="0">
              <a:buClr>
                <a:srgbClr val="179C7D"/>
              </a:buClr>
            </a:pPr>
            <a:r>
              <a:rPr lang="de-DE" dirty="0">
                <a:solidFill>
                  <a:srgbClr val="000000"/>
                </a:solidFill>
              </a:rPr>
              <a:t>niedersachsenweit</a:t>
            </a:r>
          </a:p>
          <a:p>
            <a:pPr lvl="0">
              <a:buClr>
                <a:srgbClr val="179C7D"/>
              </a:buClr>
            </a:pPr>
            <a:r>
              <a:rPr lang="de-DE" dirty="0">
                <a:solidFill>
                  <a:srgbClr val="000000"/>
                </a:solidFill>
              </a:rPr>
              <a:t>Austauschmöglichkeit für Multiplikator*innen und Digitale </a:t>
            </a:r>
            <a:r>
              <a:rPr lang="de-DE" dirty="0" err="1">
                <a:solidFill>
                  <a:srgbClr val="000000"/>
                </a:solidFill>
              </a:rPr>
              <a:t>Dorfheld</a:t>
            </a:r>
            <a:r>
              <a:rPr lang="de-DE" dirty="0">
                <a:solidFill>
                  <a:srgbClr val="000000"/>
                </a:solidFill>
              </a:rPr>
              <a:t>*innen</a:t>
            </a:r>
          </a:p>
          <a:p>
            <a:pPr lvl="0">
              <a:buClr>
                <a:srgbClr val="179C7D"/>
              </a:buClr>
            </a:pPr>
            <a:r>
              <a:rPr lang="de-DE" dirty="0">
                <a:solidFill>
                  <a:srgbClr val="000000"/>
                </a:solidFill>
              </a:rPr>
              <a:t>eigene Trainingserfahrungen teilen</a:t>
            </a:r>
          </a:p>
          <a:p>
            <a:pPr lvl="0">
              <a:buClr>
                <a:srgbClr val="179C7D"/>
              </a:buClr>
            </a:pPr>
            <a:r>
              <a:rPr lang="de-DE" dirty="0">
                <a:solidFill>
                  <a:srgbClr val="000000"/>
                </a:solidFill>
              </a:rPr>
              <a:t>gegenseitig unterstützen</a:t>
            </a:r>
          </a:p>
        </p:txBody>
      </p:sp>
      <p:sp>
        <p:nvSpPr>
          <p:cNvPr id="4" name="Untertitel 3"/>
          <p:cNvSpPr>
            <a:spLocks noGrp="1"/>
          </p:cNvSpPr>
          <p:nvPr>
            <p:ph type="subTitle" idx="10"/>
          </p:nvPr>
        </p:nvSpPr>
        <p:spPr/>
        <p:txBody>
          <a:bodyPr/>
          <a:lstStyle/>
          <a:p>
            <a:r>
              <a:rPr lang="de-DE" dirty="0" smtClean="0"/>
              <a:t>Begleitangebote</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00" y="1497963"/>
            <a:ext cx="4359603" cy="4359603"/>
          </a:xfrm>
          <a:prstGeom prst="rect">
            <a:avLst/>
          </a:prstGeom>
          <a:ln w="12700">
            <a:solidFill>
              <a:schemeClr val="tx1"/>
            </a:solidFill>
          </a:ln>
        </p:spPr>
      </p:pic>
    </p:spTree>
    <p:extLst>
      <p:ext uri="{BB962C8B-B14F-4D97-AF65-F5344CB8AC3E}">
        <p14:creationId xmlns:p14="http://schemas.microsoft.com/office/powerpoint/2010/main" val="583894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t>
            </a:r>
            <a:r>
              <a:rPr lang="de-DE" dirty="0" smtClean="0">
                <a:solidFill>
                  <a:schemeClr val="tx2"/>
                </a:solidFill>
              </a:rPr>
              <a:t>Accounts und Passwörter </a:t>
            </a:r>
            <a:r>
              <a:rPr lang="de-DE" dirty="0">
                <a:solidFill>
                  <a:schemeClr val="tx2"/>
                </a:solidFill>
              </a:rPr>
              <a:t>– Block I</a:t>
            </a:r>
            <a:endParaRPr lang="de-DE" dirty="0"/>
          </a:p>
        </p:txBody>
      </p:sp>
      <p:sp>
        <p:nvSpPr>
          <p:cNvPr id="3" name="Inhaltsplatzhalter 2"/>
          <p:cNvSpPr>
            <a:spLocks noGrp="1"/>
          </p:cNvSpPr>
          <p:nvPr>
            <p:ph idx="1"/>
          </p:nvPr>
        </p:nvSpPr>
        <p:spPr>
          <a:xfrm>
            <a:off x="622300" y="1334144"/>
            <a:ext cx="10944000" cy="1212501"/>
          </a:xfrm>
        </p:spPr>
        <p:txBody>
          <a:bodyPr/>
          <a:lstStyle/>
          <a:p>
            <a:r>
              <a:rPr lang="de-DE" dirty="0"/>
              <a:t>Was verstehen Sie unter dem Begriff </a:t>
            </a:r>
            <a:r>
              <a:rPr lang="de-DE" i="1" dirty="0"/>
              <a:t>Internetsicherheit</a:t>
            </a:r>
            <a:r>
              <a:rPr lang="de-DE" dirty="0"/>
              <a:t>? Assoziieren Sie frei</a:t>
            </a:r>
            <a:r>
              <a:rPr lang="de-DE" dirty="0" smtClean="0"/>
              <a:t>.</a:t>
            </a:r>
            <a:endParaRPr lang="de-DE" dirty="0">
              <a:ea typeface="Lato" panose="020F0502020204030203"/>
              <a:cs typeface="Lato" panose="020F0502020204030203"/>
            </a:endParaRPr>
          </a:p>
        </p:txBody>
      </p:sp>
      <p:sp>
        <p:nvSpPr>
          <p:cNvPr id="4" name="Untertitel 3"/>
          <p:cNvSpPr>
            <a:spLocks noGrp="1"/>
          </p:cNvSpPr>
          <p:nvPr>
            <p:ph type="subTitle" idx="10"/>
          </p:nvPr>
        </p:nvSpPr>
        <p:spPr/>
        <p:txBody>
          <a:bodyPr/>
          <a:lstStyle/>
          <a:p>
            <a:pPr>
              <a:buClr>
                <a:srgbClr val="179C7D"/>
              </a:buClr>
              <a:buSzPct val="100000"/>
            </a:pPr>
            <a:r>
              <a:rPr lang="de-DE" dirty="0">
                <a:solidFill>
                  <a:schemeClr val="tx2"/>
                </a:solidFill>
              </a:rPr>
              <a:t>Einstieg: </a:t>
            </a:r>
            <a:r>
              <a:rPr lang="de-DE" dirty="0" err="1">
                <a:solidFill>
                  <a:schemeClr val="tx2"/>
                </a:solidFill>
              </a:rPr>
              <a:t>Assoziogramm</a:t>
            </a:r>
            <a:r>
              <a:rPr lang="de-DE" dirty="0">
                <a:solidFill>
                  <a:schemeClr val="tx2"/>
                </a:solidFill>
              </a:rPr>
              <a:t> zum Thema Internetsicherheit</a:t>
            </a:r>
          </a:p>
        </p:txBody>
      </p:sp>
      <p:sp>
        <p:nvSpPr>
          <p:cNvPr id="6" name="Sprechblase: rechteckig mit abgerundeten Ecken 8">
            <a:extLst>
              <a:ext uri="{FF2B5EF4-FFF2-40B4-BE49-F238E27FC236}">
                <a16:creationId xmlns:a16="http://schemas.microsoft.com/office/drawing/2014/main" id="{810084FA-574D-9325-AD7F-C63622220EC3}"/>
              </a:ext>
            </a:extLst>
          </p:cNvPr>
          <p:cNvSpPr/>
          <p:nvPr/>
        </p:nvSpPr>
        <p:spPr bwMode="auto">
          <a:xfrm>
            <a:off x="622300" y="254664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7" name="Sprechblase: rechteckig mit abgerundeten Ecken 8">
            <a:extLst>
              <a:ext uri="{FF2B5EF4-FFF2-40B4-BE49-F238E27FC236}">
                <a16:creationId xmlns:a16="http://schemas.microsoft.com/office/drawing/2014/main" id="{810084FA-574D-9325-AD7F-C63622220EC3}"/>
              </a:ext>
            </a:extLst>
          </p:cNvPr>
          <p:cNvSpPr/>
          <p:nvPr/>
        </p:nvSpPr>
        <p:spPr bwMode="auto">
          <a:xfrm>
            <a:off x="6822818" y="254664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8">
            <a:extLst>
              <a:ext uri="{FF2B5EF4-FFF2-40B4-BE49-F238E27FC236}">
                <a16:creationId xmlns:a16="http://schemas.microsoft.com/office/drawing/2014/main" id="{810084FA-574D-9325-AD7F-C63622220EC3}"/>
              </a:ext>
            </a:extLst>
          </p:cNvPr>
          <p:cNvSpPr/>
          <p:nvPr/>
        </p:nvSpPr>
        <p:spPr bwMode="auto">
          <a:xfrm>
            <a:off x="622300" y="3759146"/>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9" name="Sprechblase: rechteckig mit abgerundeten Ecken 8">
            <a:extLst>
              <a:ext uri="{FF2B5EF4-FFF2-40B4-BE49-F238E27FC236}">
                <a16:creationId xmlns:a16="http://schemas.microsoft.com/office/drawing/2014/main" id="{810084FA-574D-9325-AD7F-C63622220EC3}"/>
              </a:ext>
            </a:extLst>
          </p:cNvPr>
          <p:cNvSpPr/>
          <p:nvPr/>
        </p:nvSpPr>
        <p:spPr bwMode="auto">
          <a:xfrm>
            <a:off x="6822818" y="3759146"/>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10" name="Sprechblase: rechteckig mit abgerundeten Ecken 8">
            <a:extLst>
              <a:ext uri="{FF2B5EF4-FFF2-40B4-BE49-F238E27FC236}">
                <a16:creationId xmlns:a16="http://schemas.microsoft.com/office/drawing/2014/main" id="{810084FA-574D-9325-AD7F-C63622220EC3}"/>
              </a:ext>
            </a:extLst>
          </p:cNvPr>
          <p:cNvSpPr/>
          <p:nvPr/>
        </p:nvSpPr>
        <p:spPr bwMode="auto">
          <a:xfrm>
            <a:off x="622300" y="495332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11" name="Sprechblase: rechteckig mit abgerundeten Ecken 8">
            <a:extLst>
              <a:ext uri="{FF2B5EF4-FFF2-40B4-BE49-F238E27FC236}">
                <a16:creationId xmlns:a16="http://schemas.microsoft.com/office/drawing/2014/main" id="{810084FA-574D-9325-AD7F-C63622220EC3}"/>
              </a:ext>
            </a:extLst>
          </p:cNvPr>
          <p:cNvSpPr/>
          <p:nvPr/>
        </p:nvSpPr>
        <p:spPr bwMode="auto">
          <a:xfrm>
            <a:off x="6822818" y="4953325"/>
            <a:ext cx="4743482" cy="665486"/>
          </a:xfrm>
          <a:prstGeom prst="wedgeRoundRectCallout">
            <a:avLst>
              <a:gd name="adj1" fmla="val -46850"/>
              <a:gd name="adj2" fmla="val 82500"/>
              <a:gd name="adj3" fmla="val 16667"/>
            </a:avLst>
          </a:prstGeom>
          <a:noFill/>
          <a:ln w="127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62131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t>
            </a:r>
            <a:r>
              <a:rPr lang="de-DE" dirty="0" smtClean="0">
                <a:solidFill>
                  <a:schemeClr val="tx2"/>
                </a:solidFill>
              </a:rPr>
              <a:t>Accounts und Passwörter </a:t>
            </a:r>
            <a:r>
              <a:rPr lang="de-DE" dirty="0">
                <a:solidFill>
                  <a:schemeClr val="tx2"/>
                </a:solidFill>
              </a:rPr>
              <a:t>– Block I</a:t>
            </a:r>
            <a:endParaRPr lang="de-DE" dirty="0"/>
          </a:p>
        </p:txBody>
      </p:sp>
      <p:sp>
        <p:nvSpPr>
          <p:cNvPr id="3" name="Inhaltsplatzhalter 2"/>
          <p:cNvSpPr>
            <a:spLocks noGrp="1"/>
          </p:cNvSpPr>
          <p:nvPr>
            <p:ph idx="1"/>
          </p:nvPr>
        </p:nvSpPr>
        <p:spPr/>
        <p:txBody>
          <a:bodyPr/>
          <a:lstStyle/>
          <a:p>
            <a:pPr lvl="0"/>
            <a:r>
              <a:rPr lang="de-DE" dirty="0" smtClean="0"/>
              <a:t>Es werden nacheinander mehrere Aussagen vorgelesen. Stellen </a:t>
            </a:r>
            <a:r>
              <a:rPr lang="de-DE" dirty="0"/>
              <a:t>Sie </a:t>
            </a:r>
            <a:r>
              <a:rPr lang="de-DE" dirty="0" smtClean="0"/>
              <a:t>sich im Raum einen Strahl vor.</a:t>
            </a:r>
          </a:p>
          <a:p>
            <a:pPr lvl="0"/>
            <a:r>
              <a:rPr lang="de-DE" dirty="0" smtClean="0"/>
              <a:t>Der linke Pol des Strahls steht für „trifft gar nicht zu“ und der rechte Pol für „trifft vollständig zu“.</a:t>
            </a:r>
          </a:p>
          <a:p>
            <a:pPr lvl="0"/>
            <a:r>
              <a:rPr lang="de-DE" dirty="0" smtClean="0"/>
              <a:t>Stellen Sie sich </a:t>
            </a:r>
            <a:r>
              <a:rPr lang="de-DE" dirty="0"/>
              <a:t>zu </a:t>
            </a:r>
            <a:r>
              <a:rPr lang="de-DE" dirty="0" smtClean="0"/>
              <a:t>den </a:t>
            </a:r>
            <a:r>
              <a:rPr lang="de-DE" dirty="0"/>
              <a:t>Aussagen auf </a:t>
            </a:r>
            <a:r>
              <a:rPr lang="de-DE" dirty="0" smtClean="0"/>
              <a:t>den Strahl, je nachdem, ob die Aussage auf sie zutrifft oder nicht.</a:t>
            </a:r>
          </a:p>
          <a:p>
            <a:pPr lvl="0"/>
            <a:r>
              <a:rPr lang="de-DE" dirty="0" smtClean="0"/>
              <a:t>Sie können sich entsprechend Ihrer Haltung zur Aussage überall auf dem Strahl positionieren.</a:t>
            </a:r>
            <a:endParaRPr lang="en-US" dirty="0"/>
          </a:p>
        </p:txBody>
      </p:sp>
      <p:sp>
        <p:nvSpPr>
          <p:cNvPr id="4" name="Untertitel 3"/>
          <p:cNvSpPr>
            <a:spLocks noGrp="1"/>
          </p:cNvSpPr>
          <p:nvPr>
            <p:ph type="subTitle" idx="10"/>
          </p:nvPr>
        </p:nvSpPr>
        <p:spPr/>
        <p:txBody>
          <a:bodyPr/>
          <a:lstStyle/>
          <a:p>
            <a:r>
              <a:rPr lang="de-DE" dirty="0" smtClean="0"/>
              <a:t>Aufstellung</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898" y="3927360"/>
            <a:ext cx="3906402" cy="2094028"/>
          </a:xfrm>
          <a:prstGeom prst="rect">
            <a:avLst/>
          </a:prstGeom>
        </p:spPr>
      </p:pic>
    </p:spTree>
    <p:extLst>
      <p:ext uri="{BB962C8B-B14F-4D97-AF65-F5344CB8AC3E}">
        <p14:creationId xmlns:p14="http://schemas.microsoft.com/office/powerpoint/2010/main" val="70891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t>
            </a:r>
            <a:r>
              <a:rPr lang="de-DE" dirty="0" smtClean="0">
                <a:solidFill>
                  <a:schemeClr val="tx2"/>
                </a:solidFill>
              </a:rPr>
              <a:t>Accounts und Passwörter </a:t>
            </a:r>
            <a:r>
              <a:rPr lang="de-DE" dirty="0">
                <a:solidFill>
                  <a:schemeClr val="tx2"/>
                </a:solidFill>
              </a:rPr>
              <a:t>– Block I</a:t>
            </a:r>
            <a:endParaRPr lang="de-DE" dirty="0"/>
          </a:p>
        </p:txBody>
      </p:sp>
      <p:sp>
        <p:nvSpPr>
          <p:cNvPr id="3" name="Inhaltsplatzhalter 2"/>
          <p:cNvSpPr>
            <a:spLocks noGrp="1"/>
          </p:cNvSpPr>
          <p:nvPr>
            <p:ph idx="1"/>
          </p:nvPr>
        </p:nvSpPr>
        <p:spPr/>
        <p:txBody>
          <a:bodyPr/>
          <a:lstStyle/>
          <a:p>
            <a:pPr lvl="0"/>
            <a:r>
              <a:rPr lang="de-DE" dirty="0" smtClean="0"/>
              <a:t>Es werden nacheinander mehrere Aussagen vorgelesen. Machen Sie Ihre Kamera an.</a:t>
            </a:r>
          </a:p>
          <a:p>
            <a:pPr lvl="0"/>
            <a:r>
              <a:rPr lang="de-DE" dirty="0" smtClean="0"/>
              <a:t>Wenn Sie der Aussage voll zustimmen, lassen Sie Ihre Kamera an. Wenn Sie der Aussage überhaupt nicht zustimmen, decken Sie Ihre Kamera ab oder deaktivieren Sie sie.</a:t>
            </a:r>
          </a:p>
          <a:p>
            <a:pPr lvl="0"/>
            <a:r>
              <a:rPr lang="de-DE" dirty="0" smtClean="0"/>
              <a:t>Wenn Sie unentschlossen sind, decken Sie Ihre Kamera teilweise ab.</a:t>
            </a:r>
          </a:p>
        </p:txBody>
      </p:sp>
      <p:sp>
        <p:nvSpPr>
          <p:cNvPr id="4" name="Untertitel 3"/>
          <p:cNvSpPr>
            <a:spLocks noGrp="1"/>
          </p:cNvSpPr>
          <p:nvPr>
            <p:ph type="subTitle" idx="10"/>
          </p:nvPr>
        </p:nvSpPr>
        <p:spPr/>
        <p:txBody>
          <a:bodyPr/>
          <a:lstStyle/>
          <a:p>
            <a:r>
              <a:rPr lang="de-DE" dirty="0" smtClean="0"/>
              <a:t>Positionierungsabfrage - online</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898" y="3927360"/>
            <a:ext cx="3906402" cy="2094028"/>
          </a:xfrm>
          <a:prstGeom prst="rect">
            <a:avLst/>
          </a:prstGeom>
        </p:spPr>
      </p:pic>
    </p:spTree>
    <p:extLst>
      <p:ext uri="{BB962C8B-B14F-4D97-AF65-F5344CB8AC3E}">
        <p14:creationId xmlns:p14="http://schemas.microsoft.com/office/powerpoint/2010/main" val="2711095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t>
            </a:r>
            <a:r>
              <a:rPr lang="de-DE" dirty="0" smtClean="0">
                <a:solidFill>
                  <a:schemeClr val="tx2"/>
                </a:solidFill>
              </a:rPr>
              <a:t>Accounts und Passwörter </a:t>
            </a:r>
            <a:r>
              <a:rPr lang="de-DE" dirty="0">
                <a:solidFill>
                  <a:schemeClr val="tx2"/>
                </a:solidFill>
              </a:rPr>
              <a:t>– Block I</a:t>
            </a:r>
            <a:endParaRPr lang="de-DE" dirty="0"/>
          </a:p>
        </p:txBody>
      </p:sp>
      <p:sp>
        <p:nvSpPr>
          <p:cNvPr id="3" name="Inhaltsplatzhalter 2"/>
          <p:cNvSpPr>
            <a:spLocks noGrp="1"/>
          </p:cNvSpPr>
          <p:nvPr>
            <p:ph idx="1"/>
          </p:nvPr>
        </p:nvSpPr>
        <p:spPr/>
        <p:txBody>
          <a:bodyPr/>
          <a:lstStyle/>
          <a:p>
            <a:pPr marL="0" lvl="0" indent="0">
              <a:buNone/>
            </a:pPr>
            <a:r>
              <a:rPr lang="de-DE" b="1" dirty="0">
                <a:solidFill>
                  <a:srgbClr val="009778"/>
                </a:solidFill>
              </a:rPr>
              <a:t>Besprechung der Stellungnahmen</a:t>
            </a:r>
            <a:r>
              <a:rPr lang="de-DE" b="1" dirty="0" smtClean="0">
                <a:solidFill>
                  <a:srgbClr val="009778"/>
                </a:solidFill>
              </a:rPr>
              <a:t>:</a:t>
            </a:r>
            <a:endParaRPr lang="de-DE" b="1" dirty="0">
              <a:solidFill>
                <a:srgbClr val="009778"/>
              </a:solidFill>
            </a:endParaRPr>
          </a:p>
          <a:p>
            <a:r>
              <a:rPr lang="de-DE" dirty="0"/>
              <a:t>Ich fühle mich dem Internet, was </a:t>
            </a:r>
            <a:r>
              <a:rPr lang="de-DE" b="1" dirty="0"/>
              <a:t>meine Privatsphäre </a:t>
            </a:r>
            <a:r>
              <a:rPr lang="de-DE" dirty="0"/>
              <a:t>angeht, hilflos ausgeliert.</a:t>
            </a:r>
          </a:p>
          <a:p>
            <a:pPr lvl="1"/>
            <a:r>
              <a:rPr lang="de-DE" dirty="0" smtClean="0">
                <a:sym typeface="Wingdings" panose="05000000000000000000" pitchFamily="2" charset="2"/>
              </a:rPr>
              <a:t>Das </a:t>
            </a:r>
            <a:r>
              <a:rPr lang="de-DE" dirty="0">
                <a:sym typeface="Wingdings" panose="05000000000000000000" pitchFamily="2" charset="2"/>
              </a:rPr>
              <a:t>muss nicht so bleiben. Durch das Ablehnen von Cookies und Zugriffen durch Apps </a:t>
            </a:r>
            <a:r>
              <a:rPr lang="de-DE" dirty="0" smtClean="0">
                <a:sym typeface="Wingdings" panose="05000000000000000000" pitchFamily="2" charset="2"/>
              </a:rPr>
              <a:t>sowie Veränderungen </a:t>
            </a:r>
            <a:r>
              <a:rPr lang="de-DE" dirty="0">
                <a:sym typeface="Wingdings" panose="05000000000000000000" pitchFamily="2" charset="2"/>
              </a:rPr>
              <a:t>in den Einstellungen deines </a:t>
            </a:r>
            <a:r>
              <a:rPr lang="de-DE" dirty="0" smtClean="0">
                <a:sym typeface="Wingdings" panose="05000000000000000000" pitchFamily="2" charset="2"/>
              </a:rPr>
              <a:t>Telefons </a:t>
            </a:r>
            <a:r>
              <a:rPr lang="de-DE" dirty="0">
                <a:sym typeface="Wingdings" panose="05000000000000000000" pitchFamily="2" charset="2"/>
              </a:rPr>
              <a:t>kannst du bestimmen, ob deine Aktivitäten im Internet beobachtet werden. </a:t>
            </a:r>
            <a:r>
              <a:rPr lang="de-DE" dirty="0">
                <a:ea typeface="Lato"/>
                <a:cs typeface="Lato"/>
                <a:sym typeface="Wingdings" panose="05000000000000000000" pitchFamily="2" charset="2"/>
              </a:rPr>
              <a:t>Die DSGVO regelt zusätzlich, dass persönliche Daten geschützt und nicht ohne Weiteres an Dritte weitergegeben werden können. </a:t>
            </a:r>
            <a:endParaRPr lang="de-DE" dirty="0"/>
          </a:p>
          <a:p>
            <a:r>
              <a:rPr lang="de-DE" dirty="0"/>
              <a:t>Ich vertraue darauf, dass sich </a:t>
            </a:r>
            <a:r>
              <a:rPr lang="de-DE" b="1" dirty="0"/>
              <a:t>die Regierung um den Schutz meiner Daten kümmert</a:t>
            </a:r>
            <a:r>
              <a:rPr lang="de-DE" dirty="0"/>
              <a:t>.</a:t>
            </a:r>
          </a:p>
          <a:p>
            <a:pPr lvl="1"/>
            <a:r>
              <a:rPr lang="de-DE" dirty="0" smtClean="0">
                <a:sym typeface="Wingdings" panose="05000000000000000000" pitchFamily="2" charset="2"/>
              </a:rPr>
              <a:t>Das </a:t>
            </a:r>
            <a:r>
              <a:rPr lang="de-DE" dirty="0">
                <a:sym typeface="Wingdings" panose="05000000000000000000" pitchFamily="2" charset="2"/>
              </a:rPr>
              <a:t>staatliche Organ, das sich um Cybersicherheit kümmert, ist das </a:t>
            </a:r>
            <a:r>
              <a:rPr lang="de-DE" dirty="0" smtClean="0">
                <a:sym typeface="Wingdings" panose="05000000000000000000" pitchFamily="2" charset="2"/>
              </a:rPr>
              <a:t>Bundesamt für Informationssicherheit in der Informationstechnik (BSI). </a:t>
            </a:r>
            <a:r>
              <a:rPr lang="de-DE" dirty="0">
                <a:sym typeface="Wingdings" panose="05000000000000000000" pitchFamily="2" charset="2"/>
              </a:rPr>
              <a:t>Ihnen geht es aber nicht </a:t>
            </a:r>
            <a:r>
              <a:rPr lang="de-DE" dirty="0" smtClean="0">
                <a:sym typeface="Wingdings" panose="05000000000000000000" pitchFamily="2" charset="2"/>
              </a:rPr>
              <a:t>direkt um </a:t>
            </a:r>
            <a:r>
              <a:rPr lang="de-DE" dirty="0">
                <a:sym typeface="Wingdings" panose="05000000000000000000" pitchFamily="2" charset="2"/>
              </a:rPr>
              <a:t>den Schutz der persönlichen Daten von Einzelnen, sondern eher um die Verhinderung und Verfolgung von Cyberkriminalität</a:t>
            </a:r>
            <a:r>
              <a:rPr lang="de-DE" dirty="0" smtClean="0">
                <a:sym typeface="Wingdings" panose="05000000000000000000" pitchFamily="2" charset="2"/>
              </a:rPr>
              <a:t>.</a:t>
            </a:r>
            <a:endParaRPr lang="de-DE" dirty="0">
              <a:ea typeface="Lato"/>
              <a:cs typeface="Lato"/>
            </a:endParaRPr>
          </a:p>
        </p:txBody>
      </p:sp>
      <p:sp>
        <p:nvSpPr>
          <p:cNvPr id="4" name="Untertitel 3"/>
          <p:cNvSpPr>
            <a:spLocks noGrp="1"/>
          </p:cNvSpPr>
          <p:nvPr>
            <p:ph type="subTitle" idx="10"/>
          </p:nvPr>
        </p:nvSpPr>
        <p:spPr/>
        <p:txBody>
          <a:bodyPr/>
          <a:lstStyle/>
          <a:p>
            <a:r>
              <a:rPr lang="de-DE" dirty="0" smtClean="0"/>
              <a:t>Aufstellung</a:t>
            </a:r>
            <a:endParaRPr lang="de-DE" dirty="0"/>
          </a:p>
        </p:txBody>
      </p:sp>
    </p:spTree>
    <p:extLst>
      <p:ext uri="{BB962C8B-B14F-4D97-AF65-F5344CB8AC3E}">
        <p14:creationId xmlns:p14="http://schemas.microsoft.com/office/powerpoint/2010/main" val="1763981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t>
            </a:r>
            <a:r>
              <a:rPr lang="de-DE" dirty="0" smtClean="0">
                <a:solidFill>
                  <a:schemeClr val="tx2"/>
                </a:solidFill>
              </a:rPr>
              <a:t>Accounts und Passwörter </a:t>
            </a:r>
            <a:r>
              <a:rPr lang="de-DE" dirty="0">
                <a:solidFill>
                  <a:schemeClr val="tx2"/>
                </a:solidFill>
              </a:rPr>
              <a:t>– Block I</a:t>
            </a:r>
            <a:endParaRPr lang="de-DE" dirty="0"/>
          </a:p>
        </p:txBody>
      </p:sp>
      <p:sp>
        <p:nvSpPr>
          <p:cNvPr id="3" name="Inhaltsplatzhalter 2"/>
          <p:cNvSpPr>
            <a:spLocks noGrp="1"/>
          </p:cNvSpPr>
          <p:nvPr>
            <p:ph idx="1"/>
          </p:nvPr>
        </p:nvSpPr>
        <p:spPr/>
        <p:txBody>
          <a:bodyPr/>
          <a:lstStyle/>
          <a:p>
            <a:pPr marL="0" indent="0">
              <a:buNone/>
            </a:pPr>
            <a:r>
              <a:rPr lang="de-DE" b="1" dirty="0" smtClean="0">
                <a:solidFill>
                  <a:srgbClr val="009778"/>
                </a:solidFill>
              </a:rPr>
              <a:t>Cybersicherheit </a:t>
            </a:r>
            <a:r>
              <a:rPr lang="de-DE" b="1" dirty="0">
                <a:solidFill>
                  <a:srgbClr val="009778"/>
                </a:solidFill>
              </a:rPr>
              <a:t>(nationale Ebene</a:t>
            </a:r>
            <a:r>
              <a:rPr lang="de-DE" b="1" dirty="0" smtClean="0">
                <a:solidFill>
                  <a:srgbClr val="009778"/>
                </a:solidFill>
              </a:rPr>
              <a:t>), BSI</a:t>
            </a:r>
            <a:endParaRPr lang="de-DE" b="1" dirty="0">
              <a:solidFill>
                <a:srgbClr val="009778"/>
              </a:solidFill>
            </a:endParaRPr>
          </a:p>
          <a:p>
            <a:r>
              <a:rPr lang="de-DE" dirty="0"/>
              <a:t>Kernaufgabe: Abwehr von Cyberangriffen auf die Regierungsnetze und Bundesverwaltung</a:t>
            </a:r>
          </a:p>
          <a:p>
            <a:r>
              <a:rPr lang="de-DE" dirty="0"/>
              <a:t>U</a:t>
            </a:r>
            <a:r>
              <a:rPr lang="de-DE" dirty="0" smtClean="0"/>
              <a:t>ntersucht </a:t>
            </a:r>
            <a:r>
              <a:rPr lang="de-DE" dirty="0"/>
              <a:t>die Sicherheit von Systemen auf Verwaltungsebene des </a:t>
            </a:r>
            <a:r>
              <a:rPr lang="de-DE" dirty="0" smtClean="0"/>
              <a:t>Bundes.</a:t>
            </a:r>
            <a:endParaRPr lang="de-DE" dirty="0"/>
          </a:p>
          <a:p>
            <a:r>
              <a:rPr lang="de-DE" dirty="0"/>
              <a:t>p</a:t>
            </a:r>
            <a:r>
              <a:rPr lang="de-DE" dirty="0" smtClean="0"/>
              <a:t>raxisgerechte </a:t>
            </a:r>
            <a:r>
              <a:rPr lang="de-DE" dirty="0"/>
              <a:t>Sicherheitsanforderungen, Standards und Handlungsempfehlungen für neue Technologien</a:t>
            </a:r>
          </a:p>
          <a:p>
            <a:r>
              <a:rPr lang="de-DE" dirty="0"/>
              <a:t>Meldestelle für Sicherheitsvorfälle für Verbraucher*innen</a:t>
            </a:r>
          </a:p>
          <a:p>
            <a:r>
              <a:rPr lang="de-DE" b="1" dirty="0"/>
              <a:t>s</a:t>
            </a:r>
            <a:r>
              <a:rPr lang="de-DE" b="1" dirty="0" smtClean="0"/>
              <a:t>chnelle </a:t>
            </a:r>
            <a:r>
              <a:rPr lang="de-DE" b="1" dirty="0"/>
              <a:t>Hilfe</a:t>
            </a:r>
          </a:p>
          <a:p>
            <a:pPr lvl="1"/>
            <a:r>
              <a:rPr lang="de-DE" dirty="0" smtClean="0"/>
              <a:t>Erreichbarkeit</a:t>
            </a:r>
            <a:r>
              <a:rPr lang="de-DE" dirty="0"/>
              <a:t>: Montag bis Freitag von 08:00-18:00 Uhr</a:t>
            </a:r>
            <a:br>
              <a:rPr lang="de-DE" dirty="0"/>
            </a:br>
            <a:r>
              <a:rPr lang="de-DE" dirty="0"/>
              <a:t>Telefon: 0800 274 1000</a:t>
            </a:r>
            <a:br>
              <a:rPr lang="de-DE" dirty="0"/>
            </a:br>
            <a:r>
              <a:rPr lang="de-DE" dirty="0"/>
              <a:t>(kostenlos aus dem deutschen Fest- und Mobilfunknetz)</a:t>
            </a:r>
            <a:br>
              <a:rPr lang="de-DE" dirty="0"/>
            </a:br>
            <a:r>
              <a:rPr lang="de-DE" dirty="0"/>
              <a:t>Faxnummer: +49 228 99 10 9582 82 82</a:t>
            </a:r>
            <a:br>
              <a:rPr lang="de-DE" dirty="0"/>
            </a:br>
            <a:r>
              <a:rPr lang="de-DE" dirty="0"/>
              <a:t>E-Mail: service-center@bsi.bund.de </a:t>
            </a:r>
          </a:p>
        </p:txBody>
      </p:sp>
      <p:sp>
        <p:nvSpPr>
          <p:cNvPr id="4" name="Untertitel 3"/>
          <p:cNvSpPr>
            <a:spLocks noGrp="1"/>
          </p:cNvSpPr>
          <p:nvPr>
            <p:ph type="subTitle" idx="10"/>
          </p:nvPr>
        </p:nvSpPr>
        <p:spPr/>
        <p:txBody>
          <a:bodyPr/>
          <a:lstStyle/>
          <a:p>
            <a:r>
              <a:rPr lang="de-DE" dirty="0" smtClean="0"/>
              <a:t>Input Internetsicherheit</a:t>
            </a:r>
            <a:endParaRPr lang="de-DE" dirty="0"/>
          </a:p>
        </p:txBody>
      </p:sp>
    </p:spTree>
    <p:extLst>
      <p:ext uri="{BB962C8B-B14F-4D97-AF65-F5344CB8AC3E}">
        <p14:creationId xmlns:p14="http://schemas.microsoft.com/office/powerpoint/2010/main" val="2230017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Accounts und Passwörter – 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Datenschutz</a:t>
            </a:r>
          </a:p>
          <a:p>
            <a:r>
              <a:rPr lang="de-DE" dirty="0"/>
              <a:t>Datenschutz = Schutz der personenbezogenen </a:t>
            </a:r>
            <a:r>
              <a:rPr lang="de-DE" dirty="0" smtClean="0"/>
              <a:t>Daten</a:t>
            </a:r>
          </a:p>
          <a:p>
            <a:pPr marL="0" indent="0">
              <a:buNone/>
            </a:pPr>
            <a:endParaRPr lang="de-DE" dirty="0"/>
          </a:p>
          <a:p>
            <a:pPr marL="0" indent="0">
              <a:buNone/>
            </a:pPr>
            <a:r>
              <a:rPr lang="de-DE" b="1" dirty="0">
                <a:solidFill>
                  <a:srgbClr val="009778"/>
                </a:solidFill>
              </a:rPr>
              <a:t>DSGVO</a:t>
            </a:r>
            <a:r>
              <a:rPr lang="de-DE" dirty="0"/>
              <a:t> = </a:t>
            </a:r>
            <a:r>
              <a:rPr lang="de-DE" b="1" dirty="0" err="1">
                <a:solidFill>
                  <a:srgbClr val="009778"/>
                </a:solidFill>
              </a:rPr>
              <a:t>D</a:t>
            </a:r>
            <a:r>
              <a:rPr lang="de-DE" dirty="0" err="1"/>
              <a:t>aten</a:t>
            </a:r>
            <a:r>
              <a:rPr lang="de-DE" b="1" dirty="0" err="1">
                <a:solidFill>
                  <a:srgbClr val="009778"/>
                </a:solidFill>
              </a:rPr>
              <a:t>S</a:t>
            </a:r>
            <a:r>
              <a:rPr lang="de-DE" dirty="0" err="1"/>
              <a:t>chutz</a:t>
            </a:r>
            <a:r>
              <a:rPr lang="de-DE" b="1" dirty="0" err="1">
                <a:solidFill>
                  <a:srgbClr val="009778"/>
                </a:solidFill>
              </a:rPr>
              <a:t>G</a:t>
            </a:r>
            <a:r>
              <a:rPr lang="de-DE" dirty="0" err="1"/>
              <a:t>rund</a:t>
            </a:r>
            <a:r>
              <a:rPr lang="de-DE" b="1" dirty="0" err="1">
                <a:solidFill>
                  <a:srgbClr val="009778"/>
                </a:solidFill>
              </a:rPr>
              <a:t>V</a:t>
            </a:r>
            <a:r>
              <a:rPr lang="de-DE" dirty="0" err="1"/>
              <a:t>er</a:t>
            </a:r>
            <a:r>
              <a:rPr lang="de-DE" b="1" dirty="0" err="1">
                <a:solidFill>
                  <a:srgbClr val="009778"/>
                </a:solidFill>
              </a:rPr>
              <a:t>O</a:t>
            </a:r>
            <a:r>
              <a:rPr lang="de-DE" dirty="0" err="1"/>
              <a:t>rdnung</a:t>
            </a:r>
            <a:r>
              <a:rPr lang="de-DE" dirty="0"/>
              <a:t> </a:t>
            </a:r>
          </a:p>
          <a:p>
            <a:r>
              <a:rPr lang="de-DE" dirty="0"/>
              <a:t>g</a:t>
            </a:r>
            <a:r>
              <a:rPr lang="de-DE" dirty="0" smtClean="0"/>
              <a:t>ilt für alle Unternehmen in der EU und solche, die Daten von EU-Bürger*innen erheben</a:t>
            </a:r>
          </a:p>
          <a:p>
            <a:r>
              <a:rPr lang="de-DE" dirty="0"/>
              <a:t>n</a:t>
            </a:r>
            <a:r>
              <a:rPr lang="de-DE" dirty="0" smtClean="0"/>
              <a:t>ennt </a:t>
            </a:r>
            <a:r>
              <a:rPr lang="de-DE" dirty="0"/>
              <a:t>die Rechte der Personen, deren Daten genutzt werden</a:t>
            </a:r>
          </a:p>
          <a:p>
            <a:r>
              <a:rPr lang="de-DE" dirty="0"/>
              <a:t>i</a:t>
            </a:r>
            <a:r>
              <a:rPr lang="de-DE" dirty="0" smtClean="0"/>
              <a:t>nformiert </a:t>
            </a:r>
            <a:r>
              <a:rPr lang="de-DE" dirty="0"/>
              <a:t>die betroffenen Personen, wie das Unternehmen ihre Daten nutzt</a:t>
            </a:r>
          </a:p>
          <a:p>
            <a:r>
              <a:rPr lang="de-DE" dirty="0" err="1"/>
              <a:t>n</a:t>
            </a:r>
            <a:r>
              <a:rPr lang="de-DE" dirty="0" err="1" smtClean="0"/>
              <a:t>estimmt</a:t>
            </a:r>
            <a:r>
              <a:rPr lang="de-DE" dirty="0" smtClean="0"/>
              <a:t>, dass </a:t>
            </a:r>
            <a:r>
              <a:rPr lang="de-DE" dirty="0"/>
              <a:t>nicht mehr Daten als nötig und diese nicht länger als nötig gespeichert werden </a:t>
            </a:r>
            <a:r>
              <a:rPr lang="de-DE" dirty="0" smtClean="0"/>
              <a:t>dürfen</a:t>
            </a:r>
          </a:p>
          <a:p>
            <a:r>
              <a:rPr lang="de-DE" dirty="0" err="1"/>
              <a:t>u</a:t>
            </a:r>
            <a:r>
              <a:rPr lang="de-DE" dirty="0" err="1" smtClean="0"/>
              <a:t>vm</a:t>
            </a:r>
            <a:r>
              <a:rPr lang="de-DE" dirty="0" smtClean="0"/>
              <a:t>.; siehe Quellen und weiterführende Literatur</a:t>
            </a:r>
            <a:endParaRPr lang="de-DE" dirty="0"/>
          </a:p>
        </p:txBody>
      </p:sp>
      <p:sp>
        <p:nvSpPr>
          <p:cNvPr id="4" name="Untertitel 3"/>
          <p:cNvSpPr>
            <a:spLocks noGrp="1"/>
          </p:cNvSpPr>
          <p:nvPr>
            <p:ph type="subTitle" idx="10"/>
          </p:nvPr>
        </p:nvSpPr>
        <p:spPr/>
        <p:txBody>
          <a:bodyPr/>
          <a:lstStyle/>
          <a:p>
            <a:pPr>
              <a:buClr>
                <a:srgbClr val="179C7D"/>
              </a:buClr>
              <a:buSzPct val="100000"/>
            </a:pPr>
            <a:r>
              <a:rPr lang="de-DE" dirty="0">
                <a:solidFill>
                  <a:schemeClr val="tx2"/>
                </a:solidFill>
              </a:rPr>
              <a:t>Input Internetsicherheit</a:t>
            </a:r>
          </a:p>
        </p:txBody>
      </p:sp>
    </p:spTree>
    <p:extLst>
      <p:ext uri="{BB962C8B-B14F-4D97-AF65-F5344CB8AC3E}">
        <p14:creationId xmlns:p14="http://schemas.microsoft.com/office/powerpoint/2010/main" val="192549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DN_Schulung Digitale Dorfheld*innen">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5" ma:contentTypeDescription="Ein neues Dokument erstellen." ma:contentTypeScope="" ma:versionID="fd0ae98c6a0f926b68c520b8335d680d">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66faea9d44b90fc34da84b55ea4509c1"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2.xml><?xml version="1.0" encoding="utf-8"?>
<ds:datastoreItem xmlns:ds="http://schemas.openxmlformats.org/officeDocument/2006/customXml" ds:itemID="{33CFC2B8-DC59-4DE1-8D6D-F7D82F3482A3}">
  <ds:schemaRefs>
    <ds:schemaRef ds:uri="8c6b3776-1853-44a5-977a-d9ea407a1a73"/>
    <ds:schemaRef ds:uri="9d13ae2a-f270-4d19-a949-d5893e2523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F13841-2C19-4D5F-97C6-8E75609A82A0}">
  <ds:schemaRefs>
    <ds:schemaRef ds:uri="8c6b3776-1853-44a5-977a-d9ea407a1a73"/>
    <ds:schemaRef ds:uri="http://purl.org/dc/term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9d13ae2a-f270-4d19-a949-d5893e25233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1958</Words>
  <Application>Microsoft Office PowerPoint</Application>
  <PresentationFormat>Breitbild</PresentationFormat>
  <Paragraphs>252</Paragraphs>
  <Slides>32</Slides>
  <Notes>32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Frutiger LT Com 45 Light</vt:lpstr>
      <vt:lpstr>Frutiger LT Com 55 Roman</vt:lpstr>
      <vt:lpstr>Lato</vt:lpstr>
      <vt:lpstr>Symbol</vt:lpstr>
      <vt:lpstr>Wingdings</vt:lpstr>
      <vt:lpstr>DDN_Schulung Digitale Dorfheld*innen</vt:lpstr>
      <vt:lpstr>Digitale Dörfer Niedersachsen</vt:lpstr>
      <vt:lpstr>Sicherheit, Accounts und Passwörter</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Sicherheit, Accounts und Passwörter – Block II</vt:lpstr>
      <vt:lpstr>Digitale Dorfheld*innen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Emma Katharina Kurz</cp:lastModifiedBy>
  <cp:revision>184</cp:revision>
  <cp:lastPrinted>2022-12-09T11:55:55Z</cp:lastPrinted>
  <dcterms:created xsi:type="dcterms:W3CDTF">2020-11-02T13:05:48Z</dcterms:created>
  <dcterms:modified xsi:type="dcterms:W3CDTF">2025-01-13T08:19:14Z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