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4"/>
  </p:sldMasterIdLst>
  <p:notesMasterIdLst>
    <p:notesMasterId r:id="rId28"/>
  </p:notesMasterIdLst>
  <p:handoutMasterIdLst>
    <p:handoutMasterId r:id="rId29"/>
  </p:handoutMasterIdLst>
  <p:sldIdLst>
    <p:sldId id="1817" r:id="rId5"/>
    <p:sldId id="1818" r:id="rId6"/>
    <p:sldId id="1838" r:id="rId7"/>
    <p:sldId id="1820" r:id="rId8"/>
    <p:sldId id="1830" r:id="rId9"/>
    <p:sldId id="1821" r:id="rId10"/>
    <p:sldId id="1840" r:id="rId11"/>
    <p:sldId id="1841" r:id="rId12"/>
    <p:sldId id="1822" r:id="rId13"/>
    <p:sldId id="1823" r:id="rId14"/>
    <p:sldId id="1824" r:id="rId15"/>
    <p:sldId id="1825" r:id="rId16"/>
    <p:sldId id="1842" r:id="rId17"/>
    <p:sldId id="1831" r:id="rId18"/>
    <p:sldId id="1832" r:id="rId19"/>
    <p:sldId id="1827" r:id="rId20"/>
    <p:sldId id="1833" r:id="rId21"/>
    <p:sldId id="1834" r:id="rId22"/>
    <p:sldId id="1835" r:id="rId23"/>
    <p:sldId id="1836" r:id="rId24"/>
    <p:sldId id="1837" r:id="rId25"/>
    <p:sldId id="1828" r:id="rId26"/>
    <p:sldId id="1843" r:id="rId27"/>
  </p:sldIdLst>
  <p:sldSz cx="12192000" cy="68580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inleitung" id="{78CCA0CE-975A-47D4-9F3A-F148BF4DCAF7}">
          <p14:sldIdLst>
            <p14:sldId id="1817"/>
            <p14:sldId id="1818"/>
          </p14:sldIdLst>
        </p14:section>
        <p14:section name="Check-In" id="{455E3531-109F-4911-A265-44CCFFB1D889}">
          <p14:sldIdLst>
            <p14:sldId id="1838"/>
          </p14:sldIdLst>
        </p14:section>
        <p14:section name="Bedienung von Smartphones und Tablets" id="{DE9D2E2F-07C4-499C-AE1C-596619423899}">
          <p14:sldIdLst>
            <p14:sldId id="1820"/>
            <p14:sldId id="1830"/>
          </p14:sldIdLst>
        </p14:section>
        <p14:section name="Technisch relevante Begriffe" id="{C31CBCBE-72FA-4E44-AFB1-A08F0AA71A64}">
          <p14:sldIdLst>
            <p14:sldId id="1821"/>
            <p14:sldId id="1840"/>
            <p14:sldId id="1841"/>
          </p14:sldIdLst>
        </p14:section>
        <p14:section name="Anwendungen und nützliche Apps" id="{00E895CB-BD69-43E6-BDCA-FEC70C11A78D}">
          <p14:sldIdLst>
            <p14:sldId id="1822"/>
          </p14:sldIdLst>
        </p14:section>
        <p14:section name="Pause" id="{37CD3FB3-7472-4A36-980D-1E6BCEF94A1E}">
          <p14:sldIdLst>
            <p14:sldId id="1823"/>
          </p14:sldIdLst>
        </p14:section>
        <p14:section name="Input Microlearning" id="{661BDFCF-54E4-4233-8CC8-DA8170FF157D}">
          <p14:sldIdLst>
            <p14:sldId id="1824"/>
          </p14:sldIdLst>
        </p14:section>
        <p14:section name="Der DorfFunk" id="{469E3F7A-5DEB-4B49-925E-7EA411082CB3}">
          <p14:sldIdLst>
            <p14:sldId id="1825"/>
            <p14:sldId id="1842"/>
            <p14:sldId id="1831"/>
          </p14:sldIdLst>
        </p14:section>
        <p14:section name="Pause" id="{8D18C28C-B531-4C7C-96B0-B232D00CAD17}">
          <p14:sldIdLst>
            <p14:sldId id="1832"/>
          </p14:sldIdLst>
        </p14:section>
        <p14:section name="Rollenspiel" id="{267D7F89-6F3D-4F0F-BE7F-2C5E68C6FD31}">
          <p14:sldIdLst>
            <p14:sldId id="1827"/>
            <p14:sldId id="1833"/>
            <p14:sldId id="1834"/>
            <p14:sldId id="1835"/>
            <p14:sldId id="1836"/>
            <p14:sldId id="1837"/>
          </p14:sldIdLst>
        </p14:section>
        <p14:section name="Offene Fragen" id="{73F2B017-9DD6-4BEC-AEC9-5A7E272796DC}">
          <p14:sldIdLst>
            <p14:sldId id="1828"/>
            <p14:sldId id="18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706" userDrawn="1">
          <p15:clr>
            <a:srgbClr val="A4A3A4"/>
          </p15:clr>
        </p15:guide>
        <p15:guide id="4" pos="7288" userDrawn="1">
          <p15:clr>
            <a:srgbClr val="A4A3A4"/>
          </p15:clr>
        </p15:guide>
        <p15:guide id="5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8" userDrawn="1">
          <p15:clr>
            <a:srgbClr val="A4A3A4"/>
          </p15:clr>
        </p15:guide>
        <p15:guide id="2" orient="horz" pos="5865" userDrawn="1">
          <p15:clr>
            <a:srgbClr val="A4A3A4"/>
          </p15:clr>
        </p15:guide>
        <p15:guide id="3" orient="horz" pos="2214" userDrawn="1">
          <p15:clr>
            <a:srgbClr val="A4A3A4"/>
          </p15:clr>
        </p15:guide>
        <p15:guide id="4" orient="horz" pos="2077" userDrawn="1">
          <p15:clr>
            <a:srgbClr val="A4A3A4"/>
          </p15:clr>
        </p15:guide>
        <p15:guide id="5" pos="309" userDrawn="1">
          <p15:clr>
            <a:srgbClr val="A4A3A4"/>
          </p15:clr>
        </p15:guide>
        <p15:guide id="6" pos="3973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B39B3E-0B81-CDC2-A20A-0DBBD7F0C893}" name="Nenja Wolbers" initials="NW" userId="S::nwolbers@digitale-chancen.de::6cd0557d-d689-421f-9277-4e7f99ea1925" providerId="AD"/>
  <p188:author id="{40603196-FD35-3721-93DB-A9D6C008A269}" name="apfennig@gmail.com" initials="a" userId="d6111c78b1cea1e6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rtelock , Lisa (MB-Z1)" initials="M,L(" lastIdx="1" clrIdx="6">
    <p:extLst>
      <p:ext uri="{19B8F6BF-5375-455C-9EA6-DF929625EA0E}">
        <p15:presenceInfo xmlns:p15="http://schemas.microsoft.com/office/powerpoint/2012/main" userId="Martelock , Lisa (MB-Z1)" providerId="None"/>
      </p:ext>
    </p:extLst>
  </p:cmAuthor>
  <p:cmAuthor id="1" name="Jutta Croll" initials="JC" lastIdx="4" clrIdx="0">
    <p:extLst>
      <p:ext uri="{19B8F6BF-5375-455C-9EA6-DF929625EA0E}">
        <p15:presenceInfo xmlns:p15="http://schemas.microsoft.com/office/powerpoint/2012/main" userId="S::jcroll@digitale-chancen.de::05f8edf8-84ad-4b56-b59d-fa4d96028a42" providerId="AD"/>
      </p:ext>
    </p:extLst>
  </p:cmAuthor>
  <p:cmAuthor id="8" name="Begemann, Yvonne (MB-Z1)" initials="BY(" lastIdx="19" clrIdx="7">
    <p:extLst>
      <p:ext uri="{19B8F6BF-5375-455C-9EA6-DF929625EA0E}">
        <p15:presenceInfo xmlns:p15="http://schemas.microsoft.com/office/powerpoint/2012/main" userId="Begemann, Yvonne (MB-Z1)" providerId="None"/>
      </p:ext>
    </p:extLst>
  </p:cmAuthor>
  <p:cmAuthor id="2" name="Carola Croll" initials="CC" lastIdx="114" clrIdx="1">
    <p:extLst>
      <p:ext uri="{19B8F6BF-5375-455C-9EA6-DF929625EA0E}">
        <p15:presenceInfo xmlns:p15="http://schemas.microsoft.com/office/powerpoint/2012/main" userId="Carola Croll" providerId="None"/>
      </p:ext>
    </p:extLst>
  </p:cmAuthor>
  <p:cmAuthor id="9" name="Elias  Kreuzinger" initials="EK [2]" lastIdx="2" clrIdx="8">
    <p:extLst>
      <p:ext uri="{19B8F6BF-5375-455C-9EA6-DF929625EA0E}">
        <p15:presenceInfo xmlns:p15="http://schemas.microsoft.com/office/powerpoint/2012/main" userId="S::ekreuzinger@digitale-chancen.de::256d172b-6645-4055-ad93-6332cd0333b1" providerId="AD"/>
      </p:ext>
    </p:extLst>
  </p:cmAuthor>
  <p:cmAuthor id="3" name="Carola Croll" initials="CC [2]" lastIdx="3" clrIdx="2">
    <p:extLst>
      <p:ext uri="{19B8F6BF-5375-455C-9EA6-DF929625EA0E}">
        <p15:presenceInfo xmlns:p15="http://schemas.microsoft.com/office/powerpoint/2012/main" userId="S::ccroll@digitale-chancen.de::14a59627-3006-47fa-b9e3-098c2eed44c0" providerId="AD"/>
      </p:ext>
    </p:extLst>
  </p:cmAuthor>
  <p:cmAuthor id="10" name="Sophie  Wagner" initials="SW" lastIdx="2" clrIdx="9">
    <p:extLst>
      <p:ext uri="{19B8F6BF-5375-455C-9EA6-DF929625EA0E}">
        <p15:presenceInfo xmlns:p15="http://schemas.microsoft.com/office/powerpoint/2012/main" userId="S::swagner@digitale-chancen.de::a811e830-18d5-4678-8589-67de7410263a" providerId="AD"/>
      </p:ext>
    </p:extLst>
  </p:cmAuthor>
  <p:cmAuthor id="4" name="Wiebke Schäfer" initials="WS" lastIdx="4" clrIdx="3">
    <p:extLst>
      <p:ext uri="{19B8F6BF-5375-455C-9EA6-DF929625EA0E}">
        <p15:presenceInfo xmlns:p15="http://schemas.microsoft.com/office/powerpoint/2012/main" userId="Wiebke Schäfer" providerId="None"/>
      </p:ext>
    </p:extLst>
  </p:cmAuthor>
  <p:cmAuthor id="11" name="Sophie  Wagner" initials="SW [2]" lastIdx="4" clrIdx="10">
    <p:extLst>
      <p:ext uri="{19B8F6BF-5375-455C-9EA6-DF929625EA0E}">
        <p15:presenceInfo xmlns:p15="http://schemas.microsoft.com/office/powerpoint/2012/main" userId="Sophie  Wagner" providerId="None"/>
      </p:ext>
    </p:extLst>
  </p:cmAuthor>
  <p:cmAuthor id="5" name="Svenja Mink" initials="SM" lastIdx="25" clrIdx="4">
    <p:extLst>
      <p:ext uri="{19B8F6BF-5375-455C-9EA6-DF929625EA0E}">
        <p15:presenceInfo xmlns:p15="http://schemas.microsoft.com/office/powerpoint/2012/main" userId="Svenja Mink" providerId="None"/>
      </p:ext>
    </p:extLst>
  </p:cmAuthor>
  <p:cmAuthor id="6" name="Elias  Kreuzinger" initials="EK" lastIdx="2" clrIdx="5">
    <p:extLst>
      <p:ext uri="{19B8F6BF-5375-455C-9EA6-DF929625EA0E}">
        <p15:presenceInfo xmlns:p15="http://schemas.microsoft.com/office/powerpoint/2012/main" userId="Elias  Kreuzin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EB6A0A"/>
    <a:srgbClr val="B1C800"/>
    <a:srgbClr val="B1D050"/>
    <a:srgbClr val="178EAE"/>
    <a:srgbClr val="5FB2AA"/>
    <a:srgbClr val="D1E1DB"/>
    <a:srgbClr val="A2D7CB"/>
    <a:srgbClr val="D4E6F4"/>
    <a:srgbClr val="EE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00D60-8D23-205D-5D83-C3625C9BC2E2}" v="34" dt="2023-07-25T12:12:11.411"/>
    <p1510:client id="{2F7CC139-0E11-B8E7-4F5F-2D1FBD4DF191}" v="2198" dt="2023-06-30T12:21:13.051"/>
    <p1510:client id="{3596CC17-6364-132A-A7A5-6F75A9587F8C}" v="1" dt="2023-07-25T11:16:33.390"/>
    <p1510:client id="{431CE12E-90D6-DA96-52DC-CC4222E6FAA2}" v="40" dt="2023-06-21T10:57:16.235"/>
    <p1510:client id="{4BD68BCE-9D9B-E277-00BC-E8F761E41474}" v="17" dt="2023-08-18T09:46:15.447"/>
    <p1510:client id="{5627B171-3B58-4F8E-C464-799BE6988A9F}" v="22" dt="2023-07-26T08:43:45.433"/>
    <p1510:client id="{5DF4C336-1D56-B846-CD3D-44C5003A1F92}" v="37" dt="2023-07-25T12:28:29.209"/>
    <p1510:client id="{6D1B282B-F0F4-D366-E698-EE2CD3619B9F}" v="2" dt="2023-07-25T07:32:01.939"/>
    <p1510:client id="{817E52F6-A5DD-0699-938C-47D6CF1C3EAF}" v="4" dt="2023-07-26T10:06:18.870"/>
    <p1510:client id="{9BD3231D-7C32-04B6-C4DD-0740256E1081}" v="26" dt="2023-08-16T08:22:31.810"/>
    <p1510:client id="{AA51740B-DF61-2417-9E08-09AA6DF7C420}" v="801" dt="2023-07-18T11:26:01.430"/>
    <p1510:client id="{B6D532E7-529C-83A7-1459-ACC61A995D73}" v="169" dt="2023-06-20T17:36:33.521"/>
    <p1510:client id="{E1A8ED19-B950-829E-BE0E-60B5938596FD}" v="8" dt="2023-07-25T11:29:07.600"/>
    <p1510:client id="{F2ECD893-015B-E3CB-68D6-3EA74CC23BBF}" v="367" dt="2023-07-18T10:04:20.821"/>
    <p1510:client id="{FEFFE290-4E87-3588-8A36-935BA05866AF}" v="50" dt="2023-06-20T10:13:38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6" y="64"/>
      </p:cViewPr>
      <p:guideLst>
        <p:guide orient="horz" pos="3793"/>
        <p:guide orient="horz" pos="255"/>
        <p:guide orient="horz" pos="1706"/>
        <p:guide pos="7288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88"/>
        <p:guide orient="horz" pos="5865"/>
        <p:guide orient="horz" pos="2214"/>
        <p:guide orient="horz" pos="2077"/>
        <p:guide pos="309"/>
        <p:guide pos="397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a Croll" userId="S::ccroll@digitale-chancen.de::14a59627-3006-47fa-b9e3-098c2eed44c0" providerId="AD" clId="Web-{4BD68BCE-9D9B-E277-00BC-E8F761E41474}"/>
    <pc:docChg chg="">
      <pc:chgData name="Carola Croll" userId="S::ccroll@digitale-chancen.de::14a59627-3006-47fa-b9e3-098c2eed44c0" providerId="AD" clId="Web-{4BD68BCE-9D9B-E277-00BC-E8F761E41474}" dt="2023-08-18T09:46:15.447" v="16"/>
      <pc:docMkLst>
        <pc:docMk/>
      </pc:docMkLst>
      <pc:sldChg chg="delCm">
        <pc:chgData name="Carola Croll" userId="S::ccroll@digitale-chancen.de::14a59627-3006-47fa-b9e3-098c2eed44c0" providerId="AD" clId="Web-{4BD68BCE-9D9B-E277-00BC-E8F761E41474}" dt="2023-08-18T09:44:40.758" v="2"/>
        <pc:sldMkLst>
          <pc:docMk/>
          <pc:sldMk cId="2296680573" sldId="179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4:40.758" v="2"/>
              <pc2:cmMkLst xmlns:pc2="http://schemas.microsoft.com/office/powerpoint/2019/9/main/command">
                <pc:docMk/>
                <pc:sldMk cId="2296680573" sldId="1793"/>
                <pc2:cmMk id="{27B5B2D9-03DD-4BCF-941B-B95F7121C238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6:09.634" v="15"/>
        <pc:sldMkLst>
          <pc:docMk/>
          <pc:sldMk cId="508579845" sldId="17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6:09.634" v="15"/>
              <pc2:cmMkLst xmlns:pc2="http://schemas.microsoft.com/office/powerpoint/2019/9/main/command">
                <pc:docMk/>
                <pc:sldMk cId="508579845" sldId="1795"/>
                <pc2:cmMk id="{8C84D882-7DD7-4E62-9475-C967BE491F12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6:06.541" v="14"/>
              <pc2:cmMkLst xmlns:pc2="http://schemas.microsoft.com/office/powerpoint/2019/9/main/command">
                <pc:docMk/>
                <pc:sldMk cId="508579845" sldId="1795"/>
                <pc2:cmMk id="{83AA24C1-570B-49E2-96A3-301E1CE3BE68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4:20.304" v="0"/>
        <pc:sldMkLst>
          <pc:docMk/>
          <pc:sldMk cId="3018324502" sldId="179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4:20.304" v="0"/>
              <pc2:cmMkLst xmlns:pc2="http://schemas.microsoft.com/office/powerpoint/2019/9/main/command">
                <pc:docMk/>
                <pc:sldMk cId="3018324502" sldId="1796"/>
                <pc2:cmMk id="{F1E3DCF0-6A70-43AB-9545-785FF631F685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4:52.211" v="3"/>
        <pc:sldMkLst>
          <pc:docMk/>
          <pc:sldMk cId="879382771" sldId="179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4:52.211" v="3"/>
              <pc2:cmMkLst xmlns:pc2="http://schemas.microsoft.com/office/powerpoint/2019/9/main/command">
                <pc:docMk/>
                <pc:sldMk cId="879382771" sldId="1797"/>
                <pc2:cmMk id="{4EE952AB-E9E1-425E-8A5D-026173F89C03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6:02.947" v="13"/>
        <pc:sldMkLst>
          <pc:docMk/>
          <pc:sldMk cId="169531922" sldId="179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6:00.212" v="12"/>
              <pc2:cmMkLst xmlns:pc2="http://schemas.microsoft.com/office/powerpoint/2019/9/main/command">
                <pc:docMk/>
                <pc:sldMk cId="169531922" sldId="1798"/>
                <pc2:cmMk id="{AAD80C6E-8C0F-46E9-BFC8-3718E5746E2F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6:02.947" v="13"/>
              <pc2:cmMkLst xmlns:pc2="http://schemas.microsoft.com/office/powerpoint/2019/9/main/command">
                <pc:docMk/>
                <pc:sldMk cId="169531922" sldId="1798"/>
                <pc2:cmMk id="{D28A4786-CA12-42DB-9A7E-29799D51A0B1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5:53.525" v="11"/>
        <pc:sldMkLst>
          <pc:docMk/>
          <pc:sldMk cId="4102890678" sldId="18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53.525" v="11"/>
              <pc2:cmMkLst xmlns:pc2="http://schemas.microsoft.com/office/powerpoint/2019/9/main/command">
                <pc:docMk/>
                <pc:sldMk cId="4102890678" sldId="1804"/>
                <pc2:cmMk id="{9601B95D-72C4-48EF-BEE6-EEFDC6B05AC1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41.259" v="10"/>
              <pc2:cmMkLst xmlns:pc2="http://schemas.microsoft.com/office/powerpoint/2019/9/main/command">
                <pc:docMk/>
                <pc:sldMk cId="4102890678" sldId="1804"/>
                <pc2:cmMk id="{3AE33762-24EC-4119-9483-B525BE626997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4:33.930" v="1"/>
        <pc:sldMkLst>
          <pc:docMk/>
          <pc:sldMk cId="1987950417" sldId="18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4:33.930" v="1"/>
              <pc2:cmMkLst xmlns:pc2="http://schemas.microsoft.com/office/powerpoint/2019/9/main/command">
                <pc:docMk/>
                <pc:sldMk cId="1987950417" sldId="1805"/>
                <pc2:cmMk id="{FF5C2BBB-5689-49B9-B44F-65BB1B69211E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5:06.962" v="5"/>
        <pc:sldMkLst>
          <pc:docMk/>
          <pc:sldMk cId="1769896215" sldId="18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03.930" v="4"/>
              <pc2:cmMkLst xmlns:pc2="http://schemas.microsoft.com/office/powerpoint/2019/9/main/command">
                <pc:docMk/>
                <pc:sldMk cId="1769896215" sldId="1806"/>
                <pc2:cmMk id="{42C4D806-0AF6-4A4E-A8F5-7ACB1784C6F3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06.962" v="5"/>
              <pc2:cmMkLst xmlns:pc2="http://schemas.microsoft.com/office/powerpoint/2019/9/main/command">
                <pc:docMk/>
                <pc:sldMk cId="1769896215" sldId="1806"/>
                <pc2:cmMk id="{69F6CD12-7ABC-4DA6-B507-441820270885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6:15.447" v="16"/>
        <pc:sldMkLst>
          <pc:docMk/>
          <pc:sldMk cId="1044984561" sldId="18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6:15.447" v="16"/>
              <pc2:cmMkLst xmlns:pc2="http://schemas.microsoft.com/office/powerpoint/2019/9/main/command">
                <pc:docMk/>
                <pc:sldMk cId="1044984561" sldId="1807"/>
                <pc2:cmMk id="{AF0762D6-1ECE-4706-982D-B206C8B29848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5:36.946" v="9"/>
        <pc:sldMkLst>
          <pc:docMk/>
          <pc:sldMk cId="3023613163" sldId="180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33.868" v="8"/>
              <pc2:cmMkLst xmlns:pc2="http://schemas.microsoft.com/office/powerpoint/2019/9/main/command">
                <pc:docMk/>
                <pc:sldMk cId="3023613163" sldId="1808"/>
                <pc2:cmMk id="{CC8E3F09-25A2-4F50-84B2-41DDFF3CFB90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28.634" v="7"/>
              <pc2:cmMkLst xmlns:pc2="http://schemas.microsoft.com/office/powerpoint/2019/9/main/command">
                <pc:docMk/>
                <pc:sldMk cId="3023613163" sldId="1808"/>
                <pc2:cmMk id="{51C144DC-C872-4CD6-A4CB-E039B73B8938}"/>
              </pc2:cmMkLst>
            </pc226:cmChg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36.946" v="9"/>
              <pc2:cmMkLst xmlns:pc2="http://schemas.microsoft.com/office/powerpoint/2019/9/main/command">
                <pc:docMk/>
                <pc:sldMk cId="3023613163" sldId="1808"/>
                <pc2:cmMk id="{742DB1FB-FF94-4FB0-8858-16B1A922A5D8}"/>
              </pc2:cmMkLst>
            </pc226:cmChg>
          </p:ext>
        </pc:extLst>
      </pc:sldChg>
      <pc:sldChg chg="delCm">
        <pc:chgData name="Carola Croll" userId="S::ccroll@digitale-chancen.de::14a59627-3006-47fa-b9e3-098c2eed44c0" providerId="AD" clId="Web-{4BD68BCE-9D9B-E277-00BC-E8F761E41474}" dt="2023-08-18T09:45:23.946" v="6"/>
        <pc:sldMkLst>
          <pc:docMk/>
          <pc:sldMk cId="3753125300" sldId="180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ola Croll" userId="S::ccroll@digitale-chancen.de::14a59627-3006-47fa-b9e3-098c2eed44c0" providerId="AD" clId="Web-{4BD68BCE-9D9B-E277-00BC-E8F761E41474}" dt="2023-08-18T09:45:23.946" v="6"/>
              <pc2:cmMkLst xmlns:pc2="http://schemas.microsoft.com/office/powerpoint/2019/9/main/command">
                <pc:docMk/>
                <pc:sldMk cId="3753125300" sldId="1809"/>
                <pc2:cmMk id="{34785068-CDF7-4D7D-A68E-700149823EC4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125" cy="496652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947" y="0"/>
            <a:ext cx="2945125" cy="496652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390"/>
            <a:ext cx="2945125" cy="496652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947" y="9428390"/>
            <a:ext cx="2945125" cy="496652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90586" y="0"/>
            <a:ext cx="3635485" cy="496652"/>
          </a:xfrm>
          <a:prstGeom prst="rect">
            <a:avLst/>
          </a:prstGeom>
        </p:spPr>
        <p:txBody>
          <a:bodyPr vert="horz" lIns="0" tIns="90675" rIns="92126" bIns="46063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53304" y="0"/>
            <a:ext cx="1453784" cy="496652"/>
          </a:xfrm>
          <a:prstGeom prst="rect">
            <a:avLst/>
          </a:prstGeom>
        </p:spPr>
        <p:txBody>
          <a:bodyPr vert="horz" lIns="92126" tIns="90675" rIns="0" bIns="46063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13.01.2025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98425" y="615950"/>
            <a:ext cx="4765675" cy="2681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3" rIns="92126" bIns="4606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90587" y="3514886"/>
            <a:ext cx="5816502" cy="5794751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90586" y="9428390"/>
            <a:ext cx="3635485" cy="496652"/>
          </a:xfrm>
          <a:prstGeom prst="rect">
            <a:avLst/>
          </a:prstGeom>
        </p:spPr>
        <p:txBody>
          <a:bodyPr vert="horz" lIns="0" tIns="46063" rIns="92126" bIns="18135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53303" y="9428390"/>
            <a:ext cx="1453784" cy="496652"/>
          </a:xfrm>
          <a:prstGeom prst="rect">
            <a:avLst/>
          </a:prstGeom>
        </p:spPr>
        <p:txBody>
          <a:bodyPr vert="horz" lIns="92126" tIns="46063" rIns="0" bIns="18135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Line 12"/>
          <p:cNvSpPr>
            <a:spLocks noChangeShapeType="1"/>
          </p:cNvSpPr>
          <p:nvPr userDrawn="1"/>
        </p:nvSpPr>
        <p:spPr bwMode="auto">
          <a:xfrm flipV="1">
            <a:off x="622300" y="406800"/>
            <a:ext cx="10944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5" name="Line 13"/>
          <p:cNvSpPr>
            <a:spLocks noChangeShapeType="1"/>
          </p:cNvSpPr>
          <p:nvPr userDrawn="1"/>
        </p:nvSpPr>
        <p:spPr bwMode="auto">
          <a:xfrm>
            <a:off x="622300" y="2492870"/>
            <a:ext cx="10944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625700" y="6165380"/>
            <a:ext cx="10944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22300" y="476823"/>
            <a:ext cx="10944000" cy="617191"/>
          </a:xfrm>
          <a:noFill/>
        </p:spPr>
        <p:txBody>
          <a:bodyPr/>
          <a:lstStyle>
            <a:lvl1pPr marL="0" indent="0">
              <a:defRPr sz="3600" cap="all" baseline="0"/>
            </a:lvl1pPr>
          </a:lstStyle>
          <a:p>
            <a:pPr lvl="0"/>
            <a:r>
              <a:rPr lang="de-DE" sz="3600" dirty="0" smtClean="0">
                <a:latin typeface="Lato"/>
                <a:ea typeface="Lato"/>
                <a:cs typeface="Lato"/>
              </a:rPr>
              <a:t>Mastertitelformat bearbeiten</a:t>
            </a:r>
            <a:endParaRPr lang="de-DE" noProof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2300" y="1164036"/>
            <a:ext cx="10944000" cy="1256824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 noProof="0" dirty="0"/>
              <a:t>Master-Untertitelformat bearbeiten</a:t>
            </a: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573" y="2852936"/>
            <a:ext cx="5973454" cy="2304256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2419417" y="6529381"/>
            <a:ext cx="15459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latin typeface="Lato" panose="020F0502020204030203"/>
              </a:rPr>
              <a:t>Stand: </a:t>
            </a:r>
            <a:r>
              <a:rPr lang="de-DE" sz="900" dirty="0" smtClean="0">
                <a:latin typeface="Lato" panose="020F0502020204030203"/>
              </a:rPr>
              <a:t>Dezember</a:t>
            </a:r>
            <a:r>
              <a:rPr lang="de-DE" sz="900" baseline="0" dirty="0" smtClean="0">
                <a:latin typeface="Lato" panose="020F0502020204030203"/>
              </a:rPr>
              <a:t> </a:t>
            </a:r>
            <a:r>
              <a:rPr lang="de-DE" sz="900" dirty="0" smtClean="0">
                <a:latin typeface="Lato" panose="020F0502020204030203"/>
              </a:rPr>
              <a:t>2024</a:t>
            </a:r>
            <a:endParaRPr lang="de-DE" sz="900" dirty="0">
              <a:latin typeface="Lato" panose="020F0502020204030203"/>
            </a:endParaRPr>
          </a:p>
        </p:txBody>
      </p:sp>
    </p:spTree>
    <p:extLst>
      <p:ext uri="{BB962C8B-B14F-4D97-AF65-F5344CB8AC3E}">
        <p14:creationId xmlns:p14="http://schemas.microsoft.com/office/powerpoint/2010/main" val="259967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22300" y="476823"/>
            <a:ext cx="10944000" cy="437577"/>
          </a:xfrm>
        </p:spPr>
        <p:txBody>
          <a:bodyPr/>
          <a:lstStyle>
            <a:lvl1pPr marL="0" indent="0">
              <a:defRPr sz="2800" cap="none" baseline="0">
                <a:solidFill>
                  <a:srgbClr val="179C7D"/>
                </a:solidFill>
              </a:defRPr>
            </a:lvl1pPr>
          </a:lstStyle>
          <a:p>
            <a:pPr lvl="0"/>
            <a:r>
              <a:rPr lang="de-DE" noProof="0" dirty="0" smtClean="0"/>
              <a:t>Mastertitelformat bearbeiten</a:t>
            </a:r>
            <a:endParaRPr lang="de-DE" noProof="0" dirty="0"/>
          </a:p>
        </p:txBody>
      </p:sp>
      <p:sp>
        <p:nvSpPr>
          <p:cNvPr id="4" name="Line 12"/>
          <p:cNvSpPr>
            <a:spLocks noChangeShapeType="1"/>
          </p:cNvSpPr>
          <p:nvPr userDrawn="1"/>
        </p:nvSpPr>
        <p:spPr bwMode="auto">
          <a:xfrm flipV="1">
            <a:off x="622300" y="406800"/>
            <a:ext cx="10944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624000" y="1558800"/>
            <a:ext cx="10944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22301" y="1773238"/>
            <a:ext cx="10945700" cy="4248150"/>
          </a:xfrm>
        </p:spPr>
        <p:txBody>
          <a:bodyPr anchor="ctr"/>
          <a:lstStyle>
            <a:lvl1pPr marL="457200" indent="-457200">
              <a:buFont typeface="+mj-lt"/>
              <a:buAutoNum type="arabicPeriod"/>
              <a:defRPr sz="2000" b="1">
                <a:solidFill>
                  <a:srgbClr val="179C7D"/>
                </a:solidFill>
              </a:defRPr>
            </a:lvl1pPr>
            <a:lvl2pPr marL="817200" indent="-457200">
              <a:buFont typeface="+mj-lt"/>
              <a:buAutoNum type="arabicPeriod"/>
              <a:defRPr sz="2000" b="1">
                <a:solidFill>
                  <a:srgbClr val="179C7D"/>
                </a:solidFill>
              </a:defRPr>
            </a:lvl2pPr>
            <a:lvl3pPr marL="1177200" indent="-457200">
              <a:buFont typeface="+mj-lt"/>
              <a:buAutoNum type="arabicPeriod"/>
              <a:defRPr sz="2000" b="1">
                <a:solidFill>
                  <a:srgbClr val="179C7D"/>
                </a:solidFill>
              </a:defRPr>
            </a:lvl3pPr>
            <a:lvl4pPr marL="1537200" indent="-457200">
              <a:buFont typeface="+mj-lt"/>
              <a:buAutoNum type="arabicPeriod"/>
              <a:defRPr sz="2000" b="1">
                <a:solidFill>
                  <a:srgbClr val="179C7D"/>
                </a:solidFill>
              </a:defRPr>
            </a:lvl4pPr>
            <a:lvl5pPr marL="1897200" indent="-457200">
              <a:buFont typeface="+mj-lt"/>
              <a:buAutoNum type="arabicPeriod"/>
              <a:defRPr sz="2000" b="1">
                <a:solidFill>
                  <a:srgbClr val="179C7D"/>
                </a:solidFill>
              </a:defRPr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/>
              <a:t>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255" y="548729"/>
            <a:ext cx="2240045" cy="864096"/>
          </a:xfrm>
          <a:prstGeom prst="rect">
            <a:avLst/>
          </a:prstGeom>
        </p:spPr>
      </p:pic>
      <p:sp>
        <p:nvSpPr>
          <p:cNvPr id="10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2300" y="1037608"/>
            <a:ext cx="10944000" cy="306755"/>
          </a:xfrm>
        </p:spPr>
        <p:txBody>
          <a:bodyPr/>
          <a:lstStyle>
            <a:lvl1pPr marL="0" indent="0">
              <a:buNone/>
              <a:defRPr sz="2000" b="1">
                <a:solidFill>
                  <a:srgbClr val="179C7D"/>
                </a:solidFill>
              </a:defRPr>
            </a:lvl1pPr>
          </a:lstStyle>
          <a:p>
            <a:pPr lvl="0"/>
            <a:r>
              <a:rPr lang="de-DE" noProof="0" dirty="0" smtClean="0"/>
              <a:t>Master-Untertitelformat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29405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2300" y="334800"/>
            <a:ext cx="10944000" cy="430887"/>
          </a:xfrm>
        </p:spPr>
        <p:txBody>
          <a:bodyPr wrap="square">
            <a:spAutoFit/>
          </a:bodyPr>
          <a:lstStyle>
            <a:lvl1pPr marL="0" indent="0" defTabSz="504000">
              <a:defRPr sz="2800">
                <a:solidFill>
                  <a:srgbClr val="179C7D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2300" y="1334143"/>
            <a:ext cx="10944000" cy="4687245"/>
          </a:xfrm>
        </p:spPr>
        <p:txBody>
          <a:bodyPr anchor="ctr"/>
          <a:lstStyle>
            <a:lvl1pPr marL="360000" indent="-360000">
              <a:buFont typeface="Wingdings" panose="05000000000000000000" pitchFamily="2" charset="2"/>
              <a:buChar char="Ø"/>
              <a:defRPr sz="2000"/>
            </a:lvl1pPr>
            <a:lvl2pPr marL="720000" indent="-360000">
              <a:buClr>
                <a:srgbClr val="179C7D"/>
              </a:buClr>
              <a:buFont typeface="Symbol" panose="05050102010706020507" pitchFamily="18" charset="2"/>
              <a:buChar char="-"/>
              <a:defRPr sz="2000"/>
            </a:lvl2pPr>
            <a:lvl3pPr marL="1062900" indent="-342900">
              <a:buClr>
                <a:srgbClr val="179C7D"/>
              </a:buClr>
              <a:buFont typeface="Symbol" panose="05050102010706020507" pitchFamily="18" charset="2"/>
              <a:buChar char="-"/>
              <a:defRPr sz="2000"/>
            </a:lvl3pPr>
            <a:lvl4pPr marL="1440000" indent="-360000">
              <a:buClr>
                <a:srgbClr val="179C7D"/>
              </a:buClr>
              <a:buFont typeface="Symbol" panose="05050102010706020507" pitchFamily="18" charset="2"/>
              <a:buChar char="-"/>
              <a:defRPr sz="2000"/>
            </a:lvl4pPr>
            <a:lvl5pPr marL="1800000" indent="-360000">
              <a:buClr>
                <a:srgbClr val="179C7D"/>
              </a:buClr>
              <a:buFont typeface="Symbol" panose="05050102010706020507" pitchFamily="18" charset="2"/>
              <a:buChar char="-"/>
              <a:defRPr sz="20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255" y="161361"/>
            <a:ext cx="2240045" cy="864096"/>
          </a:xfrm>
          <a:prstGeom prst="rect">
            <a:avLst/>
          </a:prstGeom>
        </p:spPr>
      </p:pic>
      <p:sp>
        <p:nvSpPr>
          <p:cNvPr id="7" name="Rectangle 3"/>
          <p:cNvSpPr>
            <a:spLocks noGrp="1" noChangeArrowheads="1"/>
          </p:cNvSpPr>
          <p:nvPr>
            <p:ph type="subTitle" idx="10"/>
          </p:nvPr>
        </p:nvSpPr>
        <p:spPr>
          <a:xfrm>
            <a:off x="622300" y="875199"/>
            <a:ext cx="10944000" cy="349432"/>
          </a:xfrm>
        </p:spPr>
        <p:txBody>
          <a:bodyPr/>
          <a:lstStyle>
            <a:lvl1pPr marL="0" indent="0">
              <a:buNone/>
              <a:defRPr sz="2000" b="1">
                <a:solidFill>
                  <a:srgbClr val="179C7D"/>
                </a:solidFill>
              </a:defRPr>
            </a:lvl1pPr>
          </a:lstStyle>
          <a:p>
            <a:pPr lvl="0"/>
            <a:r>
              <a:rPr lang="de-DE" noProof="0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9836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622300" y="1710445"/>
            <a:ext cx="10944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Bildplatzhalter 2"/>
          <p:cNvSpPr>
            <a:spLocks noGrp="1"/>
          </p:cNvSpPr>
          <p:nvPr>
            <p:ph type="pic" sz="quarter" idx="10"/>
          </p:nvPr>
        </p:nvSpPr>
        <p:spPr>
          <a:xfrm>
            <a:off x="625700" y="2030030"/>
            <a:ext cx="10944000" cy="3991330"/>
          </a:xfrm>
        </p:spPr>
        <p:txBody>
          <a:bodyPr anchor="ctr" anchorCtr="0"/>
          <a:lstStyle>
            <a:lvl1pPr marL="0" indent="0" algn="ctr">
              <a:buNone/>
              <a:defRPr sz="20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6" name="Line 12"/>
          <p:cNvSpPr>
            <a:spLocks noChangeShapeType="1"/>
          </p:cNvSpPr>
          <p:nvPr userDrawn="1"/>
        </p:nvSpPr>
        <p:spPr bwMode="auto">
          <a:xfrm flipV="1">
            <a:off x="622300" y="404813"/>
            <a:ext cx="10944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622300" y="501030"/>
            <a:ext cx="10944000" cy="430887"/>
          </a:xfrm>
        </p:spPr>
        <p:txBody>
          <a:bodyPr wrap="square">
            <a:spAutoFit/>
          </a:bodyPr>
          <a:lstStyle>
            <a:lvl1pPr marL="0" indent="0" defTabSz="504000">
              <a:defRPr sz="2800">
                <a:solidFill>
                  <a:srgbClr val="179C7D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1"/>
          </p:nvPr>
        </p:nvSpPr>
        <p:spPr>
          <a:xfrm>
            <a:off x="622300" y="1041429"/>
            <a:ext cx="10944000" cy="349432"/>
          </a:xfrm>
        </p:spPr>
        <p:txBody>
          <a:bodyPr/>
          <a:lstStyle>
            <a:lvl1pPr marL="0" indent="0">
              <a:buNone/>
              <a:defRPr sz="2000" b="1">
                <a:solidFill>
                  <a:srgbClr val="179C7D"/>
                </a:solidFill>
              </a:defRPr>
            </a:lvl1pPr>
          </a:lstStyle>
          <a:p>
            <a:pPr lvl="0"/>
            <a:r>
              <a:rPr lang="de-DE" noProof="0" dirty="0"/>
              <a:t>Master-Untertitelformat bearbeiten</a:t>
            </a:r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255" y="512736"/>
            <a:ext cx="2240045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93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34800"/>
            <a:ext cx="10944000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1774800"/>
            <a:ext cx="1094400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25700" y="6165380"/>
            <a:ext cx="10944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07484" y="6223091"/>
            <a:ext cx="736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fld id="{DC75ABA8-74DD-4667-80FE-C5991E625FC0}" type="slidenum">
              <a:rPr lang="en-US" sz="1000"/>
              <a:pPr algn="l">
                <a:spcBef>
                  <a:spcPct val="50000"/>
                </a:spcBef>
              </a:pPr>
              <a:t>‹Nr.›</a:t>
            </a:fld>
            <a:endParaRPr lang="en-US" sz="1000" dirty="0"/>
          </a:p>
        </p:txBody>
      </p:sp>
      <p:pic>
        <p:nvPicPr>
          <p:cNvPr id="9" name="Picture 8" descr="Logo_ausgetauscht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20" y="6314460"/>
            <a:ext cx="1417637" cy="388152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515" y="6223091"/>
            <a:ext cx="1308785" cy="52208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6375491"/>
            <a:ext cx="1808052" cy="36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5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Lato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Lato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Lato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Lato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Lato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Lato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niedersachsen@digitale-chancen.de" TargetMode="External"/><Relationship Id="rId2" Type="http://schemas.openxmlformats.org/officeDocument/2006/relationships/hyperlink" Target="http://www.digitale-doerfer-niedersachsen.de/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Digitale Dörfer Niedersachsen</a:t>
            </a:r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solidFill>
                  <a:srgbClr val="179C7D"/>
                </a:solidFill>
              </a:rPr>
              <a:t>Schulung Digitale </a:t>
            </a:r>
            <a:r>
              <a:rPr lang="de-DE" dirty="0" err="1">
                <a:solidFill>
                  <a:srgbClr val="179C7D"/>
                </a:solidFill>
              </a:rPr>
              <a:t>Dorfheld</a:t>
            </a:r>
            <a:r>
              <a:rPr lang="de-DE" dirty="0">
                <a:solidFill>
                  <a:srgbClr val="179C7D"/>
                </a:solidFill>
              </a:rPr>
              <a:t>*innen</a:t>
            </a:r>
          </a:p>
          <a:p>
            <a:r>
              <a:rPr lang="de-DE" dirty="0"/>
              <a:t>Einheit </a:t>
            </a:r>
            <a:r>
              <a:rPr lang="de-DE" dirty="0" smtClean="0"/>
              <a:t>B Praktische Anwendungen</a:t>
            </a:r>
          </a:p>
          <a:p>
            <a:r>
              <a:rPr lang="de-DE" dirty="0" smtClean="0"/>
              <a:t>Modul</a:t>
            </a:r>
            <a:r>
              <a:rPr lang="de-DE" dirty="0"/>
              <a:t>: Fit am Smartphone und Tablet mit dem </a:t>
            </a:r>
            <a:r>
              <a:rPr lang="de-DE" dirty="0" err="1" smtClean="0"/>
              <a:t>DorfFunk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17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179C7D"/>
              </a:buClr>
              <a:buSzPct val="100000"/>
              <a:buNone/>
            </a:pPr>
            <a:r>
              <a:rPr lang="de-DE" sz="3600" b="1" dirty="0">
                <a:solidFill>
                  <a:srgbClr val="179C7D"/>
                </a:solidFill>
              </a:rPr>
              <a:t>Pause</a:t>
            </a:r>
          </a:p>
          <a:p>
            <a:pPr marL="0" lvl="0" indent="0" algn="ctr">
              <a:buClr>
                <a:srgbClr val="179C7D"/>
              </a:buClr>
              <a:buSzPct val="100000"/>
              <a:buNone/>
            </a:pPr>
            <a:r>
              <a:rPr lang="de-DE" sz="3600" b="1" dirty="0">
                <a:solidFill>
                  <a:srgbClr val="179C7D"/>
                </a:solidFill>
              </a:rPr>
              <a:t>15 Minuten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Pause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95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Lernen in kleinen Einheiten und kurzen Schritten</a:t>
            </a:r>
          </a:p>
          <a:p>
            <a:r>
              <a:rPr lang="de-DE" dirty="0"/>
              <a:t>Inhalte sollten einfach verinnerlicht werden </a:t>
            </a:r>
            <a:r>
              <a:rPr lang="de-DE" dirty="0" smtClean="0"/>
              <a:t>können.</a:t>
            </a:r>
            <a:endParaRPr lang="de-DE" dirty="0"/>
          </a:p>
          <a:p>
            <a:r>
              <a:rPr lang="de-DE" dirty="0"/>
              <a:t>Einheiten sollten zeit- und ortsunabhängig abgerufen werden </a:t>
            </a:r>
            <a:r>
              <a:rPr lang="de-DE" dirty="0" smtClean="0"/>
              <a:t>können.</a:t>
            </a:r>
            <a:endParaRPr lang="de-DE" dirty="0"/>
          </a:p>
          <a:p>
            <a:r>
              <a:rPr lang="de-DE" dirty="0" smtClean="0"/>
              <a:t>Sie sollten </a:t>
            </a:r>
            <a:r>
              <a:rPr lang="de-DE" dirty="0"/>
              <a:t>möglichst mit </a:t>
            </a:r>
            <a:r>
              <a:rPr lang="de-DE" dirty="0" smtClean="0"/>
              <a:t>einem Erfolgserlebnis enden.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Input </a:t>
            </a:r>
            <a:r>
              <a:rPr lang="de-DE" dirty="0" err="1" smtClean="0">
                <a:solidFill>
                  <a:schemeClr val="tx2"/>
                </a:solidFill>
              </a:rPr>
              <a:t>Microlearning</a:t>
            </a:r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3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Laden Sie sich wenn möglich das </a:t>
            </a:r>
            <a:r>
              <a:rPr lang="de-DE" dirty="0" err="1"/>
              <a:t>DorfFunk</a:t>
            </a:r>
            <a:r>
              <a:rPr lang="de-DE" dirty="0"/>
              <a:t>-Handbuch aus der Projekt-Toolbox herunter und lesen Sie es sich in Ruhe durch.</a:t>
            </a:r>
          </a:p>
          <a:p>
            <a:r>
              <a:rPr lang="de-DE" dirty="0"/>
              <a:t>Beantworten Sie für sich </a:t>
            </a:r>
            <a:r>
              <a:rPr lang="de-DE" dirty="0" smtClean="0"/>
              <a:t>folgenden </a:t>
            </a:r>
            <a:r>
              <a:rPr lang="de-DE" dirty="0"/>
              <a:t>Fragen:</a:t>
            </a:r>
          </a:p>
          <a:p>
            <a:pPr lvl="1"/>
            <a:r>
              <a:rPr lang="de-DE" dirty="0"/>
              <a:t>Was ist mir noch unklar?</a:t>
            </a:r>
          </a:p>
          <a:p>
            <a:pPr lvl="1"/>
            <a:r>
              <a:rPr lang="de-DE" dirty="0"/>
              <a:t>Welche Funktion gefällt mir am besten?</a:t>
            </a:r>
          </a:p>
          <a:p>
            <a:pPr lvl="1"/>
            <a:r>
              <a:rPr lang="de-DE" dirty="0"/>
              <a:t>Was war mir neu?</a:t>
            </a:r>
          </a:p>
          <a:p>
            <a:pPr lvl="1"/>
            <a:r>
              <a:rPr lang="de-DE" dirty="0"/>
              <a:t>Was könnte leicht zu bedienen und zu erlernen sein?</a:t>
            </a:r>
          </a:p>
          <a:p>
            <a:pPr lvl="1"/>
            <a:r>
              <a:rPr lang="de-DE" dirty="0"/>
              <a:t>Was klingt eher kompliziert?</a:t>
            </a:r>
          </a:p>
          <a:p>
            <a:pPr lvl="1"/>
            <a:r>
              <a:rPr lang="de-DE" dirty="0"/>
              <a:t>Fehlt Ihnen noch etwas?</a:t>
            </a:r>
          </a:p>
          <a:p>
            <a:r>
              <a:rPr lang="de-DE" dirty="0"/>
              <a:t>Sie haben 15 Minuten Zeit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Der </a:t>
            </a:r>
            <a:r>
              <a:rPr lang="de-DE" dirty="0" err="1" smtClean="0"/>
              <a:t>DorfFunk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489" y="2382577"/>
            <a:ext cx="3638811" cy="363881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4761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Schreiben Sie Ihren Namen und Ihre Ideen für </a:t>
            </a:r>
            <a:r>
              <a:rPr lang="de-DE" dirty="0" err="1"/>
              <a:t>Microlearning</a:t>
            </a:r>
            <a:r>
              <a:rPr lang="de-DE" dirty="0"/>
              <a:t>-Übungen auf Ihren Zettel.</a:t>
            </a:r>
          </a:p>
          <a:p>
            <a:r>
              <a:rPr lang="de-DE" dirty="0"/>
              <a:t>Geben Sie Ihren Zettel nach 2</a:t>
            </a:r>
            <a:r>
              <a:rPr lang="de-DE" dirty="0" smtClean="0"/>
              <a:t> </a:t>
            </a:r>
            <a:r>
              <a:rPr lang="de-DE" dirty="0"/>
              <a:t>Minuten an Ihre*n rechte*n Sitznachbar*in weiter.</a:t>
            </a:r>
          </a:p>
          <a:p>
            <a:r>
              <a:rPr lang="de-DE" dirty="0"/>
              <a:t>Schreiben Sie auf den neuen Zettel weitere Ideen.</a:t>
            </a:r>
          </a:p>
          <a:p>
            <a:r>
              <a:rPr lang="de-DE" dirty="0"/>
              <a:t>Wiederholen Sie den Prozess.</a:t>
            </a:r>
          </a:p>
          <a:p>
            <a:r>
              <a:rPr lang="de-DE" dirty="0"/>
              <a:t>Sie haben immer jeweils 2</a:t>
            </a:r>
            <a:r>
              <a:rPr lang="de-DE" dirty="0" smtClean="0"/>
              <a:t> </a:t>
            </a:r>
            <a:r>
              <a:rPr lang="de-DE" dirty="0"/>
              <a:t>Minuten Zeit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Der </a:t>
            </a:r>
            <a:r>
              <a:rPr lang="de-DE" dirty="0" err="1" smtClean="0"/>
              <a:t>DorfFunk</a:t>
            </a:r>
            <a:r>
              <a:rPr lang="de-DE" dirty="0" smtClean="0"/>
              <a:t>: Ideen sammeln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834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Tragen </a:t>
            </a:r>
            <a:r>
              <a:rPr lang="de-DE" dirty="0"/>
              <a:t>Sie </a:t>
            </a:r>
            <a:r>
              <a:rPr lang="de-DE" dirty="0" smtClean="0"/>
              <a:t>Ihre </a:t>
            </a:r>
            <a:r>
              <a:rPr lang="de-DE" dirty="0"/>
              <a:t>Ideen für </a:t>
            </a:r>
            <a:r>
              <a:rPr lang="de-DE" dirty="0" err="1"/>
              <a:t>Microlearning</a:t>
            </a:r>
            <a:r>
              <a:rPr lang="de-DE" dirty="0"/>
              <a:t>-Übungen </a:t>
            </a:r>
            <a:r>
              <a:rPr lang="de-DE" dirty="0" smtClean="0"/>
              <a:t>auf dem Whiteboard ein.</a:t>
            </a:r>
          </a:p>
          <a:p>
            <a:r>
              <a:rPr lang="de-DE" dirty="0" smtClean="0"/>
              <a:t>Tragen Sie möglichst in jeden Bereich (Anfänger*innen, Fortgeschrittene, Geübte) etwas ein.</a:t>
            </a:r>
          </a:p>
          <a:p>
            <a:r>
              <a:rPr lang="de-DE" dirty="0" smtClean="0"/>
              <a:t>Schauen Sie, was die anderen Teilnehmer*innen schreiben.</a:t>
            </a:r>
          </a:p>
          <a:p>
            <a:r>
              <a:rPr lang="de-DE" dirty="0" smtClean="0"/>
              <a:t>Lassen Sie sich inspirieren, entwickeln Sie Ideen weiter.</a:t>
            </a:r>
            <a:endParaRPr lang="de-DE" dirty="0"/>
          </a:p>
          <a:p>
            <a:r>
              <a:rPr lang="de-DE" dirty="0" smtClean="0"/>
              <a:t>Sie haben 10 Minuten Zeit.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Der </a:t>
            </a:r>
            <a:r>
              <a:rPr lang="de-DE" dirty="0" err="1" smtClean="0"/>
              <a:t>DorfFunk</a:t>
            </a:r>
            <a:r>
              <a:rPr lang="de-DE" dirty="0" smtClean="0"/>
              <a:t>: Ideen sammeln - online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877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179C7D"/>
              </a:buClr>
              <a:buSzPct val="100000"/>
              <a:buNone/>
            </a:pPr>
            <a:r>
              <a:rPr lang="de-DE" sz="3600" b="1" dirty="0">
                <a:solidFill>
                  <a:srgbClr val="179C7D"/>
                </a:solidFill>
              </a:rPr>
              <a:t>Pause</a:t>
            </a:r>
          </a:p>
          <a:p>
            <a:pPr marL="0" lvl="0" indent="0" algn="ctr">
              <a:buClr>
                <a:srgbClr val="179C7D"/>
              </a:buClr>
              <a:buSzPct val="100000"/>
              <a:buNone/>
            </a:pPr>
            <a:r>
              <a:rPr lang="de-DE" sz="3600" b="1" dirty="0">
                <a:solidFill>
                  <a:srgbClr val="179C7D"/>
                </a:solidFill>
              </a:rPr>
              <a:t>15 Minuten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Pause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836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Bilden Sie Zweiergruppen.</a:t>
            </a:r>
          </a:p>
          <a:p>
            <a:r>
              <a:rPr lang="de-DE" dirty="0"/>
              <a:t>Eine Person </a:t>
            </a:r>
            <a:r>
              <a:rPr lang="de-DE" dirty="0" smtClean="0"/>
              <a:t>spielt den oder die Digitale </a:t>
            </a:r>
            <a:r>
              <a:rPr lang="de-DE" dirty="0" err="1"/>
              <a:t>Dorfheld</a:t>
            </a:r>
            <a:r>
              <a:rPr lang="de-DE" dirty="0"/>
              <a:t>*in und die andere Person übernimmt die Rolle, </a:t>
            </a:r>
            <a:r>
              <a:rPr lang="de-DE" dirty="0" smtClean="0"/>
              <a:t>die  </a:t>
            </a:r>
            <a:r>
              <a:rPr lang="de-DE" dirty="0"/>
              <a:t>auf den folgenden Folien </a:t>
            </a:r>
            <a:r>
              <a:rPr lang="de-DE" dirty="0" smtClean="0"/>
              <a:t>und auf den Rollenspielkarten zu sehen sind.</a:t>
            </a:r>
            <a:endParaRPr lang="de-DE" dirty="0"/>
          </a:p>
          <a:p>
            <a:r>
              <a:rPr lang="de-DE" dirty="0" smtClean="0"/>
              <a:t>Unterstützen Sie als </a:t>
            </a:r>
            <a:r>
              <a:rPr lang="de-DE" dirty="0" err="1" smtClean="0"/>
              <a:t>Dorfheld</a:t>
            </a:r>
            <a:r>
              <a:rPr lang="de-DE" dirty="0" smtClean="0"/>
              <a:t>*in Ihr Gegenüber.</a:t>
            </a:r>
            <a:endParaRPr lang="de-DE" dirty="0"/>
          </a:p>
          <a:p>
            <a:r>
              <a:rPr lang="de-DE" dirty="0"/>
              <a:t>Nutzen Sie hierfür die Ideensammlung, die Mini-Schulungen oder neue Ideen.</a:t>
            </a:r>
          </a:p>
          <a:p>
            <a:r>
              <a:rPr lang="de-DE" dirty="0" smtClean="0"/>
              <a:t>Pro </a:t>
            </a:r>
            <a:r>
              <a:rPr lang="de-DE" dirty="0"/>
              <a:t>Rollenspiel haben Sie </a:t>
            </a:r>
            <a:r>
              <a:rPr lang="de-DE" dirty="0" smtClean="0"/>
              <a:t>bis zu 10 Minuten Zeit.</a:t>
            </a:r>
          </a:p>
          <a:p>
            <a:r>
              <a:rPr lang="de-DE" dirty="0" smtClean="0"/>
              <a:t>Sie haben insgesamt 20 Minuten Zeit.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Rollenspiel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824" y="3594970"/>
            <a:ext cx="4526476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5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Martha Meyer</a:t>
            </a:r>
          </a:p>
          <a:p>
            <a:r>
              <a:rPr lang="de-DE" dirty="0"/>
              <a:t>80 Jahre alt</a:t>
            </a:r>
          </a:p>
          <a:p>
            <a:r>
              <a:rPr lang="de-DE" dirty="0"/>
              <a:t>Ihr Enkel hat ihr den </a:t>
            </a:r>
            <a:r>
              <a:rPr lang="de-DE" dirty="0" err="1"/>
              <a:t>DorfFunk</a:t>
            </a:r>
            <a:r>
              <a:rPr lang="de-DE" dirty="0"/>
              <a:t> auf ihrem Smartphone installiert und eingerichtet.</a:t>
            </a:r>
          </a:p>
          <a:p>
            <a:r>
              <a:rPr lang="de-DE" dirty="0"/>
              <a:t>Sie benutzt ihr Smartphone kaum und kommt mit dem ganzen </a:t>
            </a:r>
            <a:r>
              <a:rPr lang="de-DE" dirty="0" err="1"/>
              <a:t>Getippe</a:t>
            </a:r>
            <a:r>
              <a:rPr lang="de-DE" dirty="0"/>
              <a:t> nicht zurecht – nie macht das blöde Ding das, was sie will.</a:t>
            </a:r>
          </a:p>
          <a:p>
            <a:r>
              <a:rPr lang="de-DE" dirty="0"/>
              <a:t>Schritte vergisst sie schnell wieder und muss diese häufig wiederholen.</a:t>
            </a:r>
          </a:p>
          <a:p>
            <a:r>
              <a:rPr lang="de-DE" dirty="0"/>
              <a:t>Sie weiß auch gar nicht, warum sie das überhaupt nutzen soll.</a:t>
            </a:r>
          </a:p>
          <a:p>
            <a:r>
              <a:rPr lang="de-DE" dirty="0"/>
              <a:t>Das letzte Kuchenfest im Bürgerhaus hat sie leider verpasst, weil es nur online angekündigt worden war, dabei backt sie den besten Apfelkuchen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Rollenspiel: Runde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533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Stephan Hopf</a:t>
            </a:r>
          </a:p>
          <a:p>
            <a:r>
              <a:rPr lang="de-DE" dirty="0"/>
              <a:t>60 Jahre alt</a:t>
            </a:r>
          </a:p>
          <a:p>
            <a:r>
              <a:rPr lang="de-DE" dirty="0"/>
              <a:t>Kommt mit seinem Smartphone und dem </a:t>
            </a:r>
            <a:r>
              <a:rPr lang="de-DE" dirty="0" err="1"/>
              <a:t>DorfFunk</a:t>
            </a:r>
            <a:r>
              <a:rPr lang="de-DE" dirty="0"/>
              <a:t> gut klar und ist dort sehr aktiv.</a:t>
            </a:r>
          </a:p>
          <a:p>
            <a:r>
              <a:rPr lang="de-DE" dirty="0"/>
              <a:t>Er mag den </a:t>
            </a:r>
            <a:r>
              <a:rPr lang="de-DE" dirty="0" err="1"/>
              <a:t>DorfFunk</a:t>
            </a:r>
            <a:r>
              <a:rPr lang="de-DE" dirty="0"/>
              <a:t>, allerdings gibt es seiner Meinung nach auch Dinge, die nicht so gut laufen.</a:t>
            </a:r>
          </a:p>
          <a:p>
            <a:r>
              <a:rPr lang="de-DE" dirty="0"/>
              <a:t>Er ist genervt, weil er ständig alle möglichen Push-Benachrichtigungen vom </a:t>
            </a:r>
            <a:r>
              <a:rPr lang="de-DE" dirty="0" err="1"/>
              <a:t>DorfFunk</a:t>
            </a:r>
            <a:r>
              <a:rPr lang="de-DE" dirty="0"/>
              <a:t> bekommt, die ihn gar nicht interessieren.</a:t>
            </a:r>
          </a:p>
          <a:p>
            <a:r>
              <a:rPr lang="de-DE" dirty="0"/>
              <a:t>Auch nervt es ihn, dass er Benachrichtigungen aus Gemeinden aus dem Umland bekommt, mit denen er nichts zu tun hat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Rollenspiel: Runde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71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Wolfgang Heine</a:t>
            </a:r>
          </a:p>
          <a:p>
            <a:r>
              <a:rPr lang="de-DE" dirty="0"/>
              <a:t>75 Jahre alt</a:t>
            </a:r>
          </a:p>
          <a:p>
            <a:r>
              <a:rPr lang="de-DE" dirty="0"/>
              <a:t>Benutzt den </a:t>
            </a:r>
            <a:r>
              <a:rPr lang="de-DE" dirty="0" err="1"/>
              <a:t>DorfFunk</a:t>
            </a:r>
            <a:r>
              <a:rPr lang="de-DE" dirty="0"/>
              <a:t> erst seit kurzem.</a:t>
            </a:r>
          </a:p>
          <a:p>
            <a:r>
              <a:rPr lang="de-DE" dirty="0"/>
              <a:t>Sein Sohn hat ihm alles installiert und eingerichtet.</a:t>
            </a:r>
          </a:p>
          <a:p>
            <a:r>
              <a:rPr lang="de-DE" dirty="0"/>
              <a:t>Mit dem Smartphone kann er umgehen, allerdings kann er nur die Schritte, die ihm sein Sohn gezeigt hat.</a:t>
            </a:r>
          </a:p>
          <a:p>
            <a:r>
              <a:rPr lang="de-DE" dirty="0"/>
              <a:t>Er findet die Informationen ganz interessant, aber er würde gerne etwas aktiver werden.</a:t>
            </a:r>
          </a:p>
          <a:p>
            <a:r>
              <a:rPr lang="de-DE" dirty="0"/>
              <a:t>Manchmal schreiben Leute abfällige Dinge über Landwirte, denen würde er gerne mal seine Meinung sagen.</a:t>
            </a:r>
          </a:p>
          <a:p>
            <a:r>
              <a:rPr lang="de-DE" dirty="0"/>
              <a:t>Hat einen alten Anhänger, den er gerne verkaufen würde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Rollenspiel: Runde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898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Fit am Smartphone und Tablet mit dem </a:t>
            </a:r>
            <a:r>
              <a:rPr lang="de-DE" dirty="0" err="1" smtClean="0"/>
              <a:t>DorfFunk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smtClean="0"/>
              <a:t>Check-In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Bedienung von Smartphones und Tablets</a:t>
            </a:r>
          </a:p>
          <a:p>
            <a:pPr marL="0" indent="0">
              <a:buNone/>
            </a:pPr>
            <a:r>
              <a:rPr lang="de-DE" sz="2000" dirty="0"/>
              <a:t>Technisch relevante Begriffe </a:t>
            </a:r>
          </a:p>
          <a:p>
            <a:pPr marL="0" indent="0">
              <a:buNone/>
            </a:pPr>
            <a:r>
              <a:rPr lang="de-DE" sz="2000" dirty="0"/>
              <a:t>Anwendungen und nützliche Apps</a:t>
            </a:r>
          </a:p>
          <a:p>
            <a:pPr marL="0" indent="0">
              <a:buNone/>
            </a:pPr>
            <a:r>
              <a:rPr lang="de-DE" sz="2000" dirty="0" smtClean="0"/>
              <a:t>	Pause</a:t>
            </a: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Input </a:t>
            </a:r>
            <a:r>
              <a:rPr lang="de-DE" sz="2000" dirty="0" err="1" smtClean="0"/>
              <a:t>Microlearning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Der </a:t>
            </a:r>
            <a:r>
              <a:rPr lang="de-DE" sz="2000" dirty="0" err="1"/>
              <a:t>DorfFunk</a:t>
            </a: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	Pause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Rollenspiel</a:t>
            </a:r>
          </a:p>
          <a:p>
            <a:pPr marL="0" indent="0">
              <a:buNone/>
            </a:pPr>
            <a:r>
              <a:rPr lang="de-DE" sz="2000" dirty="0"/>
              <a:t>Offene </a:t>
            </a:r>
            <a:r>
              <a:rPr lang="de-DE" sz="2000" dirty="0" smtClean="0"/>
              <a:t>Fragen</a:t>
            </a:r>
            <a:endParaRPr lang="de-DE" sz="20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000" dirty="0" smtClean="0"/>
              <a:t>Inhalt</a:t>
            </a:r>
            <a:endParaRPr lang="de-DE" sz="2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464" y="2552425"/>
            <a:ext cx="3857197" cy="351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1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Sabine </a:t>
            </a:r>
            <a:r>
              <a:rPr lang="de-DE" dirty="0" err="1"/>
              <a:t>Birker</a:t>
            </a:r>
            <a:endParaRPr lang="de-DE" dirty="0"/>
          </a:p>
          <a:p>
            <a:r>
              <a:rPr lang="de-DE" dirty="0"/>
              <a:t>55 Jahre alt</a:t>
            </a:r>
          </a:p>
          <a:p>
            <a:r>
              <a:rPr lang="de-DE" dirty="0"/>
              <a:t>Kommt mit Smartphones und dem </a:t>
            </a:r>
            <a:r>
              <a:rPr lang="de-DE" dirty="0" err="1"/>
              <a:t>DorfFunk</a:t>
            </a:r>
            <a:r>
              <a:rPr lang="de-DE" dirty="0"/>
              <a:t> gut klar, nutzt ihn aber noch nicht lange.</a:t>
            </a:r>
          </a:p>
          <a:p>
            <a:r>
              <a:rPr lang="de-DE" dirty="0"/>
              <a:t>Ist neu in der Gemeinde und nutzt den </a:t>
            </a:r>
            <a:r>
              <a:rPr lang="de-DE" dirty="0" err="1"/>
              <a:t>DorfFunk</a:t>
            </a:r>
            <a:r>
              <a:rPr lang="de-DE" dirty="0"/>
              <a:t> bisher primär als Informationsquelle.</a:t>
            </a:r>
          </a:p>
          <a:p>
            <a:r>
              <a:rPr lang="de-DE" dirty="0"/>
              <a:t>Würde sich gerne mehr in die Gemeinde einbringen und nette Leute kennenlernen.</a:t>
            </a:r>
          </a:p>
          <a:p>
            <a:r>
              <a:rPr lang="de-DE" dirty="0"/>
              <a:t>Geht gerne laufen, hat in ihrer Nähe aber noch niemanden gefunden, mit dem sie das zusammen machen könnte.</a:t>
            </a:r>
          </a:p>
          <a:p>
            <a:r>
              <a:rPr lang="de-DE" dirty="0"/>
              <a:t>Manchmal kommentiert ein Mann ihre Beiträge oder funkt sie ständig an, sie will mit ihm und seinen plumpen Avancen jedoch nichts zu tun haben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Rollenspiel: Runde </a:t>
            </a:r>
            <a:r>
              <a:rPr lang="de-DE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8976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ist Ihnen schwergefallen?</a:t>
            </a:r>
          </a:p>
          <a:p>
            <a:r>
              <a:rPr lang="de-DE" dirty="0"/>
              <a:t>Wo hätten Sie sich mehr Hilfe und Unterstützung gewünscht?</a:t>
            </a:r>
          </a:p>
          <a:p>
            <a:r>
              <a:rPr lang="de-DE" dirty="0"/>
              <a:t>Ist Ihnen in Ihren Rollen etwas Besonderes aufgefallen?</a:t>
            </a:r>
          </a:p>
          <a:p>
            <a:r>
              <a:rPr lang="de-DE" dirty="0"/>
              <a:t>Was nehmen Sie aus dieser Erfahrung für Ihre Rolle als Digitale*r </a:t>
            </a:r>
            <a:r>
              <a:rPr lang="de-DE" dirty="0" err="1"/>
              <a:t>Dorfheld</a:t>
            </a:r>
            <a:r>
              <a:rPr lang="de-DE" dirty="0"/>
              <a:t>*in mit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Reflexion zum Rollenspiel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188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Haben Sie noch </a:t>
            </a:r>
            <a:r>
              <a:rPr lang="de-DE" dirty="0" smtClean="0">
                <a:solidFill>
                  <a:srgbClr val="000000"/>
                </a:solidFill>
              </a:rPr>
              <a:t>Fragen oder Feedback?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Weitere Informationen finden Sie hier:</a:t>
            </a:r>
          </a:p>
          <a:p>
            <a:pPr lvl="1"/>
            <a:r>
              <a:rPr lang="de-DE" b="1" dirty="0" smtClean="0"/>
              <a:t>Projektwebseite</a:t>
            </a:r>
            <a:r>
              <a:rPr lang="de-DE" b="1" dirty="0"/>
              <a:t>: </a:t>
            </a:r>
            <a:r>
              <a:rPr lang="de-DE" dirty="0">
                <a:solidFill>
                  <a:srgbClr val="000000"/>
                </a:solidFill>
                <a:hlinkClick r:id="rId2"/>
              </a:rPr>
              <a:t>www.digitale-doerfer-niedersachsen.de</a:t>
            </a:r>
            <a:endParaRPr lang="de-DE" dirty="0">
              <a:solidFill>
                <a:srgbClr val="000000"/>
              </a:solidFill>
            </a:endParaRPr>
          </a:p>
          <a:p>
            <a:pPr lvl="1"/>
            <a:r>
              <a:rPr lang="de-DE" b="1" dirty="0"/>
              <a:t>Kontakt zum Projekt:</a:t>
            </a:r>
            <a:r>
              <a:rPr lang="de-DE" dirty="0"/>
              <a:t> </a:t>
            </a:r>
            <a:r>
              <a:rPr lang="de-DE" dirty="0">
                <a:solidFill>
                  <a:srgbClr val="000000"/>
                </a:solidFill>
                <a:hlinkClick r:id="rId3"/>
              </a:rPr>
              <a:t>niedersachsen@digitale-chancen.de</a:t>
            </a:r>
            <a:endParaRPr lang="de-DE" dirty="0">
              <a:solidFill>
                <a:srgbClr val="000000"/>
              </a:solidFill>
            </a:endParaRPr>
          </a:p>
          <a:p>
            <a:pPr lvl="1"/>
            <a:r>
              <a:rPr lang="de-DE" b="1" dirty="0" err="1"/>
              <a:t>DorfFunk</a:t>
            </a:r>
            <a:r>
              <a:rPr lang="de-DE" b="1" dirty="0"/>
              <a:t> Gruppe: </a:t>
            </a:r>
            <a:r>
              <a:rPr lang="de-DE" dirty="0">
                <a:solidFill>
                  <a:srgbClr val="000000"/>
                </a:solidFill>
              </a:rPr>
              <a:t>Digitale </a:t>
            </a:r>
            <a:r>
              <a:rPr lang="de-DE" dirty="0" err="1" smtClean="0">
                <a:solidFill>
                  <a:srgbClr val="000000"/>
                </a:solidFill>
              </a:rPr>
              <a:t>Dorfheld</a:t>
            </a:r>
            <a:r>
              <a:rPr lang="de-DE" dirty="0" smtClean="0">
                <a:solidFill>
                  <a:srgbClr val="000000"/>
                </a:solidFill>
              </a:rPr>
              <a:t>*innen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Offene Fragen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6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de-DE" kern="1200" dirty="0"/>
              <a:t>Digitale </a:t>
            </a:r>
            <a:r>
              <a:rPr lang="de-DE" kern="1200" dirty="0" err="1"/>
              <a:t>Dorfheld</a:t>
            </a:r>
            <a:r>
              <a:rPr lang="de-DE" kern="1200" dirty="0"/>
              <a:t>*innen</a:t>
            </a:r>
            <a:endParaRPr lang="de-DE" sz="1800" dirty="0">
              <a:ea typeface="Lato" panose="020F0502020204030203"/>
              <a:cs typeface="Lato" panose="020F0502020204030203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4960" y="1334143"/>
            <a:ext cx="6171340" cy="4687245"/>
          </a:xfrm>
        </p:spPr>
        <p:txBody>
          <a:bodyPr/>
          <a:lstStyle/>
          <a:p>
            <a:pPr marL="0" lvl="0" indent="0">
              <a:buClr>
                <a:srgbClr val="179C7D"/>
              </a:buClr>
              <a:buNone/>
            </a:pPr>
            <a:r>
              <a:rPr lang="de-DE" b="1" dirty="0" err="1">
                <a:solidFill>
                  <a:srgbClr val="179C7D"/>
                </a:solidFill>
              </a:rPr>
              <a:t>DorfFunk</a:t>
            </a:r>
            <a:r>
              <a:rPr lang="de-DE" b="1" dirty="0">
                <a:solidFill>
                  <a:srgbClr val="179C7D"/>
                </a:solidFill>
              </a:rPr>
              <a:t> Gruppe Digitale </a:t>
            </a:r>
            <a:r>
              <a:rPr lang="de-DE" b="1" dirty="0" err="1">
                <a:solidFill>
                  <a:srgbClr val="179C7D"/>
                </a:solidFill>
              </a:rPr>
              <a:t>Dorfheld</a:t>
            </a:r>
            <a:r>
              <a:rPr lang="de-DE" b="1" dirty="0">
                <a:solidFill>
                  <a:srgbClr val="179C7D"/>
                </a:solidFill>
              </a:rPr>
              <a:t>*innen </a:t>
            </a:r>
          </a:p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niedersachsenweit</a:t>
            </a:r>
          </a:p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Austauschmöglichkeit für Multiplikator*innen und Digitale </a:t>
            </a:r>
            <a:r>
              <a:rPr lang="de-DE" dirty="0" err="1">
                <a:solidFill>
                  <a:srgbClr val="000000"/>
                </a:solidFill>
              </a:rPr>
              <a:t>Dorfheld</a:t>
            </a:r>
            <a:r>
              <a:rPr lang="de-DE" dirty="0">
                <a:solidFill>
                  <a:srgbClr val="000000"/>
                </a:solidFill>
              </a:rPr>
              <a:t>*innen</a:t>
            </a:r>
          </a:p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eigene Trainingserfahrungen teilen</a:t>
            </a:r>
          </a:p>
          <a:p>
            <a:pPr lvl="0">
              <a:buClr>
                <a:srgbClr val="179C7D"/>
              </a:buClr>
            </a:pPr>
            <a:r>
              <a:rPr lang="de-DE" dirty="0">
                <a:solidFill>
                  <a:srgbClr val="000000"/>
                </a:solidFill>
              </a:rPr>
              <a:t>gegenseitig unterstützen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Begleitangebote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1497963"/>
            <a:ext cx="4359603" cy="435960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402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179C7D"/>
              </a:buClr>
            </a:pPr>
            <a:r>
              <a:rPr lang="de-DE" dirty="0" smtClean="0">
                <a:solidFill>
                  <a:srgbClr val="000000"/>
                </a:solidFill>
              </a:rPr>
              <a:t>„Mein </a:t>
            </a:r>
            <a:r>
              <a:rPr lang="de-DE" dirty="0">
                <a:solidFill>
                  <a:srgbClr val="000000"/>
                </a:solidFill>
              </a:rPr>
              <a:t>Name ist </a:t>
            </a:r>
            <a:r>
              <a:rPr lang="de-DE" dirty="0" smtClean="0">
                <a:solidFill>
                  <a:srgbClr val="000000"/>
                </a:solidFill>
              </a:rPr>
              <a:t>…“</a:t>
            </a:r>
          </a:p>
          <a:p>
            <a:pPr>
              <a:buClr>
                <a:srgbClr val="179C7D"/>
              </a:buClr>
            </a:pPr>
            <a:r>
              <a:rPr lang="de-DE" dirty="0" smtClean="0"/>
              <a:t>„Die Kommune, in der ich aktiv bin, heißt …“</a:t>
            </a:r>
            <a:endParaRPr lang="de-DE" dirty="0"/>
          </a:p>
          <a:p>
            <a:r>
              <a:rPr lang="de-DE" dirty="0" smtClean="0"/>
              <a:t>„Wenn ich auf einer einsamen Insel gestrandet wäre, würde ich als erstes …“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Check-In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763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Welche Arten der Bedienung von Smartphones und Tablets fallen Ihnen ein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Bedienung </a:t>
            </a:r>
            <a:r>
              <a:rPr lang="de-DE" dirty="0">
                <a:solidFill>
                  <a:schemeClr val="tx2"/>
                </a:solidFill>
              </a:rPr>
              <a:t>von Smartphones und </a:t>
            </a:r>
            <a:r>
              <a:rPr lang="de-DE" dirty="0" smtClean="0">
                <a:solidFill>
                  <a:schemeClr val="tx2"/>
                </a:solidFill>
              </a:rPr>
              <a:t>Tablets</a:t>
            </a:r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</a:t>
            </a:r>
            <a:r>
              <a:rPr lang="de-DE" dirty="0" smtClean="0"/>
              <a:t>urz </a:t>
            </a:r>
            <a:r>
              <a:rPr lang="de-DE" dirty="0"/>
              <a:t>tippen</a:t>
            </a:r>
          </a:p>
          <a:p>
            <a:r>
              <a:rPr lang="de-DE" dirty="0"/>
              <a:t>g</a:t>
            </a:r>
            <a:r>
              <a:rPr lang="de-DE" dirty="0" smtClean="0"/>
              <a:t>edrückt </a:t>
            </a:r>
            <a:r>
              <a:rPr lang="de-DE" dirty="0"/>
              <a:t>halten</a:t>
            </a:r>
          </a:p>
          <a:p>
            <a:r>
              <a:rPr lang="de-DE" dirty="0"/>
              <a:t>w</a:t>
            </a:r>
            <a:r>
              <a:rPr lang="de-DE" dirty="0" smtClean="0"/>
              <a:t>ischen/</a:t>
            </a:r>
            <a:r>
              <a:rPr lang="de-DE" dirty="0" err="1" smtClean="0"/>
              <a:t>swipen</a:t>
            </a:r>
            <a:endParaRPr lang="de-DE" dirty="0"/>
          </a:p>
          <a:p>
            <a:r>
              <a:rPr lang="de-DE" dirty="0"/>
              <a:t>Tasten drücken</a:t>
            </a:r>
          </a:p>
          <a:p>
            <a:r>
              <a:rPr lang="de-DE" dirty="0"/>
              <a:t>z</a:t>
            </a:r>
            <a:r>
              <a:rPr lang="de-DE" dirty="0" smtClean="0"/>
              <a:t>oomen</a:t>
            </a:r>
            <a:endParaRPr lang="de-DE" dirty="0"/>
          </a:p>
          <a:p>
            <a:r>
              <a:rPr lang="de-DE" dirty="0"/>
              <a:t>Spracherkennung</a:t>
            </a:r>
          </a:p>
          <a:p>
            <a:r>
              <a:rPr lang="de-DE" dirty="0"/>
              <a:t>„Drag </a:t>
            </a:r>
            <a:r>
              <a:rPr lang="de-DE" dirty="0" err="1"/>
              <a:t>and</a:t>
            </a:r>
            <a:r>
              <a:rPr lang="de-DE" dirty="0"/>
              <a:t> Drop</a:t>
            </a:r>
            <a:r>
              <a:rPr lang="de-DE" dirty="0" smtClean="0"/>
              <a:t>“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Bedienung </a:t>
            </a:r>
            <a:r>
              <a:rPr lang="de-DE" dirty="0">
                <a:solidFill>
                  <a:schemeClr val="tx2"/>
                </a:solidFill>
              </a:rPr>
              <a:t>von Smartphones und </a:t>
            </a:r>
            <a:r>
              <a:rPr lang="de-DE" dirty="0" smtClean="0">
                <a:solidFill>
                  <a:schemeClr val="tx2"/>
                </a:solidFill>
              </a:rPr>
              <a:t>Tablets</a:t>
            </a:r>
            <a:endParaRPr lang="de-DE" dirty="0">
              <a:solidFill>
                <a:schemeClr val="tx2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49"/>
          <a:stretch/>
        </p:blipFill>
        <p:spPr>
          <a:xfrm>
            <a:off x="6391902" y="1726174"/>
            <a:ext cx="5174398" cy="429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5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Welche technisch relevanten Begriffe rund um Smartphones und Tablets fallen Ihnen noch ein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Technisch </a:t>
            </a:r>
            <a:r>
              <a:rPr lang="de-DE" dirty="0"/>
              <a:t>relevante </a:t>
            </a:r>
            <a:r>
              <a:rPr lang="de-DE" dirty="0" smtClean="0"/>
              <a:t>Begriffe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34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Bilden Sie Zweierteams.</a:t>
            </a:r>
          </a:p>
          <a:p>
            <a:r>
              <a:rPr lang="de-DE" dirty="0" smtClean="0"/>
              <a:t>Suchen Sie sich einen oder mehrere Begriffe aus und erklären Sie diese Ihrem Gegenüber.</a:t>
            </a:r>
          </a:p>
          <a:p>
            <a:r>
              <a:rPr lang="de-DE" dirty="0" smtClean="0"/>
              <a:t>Sie haben insgesamt 5 Minuten Zeit.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Übung zu technisch relevanten Begriffen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106" y="3092842"/>
            <a:ext cx="5463194" cy="292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1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Wie war das für Sie?</a:t>
            </a:r>
          </a:p>
          <a:p>
            <a:r>
              <a:rPr lang="de-DE" dirty="0"/>
              <a:t>W</a:t>
            </a:r>
            <a:r>
              <a:rPr lang="de-DE" dirty="0" smtClean="0"/>
              <a:t>as hat gut funktioniert und wo gab es Schwierigkeiten?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/>
              <a:t>Übung zu technisch relevanten Begriffen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29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Fit am Smartphone und Tablet mit dem </a:t>
            </a:r>
            <a:r>
              <a:rPr lang="de-DE" dirty="0" err="1">
                <a:solidFill>
                  <a:schemeClr val="tx2"/>
                </a:solidFill>
              </a:rPr>
              <a:t>DorfFunk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„Das ist alles nichts für mich, ich brauche das auch gar nicht!“</a:t>
            </a:r>
          </a:p>
          <a:p>
            <a:r>
              <a:rPr lang="de-DE" dirty="0"/>
              <a:t>Welche nützlichen Apps oder Anwendungen würden Ihnen einfallen, um auf diesen Satz zu reagieren? </a:t>
            </a:r>
          </a:p>
          <a:p>
            <a:r>
              <a:rPr lang="de-DE" dirty="0"/>
              <a:t>Sammeln Sie Ihre Ideen auf </a:t>
            </a:r>
            <a:r>
              <a:rPr lang="de-DE" dirty="0" smtClean="0"/>
              <a:t>Notizzetteln und </a:t>
            </a:r>
            <a:r>
              <a:rPr lang="de-DE" dirty="0"/>
              <a:t>ordnen Sie diese dann den Themen „Alltagsorganisation“, „Hobbys“, „Unterhaltung“, „Mobilität“, „Information und Wissen“ sowie  „Kommunikation“ zu.</a:t>
            </a:r>
          </a:p>
          <a:p>
            <a:r>
              <a:rPr lang="de-DE" dirty="0"/>
              <a:t>Sie haben </a:t>
            </a:r>
            <a:r>
              <a:rPr lang="de-DE" dirty="0" smtClean="0"/>
              <a:t>10 </a:t>
            </a:r>
            <a:r>
              <a:rPr lang="de-DE" dirty="0"/>
              <a:t>Minuten Zeit.</a:t>
            </a:r>
          </a:p>
          <a:p>
            <a:r>
              <a:rPr lang="de-DE" dirty="0"/>
              <a:t>Wenn Sie fertig sind, können Sie sich in Ruhe die anderen Ergebnisse anschauen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Anwendungen </a:t>
            </a:r>
            <a:r>
              <a:rPr lang="de-DE" dirty="0">
                <a:solidFill>
                  <a:schemeClr val="tx2"/>
                </a:solidFill>
              </a:rPr>
              <a:t>und nützliche </a:t>
            </a:r>
            <a:r>
              <a:rPr lang="de-DE" dirty="0" smtClean="0">
                <a:solidFill>
                  <a:schemeClr val="tx2"/>
                </a:solidFill>
              </a:rPr>
              <a:t>Apps</a:t>
            </a:r>
            <a:endParaRPr 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39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DN_Schulung Digitale Dorfheld*innen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chemeClr val="tx2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72000" tIns="54000" rIns="72000" bIns="54000">
        <a:spAutoFit/>
      </a:bodyPr>
      <a:lstStyle>
        <a:defPPr marL="215900" indent="-215900">
          <a:spcAft>
            <a:spcPts val="563"/>
          </a:spcAft>
          <a:buClr>
            <a:schemeClr val="tx2"/>
          </a:buClr>
          <a:defRPr sz="1400" dirty="0"/>
        </a:defPPr>
      </a:lstStyle>
    </a:spDef>
    <a:lnDef>
      <a:spPr bwMode="auto">
        <a:noFill/>
        <a:ln w="9525" cap="flat" cmpd="sng" algn="ctr">
          <a:solidFill>
            <a:srgbClr val="179C7D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SE_ppt_Master_en_16to9.potx" id="{6C12FB79-1B27-4A75-8392-6D97C447AEF2}" vid="{89CD82A4-A545-433F-AD47-6943F25015CA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c6b3776-1853-44a5-977a-d9ea407a1a73" xsi:nil="true"/>
    <lcf76f155ced4ddcb4097134ff3c332f xmlns="9d13ae2a-f270-4d19-a949-d5893e25233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9CF77E23831645B5607125F3B89D1B" ma:contentTypeVersion="15" ma:contentTypeDescription="Ein neues Dokument erstellen." ma:contentTypeScope="" ma:versionID="fd0ae98c6a0f926b68c520b8335d680d">
  <xsd:schema xmlns:xsd="http://www.w3.org/2001/XMLSchema" xmlns:xs="http://www.w3.org/2001/XMLSchema" xmlns:p="http://schemas.microsoft.com/office/2006/metadata/properties" xmlns:ns2="8c6b3776-1853-44a5-977a-d9ea407a1a73" xmlns:ns3="9d13ae2a-f270-4d19-a949-d5893e25233b" targetNamespace="http://schemas.microsoft.com/office/2006/metadata/properties" ma:root="true" ma:fieldsID="66faea9d44b90fc34da84b55ea4509c1" ns2:_="" ns3:_="">
    <xsd:import namespace="8c6b3776-1853-44a5-977a-d9ea407a1a73"/>
    <xsd:import namespace="9d13ae2a-f270-4d19-a949-d5893e25233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b3776-1853-44a5-977a-d9ea407a1a7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51debc0-8f70-4665-a21c-d1bf85190f36}" ma:internalName="TaxCatchAll" ma:showField="CatchAllData" ma:web="8c6b3776-1853-44a5-977a-d9ea407a1a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13ae2a-f270-4d19-a949-d5893e2523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5a48f96b-3d5e-4767-bdff-cd79680bb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F13841-2C19-4D5F-97C6-8E75609A82A0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8c6b3776-1853-44a5-977a-d9ea407a1a73"/>
    <ds:schemaRef ds:uri="http://schemas.openxmlformats.org/package/2006/metadata/core-properties"/>
    <ds:schemaRef ds:uri="http://schemas.microsoft.com/office/2006/metadata/properties"/>
    <ds:schemaRef ds:uri="9d13ae2a-f270-4d19-a949-d5893e25233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A4FF85-4715-41E0-B193-40D81E6AF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CFC2B8-DC59-4DE1-8D6D-F7D82F3482A3}">
  <ds:schemaRefs>
    <ds:schemaRef ds:uri="8c6b3776-1853-44a5-977a-d9ea407a1a73"/>
    <ds:schemaRef ds:uri="9d13ae2a-f270-4d19-a949-d5893e2523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IESE_ppt_Master_dt</Template>
  <TotalTime>0</TotalTime>
  <Words>1198</Words>
  <Application>Microsoft Office PowerPoint</Application>
  <PresentationFormat>Breitbild</PresentationFormat>
  <Paragraphs>155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Frutiger LT Com 45 Light</vt:lpstr>
      <vt:lpstr>Frutiger LT Com 55 Roman</vt:lpstr>
      <vt:lpstr>Lato</vt:lpstr>
      <vt:lpstr>Symbol</vt:lpstr>
      <vt:lpstr>Wingdings</vt:lpstr>
      <vt:lpstr>DDN_Schulung Digitale Dorfheld*innen</vt:lpstr>
      <vt:lpstr>Digitale Dörfer Niedersachsen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Fit am Smartphone und Tablet mit dem DorfFunk</vt:lpstr>
      <vt:lpstr>Digitale Dorfheld*innen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Projektskizze Digitale Dörfer  (Süd)-Niedersachsen</dc:title>
  <dc:creator>Steffen Hess</dc:creator>
  <cp:lastModifiedBy>Emma Katharina Kurz</cp:lastModifiedBy>
  <cp:revision>104</cp:revision>
  <cp:lastPrinted>2022-12-09T11:55:55Z</cp:lastPrinted>
  <dcterms:created xsi:type="dcterms:W3CDTF">2020-11-02T13:05:48Z</dcterms:created>
  <dcterms:modified xsi:type="dcterms:W3CDTF">2025-01-13T08:16:53Z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0x0101008C9CF77E23831645B5607125F3B89D1B</vt:lpwstr>
  </property>
  <property fmtid="{D5CDD505-2E9C-101B-9397-08002B2CF9AE}" pid="3" name="MediaServiceImageTags">
    <vt:lpwstr/>
  </property>
</Properties>
</file>