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25"/>
  </p:notesMasterIdLst>
  <p:handoutMasterIdLst>
    <p:handoutMasterId r:id="rId26"/>
  </p:handoutMasterIdLst>
  <p:sldIdLst>
    <p:sldId id="1810" r:id="rId5"/>
    <p:sldId id="1811" r:id="rId6"/>
    <p:sldId id="1813" r:id="rId7"/>
    <p:sldId id="1814" r:id="rId8"/>
    <p:sldId id="1830" r:id="rId9"/>
    <p:sldId id="1815" r:id="rId10"/>
    <p:sldId id="1816" r:id="rId11"/>
    <p:sldId id="1817" r:id="rId12"/>
    <p:sldId id="1818" r:id="rId13"/>
    <p:sldId id="1819" r:id="rId14"/>
    <p:sldId id="1820" r:id="rId15"/>
    <p:sldId id="1821" r:id="rId16"/>
    <p:sldId id="1822" r:id="rId17"/>
    <p:sldId id="1823" r:id="rId18"/>
    <p:sldId id="1831" r:id="rId19"/>
    <p:sldId id="1828" r:id="rId20"/>
    <p:sldId id="1825" r:id="rId21"/>
    <p:sldId id="1826" r:id="rId22"/>
    <p:sldId id="1827" r:id="rId23"/>
    <p:sldId id="1832" r:id="rId24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leitung" id="{85BD12B3-F98B-4C18-A5D7-FFE5EF9B6487}">
          <p14:sldIdLst>
            <p14:sldId id="1810"/>
            <p14:sldId id="1811"/>
          </p14:sldIdLst>
        </p14:section>
        <p14:section name="Vorstellungsrunde und Kennenlernspiel" id="{83444E9E-3FD3-48A1-B7F3-35CAC3A8861F}">
          <p14:sldIdLst>
            <p14:sldId id="1813"/>
            <p14:sldId id="1814"/>
            <p14:sldId id="1830"/>
          </p14:sldIdLst>
        </p14:section>
        <p14:section name="Übung und Reflexion zu Lehr- und Lernerfahrung" id="{B652FD5F-8273-4465-8EC7-C6A1033BF6B1}">
          <p14:sldIdLst>
            <p14:sldId id="1815"/>
            <p14:sldId id="1816"/>
            <p14:sldId id="1817"/>
          </p14:sldIdLst>
        </p14:section>
        <p14:section name="Pause" id="{A933E5A8-30ED-4C48-B514-67F179A0D78C}">
          <p14:sldIdLst>
            <p14:sldId id="1818"/>
          </p14:sldIdLst>
        </p14:section>
        <p14:section name="Übung und Input zur Stärkenorientierung" id="{3D32555B-5600-43A5-946A-6EBB18DD421D}">
          <p14:sldIdLst>
            <p14:sldId id="1819"/>
            <p14:sldId id="1820"/>
          </p14:sldIdLst>
        </p14:section>
        <p14:section name="Input und Übung zum Growth Mindset" id="{EB1F2ED4-3793-447B-9AE6-F1F9830BB95B}">
          <p14:sldIdLst>
            <p14:sldId id="1821"/>
            <p14:sldId id="1822"/>
            <p14:sldId id="1823"/>
            <p14:sldId id="1831"/>
          </p14:sldIdLst>
        </p14:section>
        <p14:section name="Pause" id="{38D836C8-3E5E-45E6-AD69-1B5CD89482D1}">
          <p14:sldIdLst>
            <p14:sldId id="1828"/>
          </p14:sldIdLst>
        </p14:section>
        <p14:section name="Zielgruppenorientierte Inhalte" id="{215397F4-4309-4C7A-B52E-DFF6B73C4E92}">
          <p14:sldIdLst>
            <p14:sldId id="1825"/>
            <p14:sldId id="1826"/>
          </p14:sldIdLst>
        </p14:section>
        <p14:section name="Offene Fragen" id="{CFEB3E3A-8E49-4095-82B6-878022919900}">
          <p14:sldIdLst>
            <p14:sldId id="1827"/>
            <p14:sldId id="1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pos="7288" userDrawn="1">
          <p15:clr>
            <a:srgbClr val="A4A3A4"/>
          </p15:clr>
        </p15:guide>
        <p15:guide id="5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" userDrawn="1">
          <p15:clr>
            <a:srgbClr val="A4A3A4"/>
          </p15:clr>
        </p15:guide>
        <p15:guide id="2" orient="horz" pos="586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orient="horz" pos="2077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6" pos="397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B39B3E-0B81-CDC2-A20A-0DBBD7F0C893}" name="Nenja Wolbers" initials="NW" userId="S::nwolbers@digitale-chancen.de::6cd0557d-d689-421f-9277-4e7f99ea1925" providerId="AD"/>
  <p188:author id="{40603196-FD35-3721-93DB-A9D6C008A269}" name="apfennig@gmail.com" initials="a" userId="d6111c78b1cea1e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telock , Lisa (MB-Z1)" initials="M,L(" lastIdx="1" clrIdx="6">
    <p:extLst>
      <p:ext uri="{19B8F6BF-5375-455C-9EA6-DF929625EA0E}">
        <p15:presenceInfo xmlns:p15="http://schemas.microsoft.com/office/powerpoint/2012/main" userId="Martelock , Lisa (MB-Z1)" providerId="None"/>
      </p:ext>
    </p:extLst>
  </p:cmAuthor>
  <p:cmAuthor id="1" name="Jutta Croll" initials="JC" lastIdx="4" clrIdx="0">
    <p:extLst>
      <p:ext uri="{19B8F6BF-5375-455C-9EA6-DF929625EA0E}">
        <p15:presenceInfo xmlns:p15="http://schemas.microsoft.com/office/powerpoint/2012/main" userId="S::jcroll@digitale-chancen.de::05f8edf8-84ad-4b56-b59d-fa4d96028a42" providerId="AD"/>
      </p:ext>
    </p:extLst>
  </p:cmAuthor>
  <p:cmAuthor id="8" name="Begemann, Yvonne (MB-Z1)" initials="BY(" lastIdx="19" clrIdx="7">
    <p:extLst>
      <p:ext uri="{19B8F6BF-5375-455C-9EA6-DF929625EA0E}">
        <p15:presenceInfo xmlns:p15="http://schemas.microsoft.com/office/powerpoint/2012/main" userId="Begemann, Yvonne (MB-Z1)" providerId="None"/>
      </p:ext>
    </p:extLst>
  </p:cmAuthor>
  <p:cmAuthor id="2" name="Carola Croll" initials="CC" lastIdx="114" clrIdx="1">
    <p:extLst>
      <p:ext uri="{19B8F6BF-5375-455C-9EA6-DF929625EA0E}">
        <p15:presenceInfo xmlns:p15="http://schemas.microsoft.com/office/powerpoint/2012/main" userId="Carola Croll" providerId="None"/>
      </p:ext>
    </p:extLst>
  </p:cmAuthor>
  <p:cmAuthor id="9" name="Elias  Kreuzinger" initials="EK [2]" lastIdx="2" clrIdx="8">
    <p:extLst>
      <p:ext uri="{19B8F6BF-5375-455C-9EA6-DF929625EA0E}">
        <p15:presenceInfo xmlns:p15="http://schemas.microsoft.com/office/powerpoint/2012/main" userId="S::ekreuzinger@digitale-chancen.de::256d172b-6645-4055-ad93-6332cd0333b1" providerId="AD"/>
      </p:ext>
    </p:extLst>
  </p:cmAuthor>
  <p:cmAuthor id="3" name="Carola Croll" initials="CC [2]" lastIdx="3" clrIdx="2">
    <p:extLst>
      <p:ext uri="{19B8F6BF-5375-455C-9EA6-DF929625EA0E}">
        <p15:presenceInfo xmlns:p15="http://schemas.microsoft.com/office/powerpoint/2012/main" userId="S::ccroll@digitale-chancen.de::14a59627-3006-47fa-b9e3-098c2eed44c0" providerId="AD"/>
      </p:ext>
    </p:extLst>
  </p:cmAuthor>
  <p:cmAuthor id="10" name="Sophie  Wagner" initials="SW" lastIdx="2" clrIdx="9">
    <p:extLst>
      <p:ext uri="{19B8F6BF-5375-455C-9EA6-DF929625EA0E}">
        <p15:presenceInfo xmlns:p15="http://schemas.microsoft.com/office/powerpoint/2012/main" userId="S::swagner@digitale-chancen.de::a811e830-18d5-4678-8589-67de7410263a" providerId="AD"/>
      </p:ext>
    </p:extLst>
  </p:cmAuthor>
  <p:cmAuthor id="4" name="Wiebke Schäfer" initials="WS" lastIdx="4" clrIdx="3">
    <p:extLst>
      <p:ext uri="{19B8F6BF-5375-455C-9EA6-DF929625EA0E}">
        <p15:presenceInfo xmlns:p15="http://schemas.microsoft.com/office/powerpoint/2012/main" userId="Wiebke Schäfer" providerId="None"/>
      </p:ext>
    </p:extLst>
  </p:cmAuthor>
  <p:cmAuthor id="11" name="Sophie  Wagner" initials="SW [2]" lastIdx="4" clrIdx="10">
    <p:extLst>
      <p:ext uri="{19B8F6BF-5375-455C-9EA6-DF929625EA0E}">
        <p15:presenceInfo xmlns:p15="http://schemas.microsoft.com/office/powerpoint/2012/main" userId="Sophie  Wagner" providerId="None"/>
      </p:ext>
    </p:extLst>
  </p:cmAuthor>
  <p:cmAuthor id="5" name="Svenja Mink" initials="SM" lastIdx="25" clrIdx="4">
    <p:extLst>
      <p:ext uri="{19B8F6BF-5375-455C-9EA6-DF929625EA0E}">
        <p15:presenceInfo xmlns:p15="http://schemas.microsoft.com/office/powerpoint/2012/main" userId="Svenja Mink" providerId="None"/>
      </p:ext>
    </p:extLst>
  </p:cmAuthor>
  <p:cmAuthor id="6" name="Elias  Kreuzinger" initials="EK" lastIdx="2" clrIdx="5">
    <p:extLst>
      <p:ext uri="{19B8F6BF-5375-455C-9EA6-DF929625EA0E}">
        <p15:presenceInfo xmlns:p15="http://schemas.microsoft.com/office/powerpoint/2012/main" userId="Elias  Kreuz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EB6A0A"/>
    <a:srgbClr val="B1C800"/>
    <a:srgbClr val="B1D050"/>
    <a:srgbClr val="178EAE"/>
    <a:srgbClr val="5FB2AA"/>
    <a:srgbClr val="D1E1DB"/>
    <a:srgbClr val="A2D7CB"/>
    <a:srgbClr val="D4E6F4"/>
    <a:srgbClr val="EE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00D60-8D23-205D-5D83-C3625C9BC2E2}" v="34" dt="2023-07-25T12:12:11.411"/>
    <p1510:client id="{2F7CC139-0E11-B8E7-4F5F-2D1FBD4DF191}" v="2198" dt="2023-06-30T12:21:13.051"/>
    <p1510:client id="{3596CC17-6364-132A-A7A5-6F75A9587F8C}" v="1" dt="2023-07-25T11:16:33.390"/>
    <p1510:client id="{431CE12E-90D6-DA96-52DC-CC4222E6FAA2}" v="40" dt="2023-06-21T10:57:16.235"/>
    <p1510:client id="{4BD68BCE-9D9B-E277-00BC-E8F761E41474}" v="17" dt="2023-08-18T09:46:15.447"/>
    <p1510:client id="{5627B171-3B58-4F8E-C464-799BE6988A9F}" v="22" dt="2023-07-26T08:43:45.433"/>
    <p1510:client id="{5DF4C336-1D56-B846-CD3D-44C5003A1F92}" v="37" dt="2023-07-25T12:28:29.209"/>
    <p1510:client id="{6D1B282B-F0F4-D366-E698-EE2CD3619B9F}" v="2" dt="2023-07-25T07:32:01.939"/>
    <p1510:client id="{817E52F6-A5DD-0699-938C-47D6CF1C3EAF}" v="4" dt="2023-07-26T10:06:18.870"/>
    <p1510:client id="{9BD3231D-7C32-04B6-C4DD-0740256E1081}" v="26" dt="2023-08-16T08:22:31.810"/>
    <p1510:client id="{AA51740B-DF61-2417-9E08-09AA6DF7C420}" v="801" dt="2023-07-18T11:26:01.430"/>
    <p1510:client id="{B6D532E7-529C-83A7-1459-ACC61A995D73}" v="169" dt="2023-06-20T17:36:33.521"/>
    <p1510:client id="{E1A8ED19-B950-829E-BE0E-60B5938596FD}" v="8" dt="2023-07-25T11:29:07.600"/>
    <p1510:client id="{F2ECD893-015B-E3CB-68D6-3EA74CC23BBF}" v="367" dt="2023-07-18T10:04:20.821"/>
    <p1510:client id="{FEFFE290-4E87-3588-8A36-935BA05866AF}" v="50" dt="2023-06-20T10:13:38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2" autoAdjust="0"/>
    <p:restoredTop sz="86037" autoAdjust="0"/>
  </p:normalViewPr>
  <p:slideViewPr>
    <p:cSldViewPr snapToGrid="0">
      <p:cViewPr varScale="1">
        <p:scale>
          <a:sx n="58" d="100"/>
          <a:sy n="58" d="100"/>
        </p:scale>
        <p:origin x="476" y="48"/>
      </p:cViewPr>
      <p:guideLst>
        <p:guide orient="horz" pos="3793"/>
        <p:guide orient="horz" pos="255"/>
        <p:guide orient="horz" pos="1706"/>
        <p:guide pos="7288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720" y="-48"/>
      </p:cViewPr>
      <p:guideLst>
        <p:guide orient="horz" pos="388"/>
        <p:guide orient="horz" pos="5865"/>
        <p:guide orient="horz" pos="2214"/>
        <p:guide orient="horz" pos="2077"/>
        <p:guide pos="309"/>
        <p:guide pos="39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a Croll" userId="S::ccroll@digitale-chancen.de::14a59627-3006-47fa-b9e3-098c2eed44c0" providerId="AD" clId="Web-{4BD68BCE-9D9B-E277-00BC-E8F761E41474}"/>
    <pc:docChg chg="">
      <pc:chgData name="Carola Croll" userId="S::ccroll@digitale-chancen.de::14a59627-3006-47fa-b9e3-098c2eed44c0" providerId="AD" clId="Web-{4BD68BCE-9D9B-E277-00BC-E8F761E41474}" dt="2023-08-18T09:46:15.447" v="16"/>
      <pc:docMkLst>
        <pc:docMk/>
      </pc:docMkLst>
      <pc:sldChg chg="delCm">
        <pc:chgData name="Carola Croll" userId="S::ccroll@digitale-chancen.de::14a59627-3006-47fa-b9e3-098c2eed44c0" providerId="AD" clId="Web-{4BD68BCE-9D9B-E277-00BC-E8F761E41474}" dt="2023-08-18T09:44:40.758" v="2"/>
        <pc:sldMkLst>
          <pc:docMk/>
          <pc:sldMk cId="2296680573" sldId="17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40.758" v="2"/>
              <pc2:cmMkLst xmlns:pc2="http://schemas.microsoft.com/office/powerpoint/2019/9/main/command">
                <pc:docMk/>
                <pc:sldMk cId="2296680573" sldId="1793"/>
                <pc2:cmMk id="{27B5B2D9-03DD-4BCF-941B-B95F7121C23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09.634" v="15"/>
        <pc:sldMkLst>
          <pc:docMk/>
          <pc:sldMk cId="508579845" sldId="17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9.634" v="15"/>
              <pc2:cmMkLst xmlns:pc2="http://schemas.microsoft.com/office/powerpoint/2019/9/main/command">
                <pc:docMk/>
                <pc:sldMk cId="508579845" sldId="1795"/>
                <pc2:cmMk id="{8C84D882-7DD7-4E62-9475-C967BE491F12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6.541" v="14"/>
              <pc2:cmMkLst xmlns:pc2="http://schemas.microsoft.com/office/powerpoint/2019/9/main/command">
                <pc:docMk/>
                <pc:sldMk cId="508579845" sldId="1795"/>
                <pc2:cmMk id="{83AA24C1-570B-49E2-96A3-301E1CE3BE6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20.304" v="0"/>
        <pc:sldMkLst>
          <pc:docMk/>
          <pc:sldMk cId="3018324502" sldId="17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20.304" v="0"/>
              <pc2:cmMkLst xmlns:pc2="http://schemas.microsoft.com/office/powerpoint/2019/9/main/command">
                <pc:docMk/>
                <pc:sldMk cId="3018324502" sldId="1796"/>
                <pc2:cmMk id="{F1E3DCF0-6A70-43AB-9545-785FF631F685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52.211" v="3"/>
        <pc:sldMkLst>
          <pc:docMk/>
          <pc:sldMk cId="879382771" sldId="17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52.211" v="3"/>
              <pc2:cmMkLst xmlns:pc2="http://schemas.microsoft.com/office/powerpoint/2019/9/main/command">
                <pc:docMk/>
                <pc:sldMk cId="879382771" sldId="1797"/>
                <pc2:cmMk id="{4EE952AB-E9E1-425E-8A5D-026173F89C03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02.947" v="13"/>
        <pc:sldMkLst>
          <pc:docMk/>
          <pc:sldMk cId="169531922" sldId="17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0.212" v="12"/>
              <pc2:cmMkLst xmlns:pc2="http://schemas.microsoft.com/office/powerpoint/2019/9/main/command">
                <pc:docMk/>
                <pc:sldMk cId="169531922" sldId="1798"/>
                <pc2:cmMk id="{AAD80C6E-8C0F-46E9-BFC8-3718E5746E2F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2.947" v="13"/>
              <pc2:cmMkLst xmlns:pc2="http://schemas.microsoft.com/office/powerpoint/2019/9/main/command">
                <pc:docMk/>
                <pc:sldMk cId="169531922" sldId="1798"/>
                <pc2:cmMk id="{D28A4786-CA12-42DB-9A7E-29799D51A0B1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53.525" v="11"/>
        <pc:sldMkLst>
          <pc:docMk/>
          <pc:sldMk cId="4102890678" sldId="18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53.525" v="11"/>
              <pc2:cmMkLst xmlns:pc2="http://schemas.microsoft.com/office/powerpoint/2019/9/main/command">
                <pc:docMk/>
                <pc:sldMk cId="4102890678" sldId="1804"/>
                <pc2:cmMk id="{9601B95D-72C4-48EF-BEE6-EEFDC6B05AC1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41.259" v="10"/>
              <pc2:cmMkLst xmlns:pc2="http://schemas.microsoft.com/office/powerpoint/2019/9/main/command">
                <pc:docMk/>
                <pc:sldMk cId="4102890678" sldId="1804"/>
                <pc2:cmMk id="{3AE33762-24EC-4119-9483-B525BE626997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33.930" v="1"/>
        <pc:sldMkLst>
          <pc:docMk/>
          <pc:sldMk cId="1987950417" sldId="18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33.930" v="1"/>
              <pc2:cmMkLst xmlns:pc2="http://schemas.microsoft.com/office/powerpoint/2019/9/main/command">
                <pc:docMk/>
                <pc:sldMk cId="1987950417" sldId="1805"/>
                <pc2:cmMk id="{FF5C2BBB-5689-49B9-B44F-65BB1B69211E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06.962" v="5"/>
        <pc:sldMkLst>
          <pc:docMk/>
          <pc:sldMk cId="1769896215" sldId="18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03.930" v="4"/>
              <pc2:cmMkLst xmlns:pc2="http://schemas.microsoft.com/office/powerpoint/2019/9/main/command">
                <pc:docMk/>
                <pc:sldMk cId="1769896215" sldId="1806"/>
                <pc2:cmMk id="{42C4D806-0AF6-4A4E-A8F5-7ACB1784C6F3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06.962" v="5"/>
              <pc2:cmMkLst xmlns:pc2="http://schemas.microsoft.com/office/powerpoint/2019/9/main/command">
                <pc:docMk/>
                <pc:sldMk cId="1769896215" sldId="1806"/>
                <pc2:cmMk id="{69F6CD12-7ABC-4DA6-B507-441820270885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15.447" v="16"/>
        <pc:sldMkLst>
          <pc:docMk/>
          <pc:sldMk cId="1044984561" sldId="1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15.447" v="16"/>
              <pc2:cmMkLst xmlns:pc2="http://schemas.microsoft.com/office/powerpoint/2019/9/main/command">
                <pc:docMk/>
                <pc:sldMk cId="1044984561" sldId="1807"/>
                <pc2:cmMk id="{AF0762D6-1ECE-4706-982D-B206C8B2984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36.946" v="9"/>
        <pc:sldMkLst>
          <pc:docMk/>
          <pc:sldMk cId="3023613163" sldId="18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33.868" v="8"/>
              <pc2:cmMkLst xmlns:pc2="http://schemas.microsoft.com/office/powerpoint/2019/9/main/command">
                <pc:docMk/>
                <pc:sldMk cId="3023613163" sldId="1808"/>
                <pc2:cmMk id="{CC8E3F09-25A2-4F50-84B2-41DDFF3CFB90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28.634" v="7"/>
              <pc2:cmMkLst xmlns:pc2="http://schemas.microsoft.com/office/powerpoint/2019/9/main/command">
                <pc:docMk/>
                <pc:sldMk cId="3023613163" sldId="1808"/>
                <pc2:cmMk id="{51C144DC-C872-4CD6-A4CB-E039B73B8938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36.946" v="9"/>
              <pc2:cmMkLst xmlns:pc2="http://schemas.microsoft.com/office/powerpoint/2019/9/main/command">
                <pc:docMk/>
                <pc:sldMk cId="3023613163" sldId="1808"/>
                <pc2:cmMk id="{742DB1FB-FF94-4FB0-8858-16B1A922A5D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23.946" v="6"/>
        <pc:sldMkLst>
          <pc:docMk/>
          <pc:sldMk cId="3753125300" sldId="18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23.946" v="6"/>
              <pc2:cmMkLst xmlns:pc2="http://schemas.microsoft.com/office/powerpoint/2019/9/main/command">
                <pc:docMk/>
                <pc:sldMk cId="3753125300" sldId="1809"/>
                <pc2:cmMk id="{34785068-CDF7-4D7D-A68E-700149823EC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947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13.01.2025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947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90586" y="0"/>
            <a:ext cx="3635485" cy="496652"/>
          </a:xfrm>
          <a:prstGeom prst="rect">
            <a:avLst/>
          </a:prstGeom>
        </p:spPr>
        <p:txBody>
          <a:bodyPr vert="horz" lIns="0" tIns="90675" rIns="92126" bIns="46063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53304" y="0"/>
            <a:ext cx="1453784" cy="496652"/>
          </a:xfrm>
          <a:prstGeom prst="rect">
            <a:avLst/>
          </a:prstGeom>
        </p:spPr>
        <p:txBody>
          <a:bodyPr vert="horz" lIns="92126" tIns="90675" rIns="0" bIns="46063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13.01.2025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98425" y="615950"/>
            <a:ext cx="4765675" cy="2681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90587" y="3514886"/>
            <a:ext cx="5816502" cy="579475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90586" y="9428390"/>
            <a:ext cx="3635485" cy="496652"/>
          </a:xfrm>
          <a:prstGeom prst="rect">
            <a:avLst/>
          </a:prstGeom>
        </p:spPr>
        <p:txBody>
          <a:bodyPr vert="horz" lIns="0" tIns="46063" rIns="92126" bIns="18135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53303" y="9428390"/>
            <a:ext cx="1453784" cy="496652"/>
          </a:xfrm>
          <a:prstGeom prst="rect">
            <a:avLst/>
          </a:prstGeom>
        </p:spPr>
        <p:txBody>
          <a:bodyPr vert="horz" lIns="92126" tIns="46063" rIns="0" bIns="18135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476823"/>
            <a:ext cx="10944000" cy="617191"/>
          </a:xfrm>
          <a:noFill/>
        </p:spPr>
        <p:txBody>
          <a:bodyPr/>
          <a:lstStyle>
            <a:lvl1pPr marL="0" indent="0">
              <a:defRPr sz="3600" cap="all" baseline="0"/>
            </a:lvl1pPr>
          </a:lstStyle>
          <a:p>
            <a:pPr lvl="0"/>
            <a:r>
              <a:rPr lang="de-DE" sz="3600" dirty="0" smtClean="0">
                <a:latin typeface="Lato"/>
                <a:ea typeface="Lato"/>
                <a:cs typeface="Lato"/>
              </a:rPr>
              <a:t>Mastertitelformat bearbeiten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164036"/>
            <a:ext cx="10944000" cy="1256824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3" y="2852936"/>
            <a:ext cx="5973454" cy="2304256"/>
          </a:xfrm>
          <a:prstGeom prst="rect">
            <a:avLst/>
          </a:prstGeom>
        </p:spPr>
      </p:pic>
      <p:sp>
        <p:nvSpPr>
          <p:cNvPr id="6" name="Textfeld 5"/>
          <p:cNvSpPr txBox="1"/>
          <p:nvPr userDrawn="1"/>
        </p:nvSpPr>
        <p:spPr>
          <a:xfrm>
            <a:off x="2419417" y="6529381"/>
            <a:ext cx="1545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Lato" panose="020F0502020204030203"/>
              </a:rPr>
              <a:t>Stand: </a:t>
            </a:r>
            <a:r>
              <a:rPr lang="de-DE" sz="900" dirty="0" smtClean="0">
                <a:latin typeface="Lato" panose="020F0502020204030203"/>
              </a:rPr>
              <a:t>Dezember</a:t>
            </a:r>
            <a:r>
              <a:rPr lang="de-DE" sz="900" baseline="0" dirty="0" smtClean="0">
                <a:latin typeface="Lato" panose="020F0502020204030203"/>
              </a:rPr>
              <a:t> </a:t>
            </a:r>
            <a:r>
              <a:rPr lang="de-DE" sz="900" dirty="0" smtClean="0">
                <a:latin typeface="Lato" panose="020F0502020204030203"/>
              </a:rPr>
              <a:t>2024</a:t>
            </a:r>
            <a:endParaRPr lang="de-DE" sz="9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7095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476823"/>
            <a:ext cx="10944000" cy="437577"/>
          </a:xfrm>
        </p:spPr>
        <p:txBody>
          <a:bodyPr/>
          <a:lstStyle>
            <a:lvl1pPr marL="0" indent="0">
              <a:defRPr sz="2800" cap="none" baseline="0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1" y="1773238"/>
            <a:ext cx="10945700" cy="4248150"/>
          </a:xfrm>
        </p:spPr>
        <p:txBody>
          <a:bodyPr anchor="ctr"/>
          <a:lstStyle>
            <a:lvl1pPr marL="45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1pPr>
            <a:lvl2pPr marL="81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2pPr>
            <a:lvl3pPr marL="117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3pPr>
            <a:lvl4pPr marL="153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4pPr>
            <a:lvl5pPr marL="189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5pPr>
          </a:lstStyle>
          <a:p>
            <a:pPr lvl="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</a:t>
            </a:r>
            <a:r>
              <a:rPr lang="de-DE" dirty="0"/>
              <a:t>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548729"/>
            <a:ext cx="2240045" cy="864096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1037608"/>
            <a:ext cx="10944000" cy="30675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083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430887"/>
          </a:xfrm>
        </p:spPr>
        <p:txBody>
          <a:bodyPr wrap="square">
            <a:spAutoFit/>
          </a:bodyPr>
          <a:lstStyle>
            <a:lvl1pPr marL="0" indent="0" defTabSz="504000">
              <a:defRPr sz="2800">
                <a:solidFill>
                  <a:srgbClr val="179C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4687245"/>
          </a:xfrm>
        </p:spPr>
        <p:txBody>
          <a:bodyPr anchor="ctr"/>
          <a:lstStyle>
            <a:lvl1pPr marL="360000" indent="-360000">
              <a:buFont typeface="Wingdings" panose="05000000000000000000" pitchFamily="2" charset="2"/>
              <a:buChar char="Ø"/>
              <a:defRPr sz="2000"/>
            </a:lvl1pPr>
            <a:lvl2pPr marL="72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2pPr>
            <a:lvl3pPr marL="1062900" indent="-3429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3pPr>
            <a:lvl4pPr marL="144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4pPr>
            <a:lvl5pPr marL="180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161361"/>
            <a:ext cx="2240045" cy="864096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622300" y="875199"/>
            <a:ext cx="10944000" cy="3494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68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1710445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2030030"/>
            <a:ext cx="10944000" cy="399133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22300" y="501030"/>
            <a:ext cx="10944000" cy="430887"/>
          </a:xfrm>
        </p:spPr>
        <p:txBody>
          <a:bodyPr wrap="square">
            <a:spAutoFit/>
          </a:bodyPr>
          <a:lstStyle>
            <a:lvl1pPr marL="0" indent="0" defTabSz="504000">
              <a:defRPr sz="2800">
                <a:solidFill>
                  <a:srgbClr val="179C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622300" y="1041429"/>
            <a:ext cx="10944000" cy="3494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512736"/>
            <a:ext cx="224004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4800"/>
            <a:ext cx="10944000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7484" y="6223091"/>
            <a:ext cx="736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fld id="{DC75ABA8-74DD-4667-80FE-C5991E625FC0}" type="slidenum">
              <a:rPr lang="en-US" sz="1000"/>
              <a:pPr algn="l">
                <a:spcBef>
                  <a:spcPct val="50000"/>
                </a:spcBef>
              </a:pPr>
              <a:t>‹Nr.›</a:t>
            </a:fld>
            <a:endParaRPr lang="en-US" sz="1000" dirty="0"/>
          </a:p>
        </p:txBody>
      </p:sp>
      <p:pic>
        <p:nvPicPr>
          <p:cNvPr id="9" name="Picture 8" descr="Logo_ausgetauscht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20" y="6314460"/>
            <a:ext cx="1417637" cy="3881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15" y="6223091"/>
            <a:ext cx="1308785" cy="52208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375491"/>
            <a:ext cx="1808052" cy="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Lato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iedersachsen@digitale-chancen.de" TargetMode="External"/><Relationship Id="rId2" Type="http://schemas.openxmlformats.org/officeDocument/2006/relationships/hyperlink" Target="http://www.digitale-doerfer-niedersachsen.d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Digitale Dörfer Niedersachsen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rgbClr val="179C7D"/>
                </a:solidFill>
              </a:rPr>
              <a:t>Schulung Digitale </a:t>
            </a:r>
            <a:r>
              <a:rPr lang="de-DE" dirty="0" err="1">
                <a:solidFill>
                  <a:srgbClr val="179C7D"/>
                </a:solidFill>
              </a:rPr>
              <a:t>Dorfheld</a:t>
            </a:r>
            <a:r>
              <a:rPr lang="de-DE" dirty="0">
                <a:solidFill>
                  <a:srgbClr val="179C7D"/>
                </a:solidFill>
              </a:rPr>
              <a:t>*innen</a:t>
            </a:r>
          </a:p>
          <a:p>
            <a:r>
              <a:rPr lang="de-DE" dirty="0"/>
              <a:t>Einheit A </a:t>
            </a:r>
            <a:r>
              <a:rPr lang="de-DE" dirty="0" smtClean="0"/>
              <a:t>Pädagogische Inhalte</a:t>
            </a:r>
          </a:p>
          <a:p>
            <a:r>
              <a:rPr lang="de-DE" dirty="0" smtClean="0"/>
              <a:t>Modul</a:t>
            </a:r>
            <a:r>
              <a:rPr lang="de-DE" dirty="0"/>
              <a:t>: Lehren Lernen</a:t>
            </a:r>
          </a:p>
        </p:txBody>
      </p:sp>
    </p:spTree>
    <p:extLst>
      <p:ext uri="{BB962C8B-B14F-4D97-AF65-F5344CB8AC3E}">
        <p14:creationId xmlns:p14="http://schemas.microsoft.com/office/powerpoint/2010/main" val="20044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9410" indent="-359410">
              <a:buClr>
                <a:srgbClr val="179C7D"/>
              </a:buClr>
              <a:buSzPct val="100000"/>
            </a:pPr>
            <a:r>
              <a:rPr lang="de-DE" dirty="0"/>
              <a:t>Überlegen Sie sich drei Dinge, die Sie gut können!</a:t>
            </a:r>
          </a:p>
          <a:p>
            <a:pPr marL="359410" indent="-359410">
              <a:buClr>
                <a:srgbClr val="179C7D"/>
              </a:buClr>
              <a:buSzPct val="100000"/>
            </a:pPr>
            <a:r>
              <a:rPr lang="de-DE" dirty="0"/>
              <a:t>Sie haben 1 Minute Zeit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>
              <a:buFontTx/>
            </a:pPr>
            <a:r>
              <a:rPr lang="de-DE" dirty="0" smtClean="0">
                <a:solidFill>
                  <a:schemeClr val="tx2"/>
                </a:solidFill>
              </a:rPr>
              <a:t>Übung zur Stärkenorientierung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00" y="1973179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Defizitorientierung vs. Stärkenorientierung</a:t>
            </a:r>
          </a:p>
          <a:p>
            <a:r>
              <a:rPr lang="de-DE" dirty="0"/>
              <a:t>Konzentration auf Stärken, nicht auf Defizite</a:t>
            </a:r>
          </a:p>
          <a:p>
            <a:r>
              <a:rPr lang="de-DE" dirty="0"/>
              <a:t>Hervorheben der Dinge, die gut umgesetzt wurden</a:t>
            </a:r>
          </a:p>
          <a:p>
            <a:r>
              <a:rPr lang="de-DE" dirty="0"/>
              <a:t>Positive Formulierungen bei </a:t>
            </a:r>
            <a:r>
              <a:rPr lang="de-DE" dirty="0" smtClean="0"/>
              <a:t>Feedback</a:t>
            </a:r>
          </a:p>
          <a:p>
            <a:pPr lvl="1"/>
            <a:r>
              <a:rPr lang="de-DE" dirty="0" smtClean="0"/>
              <a:t>Anstatt</a:t>
            </a:r>
            <a:r>
              <a:rPr lang="de-DE" dirty="0"/>
              <a:t>: „Du hast dieses Mal </a:t>
            </a:r>
            <a:r>
              <a:rPr lang="de-DE" b="1" dirty="0"/>
              <a:t>nicht </a:t>
            </a:r>
            <a:r>
              <a:rPr lang="de-DE" dirty="0"/>
              <a:t>die Groß- und Kleinschreibung </a:t>
            </a:r>
            <a:r>
              <a:rPr lang="de-DE" b="1" dirty="0"/>
              <a:t>vergessen</a:t>
            </a:r>
            <a:r>
              <a:rPr lang="de-DE" dirty="0"/>
              <a:t>!“</a:t>
            </a:r>
          </a:p>
          <a:p>
            <a:pPr lvl="1"/>
            <a:r>
              <a:rPr lang="de-DE" dirty="0"/>
              <a:t>Lieber: „Du hast alle Dinge richtig groß und klein geschrieben</a:t>
            </a:r>
            <a:r>
              <a:rPr lang="de-DE" dirty="0" smtClean="0"/>
              <a:t>!“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Input zur Stärkenorientierung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7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Fähigkeiten und Talente können durch Anstrengung und Lernen verbessert werden.</a:t>
            </a:r>
          </a:p>
          <a:p>
            <a:r>
              <a:rPr lang="de-DE" dirty="0"/>
              <a:t>Fixed </a:t>
            </a:r>
            <a:r>
              <a:rPr lang="de-DE" dirty="0" err="1"/>
              <a:t>Mindset</a:t>
            </a:r>
            <a:r>
              <a:rPr lang="de-DE" dirty="0"/>
              <a:t> vs. Growth </a:t>
            </a:r>
            <a:r>
              <a:rPr lang="de-DE" dirty="0" err="1"/>
              <a:t>Mindset</a:t>
            </a:r>
            <a:endParaRPr lang="de-DE" dirty="0"/>
          </a:p>
          <a:p>
            <a:r>
              <a:rPr lang="de-DE" dirty="0"/>
              <a:t>„Ich kann das nicht.“ vs. „Ich kann das </a:t>
            </a:r>
            <a:r>
              <a:rPr lang="de-DE" b="1" dirty="0"/>
              <a:t>noch</a:t>
            </a:r>
            <a:r>
              <a:rPr lang="de-DE" dirty="0"/>
              <a:t> nicht.“</a:t>
            </a:r>
          </a:p>
          <a:p>
            <a:r>
              <a:rPr lang="de-DE" dirty="0"/>
              <a:t>Growth </a:t>
            </a:r>
            <a:r>
              <a:rPr lang="de-DE" dirty="0" err="1"/>
              <a:t>Mindset</a:t>
            </a:r>
            <a:r>
              <a:rPr lang="de-DE" dirty="0"/>
              <a:t> als Motivator, neue Aufgaben zu lernen</a:t>
            </a:r>
          </a:p>
          <a:p>
            <a:r>
              <a:rPr lang="de-DE" dirty="0"/>
              <a:t>s</a:t>
            </a:r>
            <a:r>
              <a:rPr lang="de-DE" dirty="0" smtClean="0"/>
              <a:t>chwere </a:t>
            </a:r>
            <a:r>
              <a:rPr lang="de-DE" dirty="0"/>
              <a:t>Aufgaben als Möglichkeit sehen, sich weiterzuentwickeln</a:t>
            </a:r>
          </a:p>
          <a:p>
            <a:r>
              <a:rPr lang="de-DE" dirty="0"/>
              <a:t>Fehler und Rückschläge als Chance verstehen, neue </a:t>
            </a:r>
            <a:r>
              <a:rPr lang="de-DE" dirty="0" smtClean="0"/>
              <a:t>Erfahrungen </a:t>
            </a:r>
            <a:r>
              <a:rPr lang="de-DE" dirty="0"/>
              <a:t>zu machen und zu lernen</a:t>
            </a:r>
          </a:p>
          <a:p>
            <a:r>
              <a:rPr lang="de-DE" dirty="0"/>
              <a:t>„Versagen“ als neutrale Rückmeldung, es anders zu probieren</a:t>
            </a:r>
          </a:p>
          <a:p>
            <a:r>
              <a:rPr lang="de-DE" dirty="0"/>
              <a:t>Fehler/Unwissen/Nichtkönnen sind </a:t>
            </a:r>
            <a:r>
              <a:rPr lang="de-DE" b="1" dirty="0"/>
              <a:t>keine</a:t>
            </a:r>
            <a:r>
              <a:rPr lang="de-DE" dirty="0"/>
              <a:t> </a:t>
            </a:r>
            <a:r>
              <a:rPr lang="de-DE" b="1" dirty="0"/>
              <a:t>Defizite</a:t>
            </a:r>
            <a:r>
              <a:rPr lang="de-DE" dirty="0"/>
              <a:t>, sondern Teil eines </a:t>
            </a:r>
            <a:r>
              <a:rPr lang="de-DE" dirty="0" smtClean="0"/>
              <a:t>Prozesses.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Input Growth </a:t>
            </a:r>
            <a:r>
              <a:rPr lang="de-DE" dirty="0" err="1" smtClean="0"/>
              <a:t>Mindset</a:t>
            </a:r>
            <a:r>
              <a:rPr lang="de-DE" dirty="0" smtClean="0"/>
              <a:t>: Was </a:t>
            </a:r>
            <a:r>
              <a:rPr lang="de-DE" dirty="0"/>
              <a:t>bedeutet Growth </a:t>
            </a:r>
            <a:r>
              <a:rPr lang="de-DE" dirty="0" err="1"/>
              <a:t>Mindset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7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uf </a:t>
            </a:r>
            <a:r>
              <a:rPr lang="de-DE" dirty="0"/>
              <a:t>alle Lebensbereiche übertragbar</a:t>
            </a:r>
          </a:p>
          <a:p>
            <a:r>
              <a:rPr lang="de-DE" dirty="0"/>
              <a:t>Lob für Anstrengung und kleine Schritte geben, nicht für gegebenes Talent</a:t>
            </a:r>
          </a:p>
          <a:p>
            <a:r>
              <a:rPr lang="de-DE" dirty="0"/>
              <a:t>Lob für Bemühungen trotz ausbleibenden Erfolgs</a:t>
            </a:r>
          </a:p>
          <a:p>
            <a:r>
              <a:rPr lang="de-DE" dirty="0"/>
              <a:t>Verbesserungen hervorheben</a:t>
            </a:r>
          </a:p>
          <a:p>
            <a:r>
              <a:rPr lang="de-DE" dirty="0"/>
              <a:t>„Du bist hergekommen und hast es probiert!“</a:t>
            </a:r>
          </a:p>
          <a:p>
            <a:r>
              <a:rPr lang="de-DE" dirty="0"/>
              <a:t>„Du bist schon weiter gekommen als beim letzten Mal!“</a:t>
            </a:r>
          </a:p>
          <a:p>
            <a:r>
              <a:rPr lang="de-DE" dirty="0"/>
              <a:t>„Obwohl du Angst hattest, hast du es trotzdem versucht</a:t>
            </a:r>
            <a:r>
              <a:rPr lang="de-DE" dirty="0" smtClean="0"/>
              <a:t>!“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Input Growth </a:t>
            </a:r>
            <a:r>
              <a:rPr lang="de-DE" dirty="0" err="1" smtClean="0"/>
              <a:t>Mindset</a:t>
            </a:r>
            <a:r>
              <a:rPr lang="de-DE" dirty="0" smtClean="0"/>
              <a:t>: Wie </a:t>
            </a:r>
            <a:r>
              <a:rPr lang="de-DE" dirty="0"/>
              <a:t>nutze ich ein Growth </a:t>
            </a:r>
            <a:r>
              <a:rPr lang="de-DE" dirty="0" err="1"/>
              <a:t>Mindset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3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Sie sich wieder in Ihre Zweierteams ein.</a:t>
            </a:r>
          </a:p>
          <a:p>
            <a:r>
              <a:rPr lang="de-DE" dirty="0"/>
              <a:t>Tauschen Sie nun die Rollen und wiederholen Sie die Übung.</a:t>
            </a:r>
          </a:p>
          <a:p>
            <a:pPr lvl="1"/>
            <a:r>
              <a:rPr lang="de-DE" dirty="0"/>
              <a:t>Bedenken Sie die Anregungen zum Anleiten, die wir eben gesammelt haben.</a:t>
            </a:r>
          </a:p>
          <a:p>
            <a:r>
              <a:rPr lang="de-DE" dirty="0"/>
              <a:t>Geben </a:t>
            </a:r>
            <a:r>
              <a:rPr lang="de-DE" dirty="0" smtClean="0"/>
              <a:t>Sie anschließend </a:t>
            </a:r>
            <a:r>
              <a:rPr lang="de-DE" dirty="0"/>
              <a:t>der anleitenden Person Feedback.</a:t>
            </a:r>
          </a:p>
          <a:p>
            <a:r>
              <a:rPr lang="de-DE" dirty="0"/>
              <a:t>Hat sich etwas für Sie verändert</a:t>
            </a:r>
            <a:r>
              <a:rPr lang="de-DE" dirty="0" smtClean="0"/>
              <a:t>?</a:t>
            </a:r>
          </a:p>
          <a:p>
            <a:r>
              <a:rPr lang="de-DE" dirty="0"/>
              <a:t>Sie </a:t>
            </a:r>
            <a:r>
              <a:rPr lang="de-DE" dirty="0" smtClean="0"/>
              <a:t>haben für Übung und Feedback jeweils </a:t>
            </a:r>
            <a:r>
              <a:rPr lang="de-DE" dirty="0"/>
              <a:t>5 Minuten Zeit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Übung zum Growth </a:t>
            </a:r>
            <a:r>
              <a:rPr lang="de-DE" dirty="0" err="1" smtClean="0"/>
              <a:t>Mindset</a:t>
            </a:r>
            <a:r>
              <a:rPr lang="de-DE" dirty="0" smtClean="0"/>
              <a:t>: Stärkenorientiertes Feedback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1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Hat sich etwas für Sie verändert?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Reflexion </a:t>
            </a:r>
            <a:r>
              <a:rPr lang="de-DE" dirty="0"/>
              <a:t>zur </a:t>
            </a:r>
            <a:r>
              <a:rPr lang="de-DE" dirty="0" smtClean="0"/>
              <a:t>Übung zum Growth </a:t>
            </a:r>
            <a:r>
              <a:rPr lang="de-DE" dirty="0" err="1" smtClean="0"/>
              <a:t>Mindset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5"/>
          <a:stretch/>
        </p:blipFill>
        <p:spPr>
          <a:xfrm>
            <a:off x="5283673" y="1334143"/>
            <a:ext cx="5429771" cy="46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Pause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15 </a:t>
            </a:r>
            <a:r>
              <a:rPr lang="de-DE" sz="3600" b="1" dirty="0" smtClean="0">
                <a:solidFill>
                  <a:schemeClr val="tx2"/>
                </a:solidFill>
              </a:rPr>
              <a:t>Minuten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0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Beantworten Sie für sich folgende </a:t>
            </a:r>
            <a:r>
              <a:rPr lang="de-DE" dirty="0" smtClean="0"/>
              <a:t>Fragen:</a:t>
            </a:r>
          </a:p>
          <a:p>
            <a:pPr lvl="1"/>
            <a:r>
              <a:rPr lang="de-DE" dirty="0" smtClean="0"/>
              <a:t>Wenn </a:t>
            </a:r>
            <a:r>
              <a:rPr lang="de-DE" dirty="0"/>
              <a:t>Sie an Ihre Kommune denken, welche Gruppen von Personen fallen Ihnen ein, die von Ihrem Wissen profitieren </a:t>
            </a:r>
            <a:r>
              <a:rPr lang="de-DE" dirty="0" smtClean="0"/>
              <a:t>könnten?</a:t>
            </a:r>
          </a:p>
          <a:p>
            <a:pPr lvl="1"/>
            <a:r>
              <a:rPr lang="de-DE" dirty="0" smtClean="0"/>
              <a:t>Welche </a:t>
            </a:r>
            <a:r>
              <a:rPr lang="de-DE" dirty="0"/>
              <a:t>Wege fallen Ihnen ein, um diese Gruppe zu erreichen? </a:t>
            </a:r>
          </a:p>
          <a:p>
            <a:pPr lvl="1"/>
            <a:r>
              <a:rPr lang="de-DE" dirty="0" smtClean="0"/>
              <a:t>Welche </a:t>
            </a:r>
            <a:r>
              <a:rPr lang="de-DE" dirty="0"/>
              <a:t>Informations- und Hilfsangebote können Sie schaffen? Passen diese zu Ihren </a:t>
            </a:r>
            <a:r>
              <a:rPr lang="de-DE" dirty="0" smtClean="0"/>
              <a:t>Zielgruppen?</a:t>
            </a:r>
          </a:p>
          <a:p>
            <a:pPr lvl="1"/>
            <a:r>
              <a:rPr lang="de-DE" dirty="0" smtClean="0"/>
              <a:t>Fallen </a:t>
            </a:r>
            <a:r>
              <a:rPr lang="de-DE" dirty="0"/>
              <a:t>Ihnen Räumlichkeiten in Ihrer Kommune ein, die Sie für Ihre Angebote nutzen </a:t>
            </a:r>
            <a:r>
              <a:rPr lang="de-DE" dirty="0" smtClean="0"/>
              <a:t>können?</a:t>
            </a:r>
          </a:p>
          <a:p>
            <a:r>
              <a:rPr lang="de-DE" dirty="0" smtClean="0"/>
              <a:t>Sie </a:t>
            </a:r>
            <a:r>
              <a:rPr lang="de-DE" dirty="0"/>
              <a:t>haben </a:t>
            </a:r>
            <a:r>
              <a:rPr lang="de-DE" dirty="0" smtClean="0"/>
              <a:t>10 </a:t>
            </a:r>
            <a:r>
              <a:rPr lang="de-DE" dirty="0"/>
              <a:t>Minuten </a:t>
            </a:r>
            <a:r>
              <a:rPr lang="de-DE" dirty="0" smtClean="0"/>
              <a:t>Zeit.</a:t>
            </a:r>
          </a:p>
          <a:p>
            <a:r>
              <a:rPr lang="de-DE" dirty="0" smtClean="0"/>
              <a:t>Halten </a:t>
            </a:r>
            <a:r>
              <a:rPr lang="de-DE" dirty="0"/>
              <a:t>Sie ihre Ergebnisse jeweils auf </a:t>
            </a:r>
            <a:r>
              <a:rPr lang="de-DE" dirty="0" smtClean="0"/>
              <a:t>Notizzetteln </a:t>
            </a:r>
            <a:r>
              <a:rPr lang="de-DE" dirty="0"/>
              <a:t>fest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Zielgruppenorientierte Inhalte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2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Sie sich in Kleingruppen zusammen und tauschen Sie Ihre Ergebnisse aus. Welche Gemeinsamkeiten und welche Unterschiede stellen Sie fest? </a:t>
            </a:r>
          </a:p>
          <a:p>
            <a:r>
              <a:rPr lang="de-DE" dirty="0"/>
              <a:t>Sie haben 10 Minuten Zeit.</a:t>
            </a:r>
          </a:p>
          <a:p>
            <a:r>
              <a:rPr lang="de-DE" dirty="0" smtClean="0"/>
              <a:t>Stellen Sie anschließend Ihr </a:t>
            </a:r>
            <a:r>
              <a:rPr lang="de-DE" dirty="0"/>
              <a:t>Gruppenergebnis kurz </a:t>
            </a:r>
            <a:r>
              <a:rPr lang="de-DE" dirty="0" smtClean="0"/>
              <a:t>vor.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/>
              <a:t>Zielgruppenorientierte </a:t>
            </a:r>
            <a:r>
              <a:rPr lang="de-DE" dirty="0" smtClean="0"/>
              <a:t>Inhalte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0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Haben Sie noch </a:t>
            </a:r>
            <a:r>
              <a:rPr lang="de-DE" dirty="0" smtClean="0">
                <a:solidFill>
                  <a:srgbClr val="000000"/>
                </a:solidFill>
              </a:rPr>
              <a:t>Fragen oder Feedback?</a:t>
            </a:r>
            <a:endParaRPr lang="de-DE" dirty="0">
              <a:solidFill>
                <a:srgbClr val="000000"/>
              </a:solidFill>
            </a:endParaRP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Weitere Informationen finden Sie hier:</a:t>
            </a:r>
          </a:p>
          <a:p>
            <a:pPr lvl="1"/>
            <a:r>
              <a:rPr lang="de-DE" b="1" dirty="0" smtClean="0"/>
              <a:t>Projektwebseite</a:t>
            </a:r>
            <a:r>
              <a:rPr lang="de-DE" b="1" dirty="0"/>
              <a:t>: </a:t>
            </a:r>
            <a:r>
              <a:rPr lang="de-DE" dirty="0">
                <a:solidFill>
                  <a:srgbClr val="000000"/>
                </a:solidFill>
                <a:hlinkClick r:id="rId2"/>
              </a:rPr>
              <a:t>www.digitale-doerfer-niedersachsen.de</a:t>
            </a:r>
            <a:endParaRPr lang="de-DE" dirty="0">
              <a:solidFill>
                <a:srgbClr val="000000"/>
              </a:solidFill>
            </a:endParaRPr>
          </a:p>
          <a:p>
            <a:pPr lvl="1"/>
            <a:r>
              <a:rPr lang="de-DE" b="1" dirty="0"/>
              <a:t>Kontakt zum Projekt:</a:t>
            </a:r>
            <a:r>
              <a:rPr lang="de-DE" dirty="0"/>
              <a:t> </a:t>
            </a:r>
            <a:r>
              <a:rPr lang="de-DE" dirty="0" smtClean="0">
                <a:solidFill>
                  <a:srgbClr val="000000"/>
                </a:solidFill>
                <a:hlinkClick r:id="rId3"/>
              </a:rPr>
              <a:t>niedersachsen@digitale-chancen.de</a:t>
            </a:r>
          </a:p>
          <a:p>
            <a:pPr lvl="1"/>
            <a:r>
              <a:rPr lang="de-DE" b="1" dirty="0" err="1" smtClean="0"/>
              <a:t>DorfFunk</a:t>
            </a:r>
            <a:r>
              <a:rPr lang="de-DE" b="1" dirty="0" smtClean="0"/>
              <a:t> Gruppe: </a:t>
            </a:r>
            <a:r>
              <a:rPr lang="de-DE" dirty="0" smtClean="0">
                <a:solidFill>
                  <a:srgbClr val="000000"/>
                </a:solidFill>
              </a:rPr>
              <a:t>Digitale </a:t>
            </a:r>
            <a:r>
              <a:rPr lang="de-DE" dirty="0" err="1" smtClean="0">
                <a:solidFill>
                  <a:srgbClr val="000000"/>
                </a:solidFill>
              </a:rPr>
              <a:t>Dorfheld</a:t>
            </a:r>
            <a:r>
              <a:rPr lang="de-DE" dirty="0" smtClean="0">
                <a:solidFill>
                  <a:srgbClr val="000000"/>
                </a:solidFill>
              </a:rPr>
              <a:t>*innen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Offene Fragen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5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Lehren </a:t>
            </a:r>
            <a:r>
              <a:rPr lang="de-DE" dirty="0">
                <a:solidFill>
                  <a:schemeClr val="tx2"/>
                </a:solidFill>
              </a:rPr>
              <a:t>Lernen</a:t>
            </a:r>
            <a:br>
              <a:rPr lang="de-DE" dirty="0">
                <a:solidFill>
                  <a:schemeClr val="tx2"/>
                </a:solidFill>
              </a:rPr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Vorstellungsrunde und </a:t>
            </a:r>
            <a:r>
              <a:rPr lang="de-DE" sz="2000" dirty="0" err="1" smtClean="0">
                <a:solidFill>
                  <a:schemeClr val="tx2"/>
                </a:solidFill>
              </a:rPr>
              <a:t>Kennenlernspiel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Übung und Reflexion zur Lehr- </a:t>
            </a:r>
            <a:r>
              <a:rPr lang="de-DE" sz="2000" dirty="0">
                <a:solidFill>
                  <a:schemeClr val="tx2"/>
                </a:solidFill>
              </a:rPr>
              <a:t>und </a:t>
            </a:r>
            <a:r>
              <a:rPr lang="de-DE" sz="2000" dirty="0" smtClean="0">
                <a:solidFill>
                  <a:schemeClr val="tx2"/>
                </a:solidFill>
              </a:rPr>
              <a:t>Lernerfahrung</a:t>
            </a: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	Pause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Übung und Input zur Stärkenorientierung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Input und Übung zum Growth </a:t>
            </a:r>
            <a:r>
              <a:rPr lang="de-DE" sz="2000" dirty="0" err="1">
                <a:solidFill>
                  <a:schemeClr val="tx2"/>
                </a:solidFill>
              </a:rPr>
              <a:t>Mindset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 smtClean="0">
                <a:solidFill>
                  <a:schemeClr val="tx2"/>
                </a:solidFill>
              </a:rPr>
              <a:t>	Pause</a:t>
            </a:r>
            <a:endParaRPr lang="de-DE" sz="2000" dirty="0">
              <a:solidFill>
                <a:schemeClr val="tx2"/>
              </a:solidFill>
            </a:endParaRP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>
                <a:solidFill>
                  <a:schemeClr val="tx2"/>
                </a:solidFill>
              </a:rPr>
              <a:t>Zielgruppenorientierte Inhalte</a:t>
            </a:r>
          </a:p>
          <a:p>
            <a:pPr marL="0" indent="0">
              <a:buClr>
                <a:srgbClr val="179C7D"/>
              </a:buClr>
              <a:buSzPct val="100000"/>
              <a:buNone/>
            </a:pPr>
            <a:r>
              <a:rPr lang="de-DE" sz="2000" dirty="0">
                <a:solidFill>
                  <a:schemeClr val="tx2"/>
                </a:solidFill>
              </a:rPr>
              <a:t>Offene </a:t>
            </a:r>
            <a:r>
              <a:rPr lang="de-DE" sz="2000" dirty="0" smtClean="0">
                <a:solidFill>
                  <a:schemeClr val="tx2"/>
                </a:solidFill>
              </a:rPr>
              <a:t>Fragen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dirty="0" smtClean="0"/>
              <a:t>Inhalt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4" y="2552425"/>
            <a:ext cx="3857197" cy="3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kern="1200" dirty="0"/>
              <a:t>Digitale </a:t>
            </a:r>
            <a:r>
              <a:rPr lang="de-DE" kern="1200" dirty="0" err="1"/>
              <a:t>Dorfheld</a:t>
            </a:r>
            <a:r>
              <a:rPr lang="de-DE" kern="1200" dirty="0"/>
              <a:t>*innen</a:t>
            </a:r>
            <a:endParaRPr lang="de-DE" sz="1800" dirty="0">
              <a:ea typeface="Lato" panose="020F0502020204030203"/>
              <a:cs typeface="Lato" panose="020F0502020204030203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4960" y="1334143"/>
            <a:ext cx="6171340" cy="4687245"/>
          </a:xfrm>
        </p:spPr>
        <p:txBody>
          <a:bodyPr/>
          <a:lstStyle/>
          <a:p>
            <a:pPr marL="0" lvl="0" indent="0">
              <a:buClr>
                <a:srgbClr val="179C7D"/>
              </a:buClr>
              <a:buNone/>
            </a:pPr>
            <a:r>
              <a:rPr lang="de-DE" b="1" dirty="0" err="1">
                <a:solidFill>
                  <a:srgbClr val="179C7D"/>
                </a:solidFill>
              </a:rPr>
              <a:t>DorfFunk</a:t>
            </a:r>
            <a:r>
              <a:rPr lang="de-DE" b="1" dirty="0">
                <a:solidFill>
                  <a:srgbClr val="179C7D"/>
                </a:solidFill>
              </a:rPr>
              <a:t> Gruppe Digitale </a:t>
            </a:r>
            <a:r>
              <a:rPr lang="de-DE" b="1" dirty="0" err="1">
                <a:solidFill>
                  <a:srgbClr val="179C7D"/>
                </a:solidFill>
              </a:rPr>
              <a:t>Dorfheld</a:t>
            </a:r>
            <a:r>
              <a:rPr lang="de-DE" b="1" dirty="0">
                <a:solidFill>
                  <a:srgbClr val="179C7D"/>
                </a:solidFill>
              </a:rPr>
              <a:t>*innen 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niedersachsenweit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Austauschmöglichkeit für Multiplikator*innen und Digitale </a:t>
            </a:r>
            <a:r>
              <a:rPr lang="de-DE" dirty="0" err="1">
                <a:solidFill>
                  <a:srgbClr val="000000"/>
                </a:solidFill>
              </a:rPr>
              <a:t>Dorfheld</a:t>
            </a:r>
            <a:r>
              <a:rPr lang="de-DE" dirty="0">
                <a:solidFill>
                  <a:srgbClr val="000000"/>
                </a:solidFill>
              </a:rPr>
              <a:t>*innen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eigene Trainingserfahrungen teilen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gegenseitig unterstützen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Begleitangebote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97963"/>
            <a:ext cx="4359603" cy="4359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15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„Mein Name ist …“</a:t>
            </a:r>
          </a:p>
          <a:p>
            <a:r>
              <a:rPr lang="de-DE" dirty="0"/>
              <a:t>„Die Kommune, in der ich aktiv bin, heißt …“</a:t>
            </a:r>
          </a:p>
          <a:p>
            <a:r>
              <a:rPr lang="de-DE" dirty="0"/>
              <a:t>„Ich möchte Digitale*r </a:t>
            </a:r>
            <a:r>
              <a:rPr lang="de-DE" dirty="0" err="1"/>
              <a:t>Dorfheld</a:t>
            </a:r>
            <a:r>
              <a:rPr lang="de-DE" dirty="0"/>
              <a:t>*in werden, weil </a:t>
            </a:r>
            <a:r>
              <a:rPr lang="de-DE" dirty="0" smtClean="0"/>
              <a:t>…“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Vorstellungsrunde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7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Bilden Sie einen Kreis.</a:t>
            </a:r>
          </a:p>
          <a:p>
            <a:r>
              <a:rPr lang="de-DE" dirty="0"/>
              <a:t>Treten Sie in den Kreis, wenn die genannte Kategorie auf Sie zutrifft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Kennenlernspiel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Aktivieren Sie Ihre Kamera.</a:t>
            </a:r>
            <a:endParaRPr lang="en-US" dirty="0"/>
          </a:p>
          <a:p>
            <a:r>
              <a:rPr lang="de-DE" dirty="0"/>
              <a:t>Deaktivieren Sie Ihre Kamera, wenn die genannte Kategorie nicht auf Sie zutrifft. Aktivieren Sie Ihre Kamera, wenn die Kategorie auf Sie zutrifft.</a:t>
            </a:r>
            <a:endParaRPr lang="de-DE" dirty="0">
              <a:ea typeface="Lato"/>
              <a:cs typeface="Lato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Kennenlernspiel</a:t>
            </a:r>
            <a:r>
              <a:rPr lang="de-DE" dirty="0"/>
              <a:t> </a:t>
            </a:r>
            <a:r>
              <a:rPr lang="de-DE" dirty="0" smtClean="0"/>
              <a:t>- online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3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Sie sich in Zweierteams zusammen.</a:t>
            </a:r>
          </a:p>
          <a:p>
            <a:r>
              <a:rPr lang="de-DE" dirty="0" smtClean="0"/>
              <a:t>Eine Person leitet ihr Gegenüber </a:t>
            </a:r>
            <a:r>
              <a:rPr lang="de-DE" dirty="0"/>
              <a:t>anhand der Regeln auf Ihrer Aufgabenkarte an.</a:t>
            </a:r>
          </a:p>
          <a:p>
            <a:r>
              <a:rPr lang="de-DE" dirty="0"/>
              <a:t>Nur die anleitenden Personen dürfen die Aufgabenkarten sehen.</a:t>
            </a:r>
          </a:p>
          <a:p>
            <a:r>
              <a:rPr lang="de-DE" dirty="0"/>
              <a:t>Sie haben 5</a:t>
            </a:r>
            <a:r>
              <a:rPr lang="de-DE" dirty="0" smtClean="0"/>
              <a:t> </a:t>
            </a:r>
            <a:r>
              <a:rPr lang="de-DE" dirty="0"/>
              <a:t>Minuten Zeit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Übung </a:t>
            </a:r>
            <a:r>
              <a:rPr lang="de-DE" dirty="0"/>
              <a:t>zur Lehr- und </a:t>
            </a:r>
            <a:r>
              <a:rPr lang="de-DE" dirty="0" smtClean="0"/>
              <a:t>Lernerfahrung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48" y="2983832"/>
            <a:ext cx="5666552" cy="30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haben Sie sich in Ihrer Rolle gefühlt?</a:t>
            </a:r>
          </a:p>
          <a:p>
            <a:r>
              <a:rPr lang="de-DE" dirty="0"/>
              <a:t>Was hätten Sie sich von Ihrem Gegenüber gewünscht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Reflexion </a:t>
            </a:r>
            <a:r>
              <a:rPr lang="de-DE" dirty="0"/>
              <a:t>zur Lehr- und </a:t>
            </a:r>
            <a:r>
              <a:rPr lang="de-DE" dirty="0" smtClean="0"/>
              <a:t>Lernerfahrung 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0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ist Ihrer Meinung nach wichtig beim Anleiten und Erklären?</a:t>
            </a:r>
          </a:p>
          <a:p>
            <a:r>
              <a:rPr lang="de-DE" dirty="0" smtClean="0"/>
              <a:t>Notieren </a:t>
            </a:r>
            <a:r>
              <a:rPr lang="de-DE" dirty="0"/>
              <a:t>Sie Ihre </a:t>
            </a:r>
            <a:r>
              <a:rPr lang="de-DE" dirty="0" smtClean="0"/>
              <a:t>Antworten auf Klebezetteln.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Reflexion </a:t>
            </a:r>
            <a:r>
              <a:rPr lang="de-DE" dirty="0"/>
              <a:t>zur Lehr- und </a:t>
            </a:r>
            <a:r>
              <a:rPr lang="de-DE" dirty="0" smtClean="0"/>
              <a:t>Lernerfahrung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1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Lehren </a:t>
            </a:r>
            <a:r>
              <a:rPr lang="de-DE" dirty="0"/>
              <a:t>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Pause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15 </a:t>
            </a:r>
            <a:r>
              <a:rPr lang="de-DE" sz="3600" b="1" dirty="0" smtClean="0">
                <a:solidFill>
                  <a:schemeClr val="tx2"/>
                </a:solidFill>
              </a:rPr>
              <a:t>Minuten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6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N_Schulung Digitale Dorfheld*innen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SE_ppt_Master_en_16to9.potx" id="{6C12FB79-1B27-4A75-8392-6D97C447AEF2}" vid="{89CD82A4-A545-433F-AD47-6943F25015CA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6b3776-1853-44a5-977a-d9ea407a1a73" xsi:nil="true"/>
    <lcf76f155ced4ddcb4097134ff3c332f xmlns="9d13ae2a-f270-4d19-a949-d5893e2523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9CF77E23831645B5607125F3B89D1B" ma:contentTypeVersion="15" ma:contentTypeDescription="Ein neues Dokument erstellen." ma:contentTypeScope="" ma:versionID="fd0ae98c6a0f926b68c520b8335d680d">
  <xsd:schema xmlns:xsd="http://www.w3.org/2001/XMLSchema" xmlns:xs="http://www.w3.org/2001/XMLSchema" xmlns:p="http://schemas.microsoft.com/office/2006/metadata/properties" xmlns:ns2="8c6b3776-1853-44a5-977a-d9ea407a1a73" xmlns:ns3="9d13ae2a-f270-4d19-a949-d5893e25233b" targetNamespace="http://schemas.microsoft.com/office/2006/metadata/properties" ma:root="true" ma:fieldsID="66faea9d44b90fc34da84b55ea4509c1" ns2:_="" ns3:_="">
    <xsd:import namespace="8c6b3776-1853-44a5-977a-d9ea407a1a73"/>
    <xsd:import namespace="9d13ae2a-f270-4d19-a949-d5893e252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3776-1853-44a5-977a-d9ea407a1a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1debc0-8f70-4665-a21c-d1bf85190f36}" ma:internalName="TaxCatchAll" ma:showField="CatchAllData" ma:web="8c6b3776-1853-44a5-977a-d9ea407a1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3ae2a-f270-4d19-a949-d5893e252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5a48f96b-3d5e-4767-bdff-cd79680bb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A4FF85-4715-41E0-B193-40D81E6AF8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F13841-2C19-4D5F-97C6-8E75609A82A0}">
  <ds:schemaRefs>
    <ds:schemaRef ds:uri="9d13ae2a-f270-4d19-a949-d5893e25233b"/>
    <ds:schemaRef ds:uri="http://www.w3.org/XML/1998/namespace"/>
    <ds:schemaRef ds:uri="http://purl.org/dc/terms/"/>
    <ds:schemaRef ds:uri="http://purl.org/dc/dcmitype/"/>
    <ds:schemaRef ds:uri="8c6b3776-1853-44a5-977a-d9ea407a1a7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CFC2B8-DC59-4DE1-8D6D-F7D82F3482A3}">
  <ds:schemaRefs>
    <ds:schemaRef ds:uri="8c6b3776-1853-44a5-977a-d9ea407a1a73"/>
    <ds:schemaRef ds:uri="9d13ae2a-f270-4d19-a949-d5893e2523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Office PowerPoint</Application>
  <PresentationFormat>Breitbild</PresentationFormat>
  <Paragraphs>119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Frutiger LT Com 45 Light</vt:lpstr>
      <vt:lpstr>Frutiger LT Com 55 Roman</vt:lpstr>
      <vt:lpstr>Lato</vt:lpstr>
      <vt:lpstr>Symbol</vt:lpstr>
      <vt:lpstr>Wingdings</vt:lpstr>
      <vt:lpstr>DDN_Schulung Digitale Dorfheld*innen</vt:lpstr>
      <vt:lpstr>Digitale Dörfer Niedersachsen</vt:lpstr>
      <vt:lpstr>Lehren Lernen 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Lehren Lernen</vt:lpstr>
      <vt:lpstr>Digitale Dorfheld*innen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Projektskizze Digitale Dörfer  (Süd)-Niedersachsen</dc:title>
  <dc:creator>Steffen Hess</dc:creator>
  <cp:lastModifiedBy>Emma Katharina Kurz</cp:lastModifiedBy>
  <cp:revision>60</cp:revision>
  <cp:lastPrinted>2022-12-09T11:55:55Z</cp:lastPrinted>
  <dcterms:created xsi:type="dcterms:W3CDTF">2020-11-02T13:05:48Z</dcterms:created>
  <dcterms:modified xsi:type="dcterms:W3CDTF">2025-01-13T08:13:39Z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0x0101008C9CF77E23831645B5607125F3B89D1B</vt:lpwstr>
  </property>
  <property fmtid="{D5CDD505-2E9C-101B-9397-08002B2CF9AE}" pid="3" name="MediaServiceImageTags">
    <vt:lpwstr/>
  </property>
</Properties>
</file>