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7"/>
  </p:notesMasterIdLst>
  <p:handoutMasterIdLst>
    <p:handoutMasterId r:id="rId28"/>
  </p:handoutMasterIdLst>
  <p:sldIdLst>
    <p:sldId id="1795" r:id="rId5"/>
    <p:sldId id="1798" r:id="rId6"/>
    <p:sldId id="1812" r:id="rId7"/>
    <p:sldId id="1813" r:id="rId8"/>
    <p:sldId id="1814" r:id="rId9"/>
    <p:sldId id="1815" r:id="rId10"/>
    <p:sldId id="1816" r:id="rId11"/>
    <p:sldId id="1817" r:id="rId12"/>
    <p:sldId id="1818" r:id="rId13"/>
    <p:sldId id="1819" r:id="rId14"/>
    <p:sldId id="1820" r:id="rId15"/>
    <p:sldId id="1801" r:id="rId16"/>
    <p:sldId id="1821" r:id="rId17"/>
    <p:sldId id="1822" r:id="rId18"/>
    <p:sldId id="1823" r:id="rId19"/>
    <p:sldId id="1824" r:id="rId20"/>
    <p:sldId id="1825" r:id="rId21"/>
    <p:sldId id="1826" r:id="rId22"/>
    <p:sldId id="1827" r:id="rId23"/>
    <p:sldId id="1828" r:id="rId24"/>
    <p:sldId id="1830" r:id="rId25"/>
    <p:sldId id="1811" r:id="rId26"/>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5"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DEC20-062A-44EB-AB43-754922B52D0A}" v="4" dt="2024-07-11T09:01:42.52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32" autoAdjust="0"/>
  </p:normalViewPr>
  <p:slideViewPr>
    <p:cSldViewPr snapToGrid="0">
      <p:cViewPr varScale="1">
        <p:scale>
          <a:sx n="51" d="100"/>
          <a:sy n="51" d="100"/>
        </p:scale>
        <p:origin x="1232" y="40"/>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Katharina Kurz" userId="S::ekurz@digitale-chancen.de::2fa8fcd9-c9e9-4d2e-bb1f-fb268efc2c46" providerId="AD" clId="Web-{6B522F97-FB17-943A-A321-4EA3587758B6}"/>
    <pc:docChg chg="modSld">
      <pc:chgData name="Emma Katharina Kurz" userId="S::ekurz@digitale-chancen.de::2fa8fcd9-c9e9-4d2e-bb1f-fb268efc2c46" providerId="AD" clId="Web-{6B522F97-FB17-943A-A321-4EA3587758B6}" dt="2023-08-22T09:49:38.458" v="4" actId="20577"/>
      <pc:docMkLst>
        <pc:docMk/>
      </pc:docMkLst>
      <pc:sldChg chg="modSp">
        <pc:chgData name="Emma Katharina Kurz" userId="S::ekurz@digitale-chancen.de::2fa8fcd9-c9e9-4d2e-bb1f-fb268efc2c46" providerId="AD" clId="Web-{6B522F97-FB17-943A-A321-4EA3587758B6}" dt="2023-08-22T09:49:38.458" v="4" actId="20577"/>
        <pc:sldMkLst>
          <pc:docMk/>
          <pc:sldMk cId="216955443" sldId="1795"/>
        </pc:sldMkLst>
        <pc:spChg chg="mod">
          <ac:chgData name="Emma Katharina Kurz" userId="S::ekurz@digitale-chancen.de::2fa8fcd9-c9e9-4d2e-bb1f-fb268efc2c46" providerId="AD" clId="Web-{6B522F97-FB17-943A-A321-4EA3587758B6}" dt="2023-08-22T09:49:38.458" v="4" actId="20577"/>
          <ac:spMkLst>
            <pc:docMk/>
            <pc:sldMk cId="216955443" sldId="1795"/>
            <ac:spMk id="3" creationId="{E7F213FA-D4E7-7841-EE3E-C714758A4BE6}"/>
          </ac:spMkLst>
        </pc:spChg>
      </pc:sldChg>
    </pc:docChg>
  </pc:docChgLst>
  <pc:docChgLst>
    <pc:chgData clId="Web-{6B522F97-FB17-943A-A321-4EA3587758B6}"/>
    <pc:docChg chg="modSld">
      <pc:chgData name="" userId="" providerId="" clId="Web-{6B522F97-FB17-943A-A321-4EA3587758B6}" dt="2023-08-22T09:49:33.692" v="3" actId="20577"/>
      <pc:docMkLst>
        <pc:docMk/>
      </pc:docMkLst>
      <pc:sldChg chg="modSp">
        <pc:chgData name="" userId="" providerId="" clId="Web-{6B522F97-FB17-943A-A321-4EA3587758B6}" dt="2023-08-22T09:49:33.692" v="3" actId="20577"/>
        <pc:sldMkLst>
          <pc:docMk/>
          <pc:sldMk cId="216955443" sldId="1795"/>
        </pc:sldMkLst>
        <pc:spChg chg="mod">
          <ac:chgData name="" userId="" providerId="" clId="Web-{6B522F97-FB17-943A-A321-4EA3587758B6}" dt="2023-08-22T09:49:33.692" v="3" actId="20577"/>
          <ac:spMkLst>
            <pc:docMk/>
            <pc:sldMk cId="216955443" sldId="1795"/>
            <ac:spMk id="3" creationId="{E7F213FA-D4E7-7841-EE3E-C714758A4BE6}"/>
          </ac:spMkLst>
        </pc:spChg>
      </pc:sldChg>
    </pc:docChg>
  </pc:docChgLst>
  <pc:docChgLst>
    <pc:chgData name="Maurice Mass" userId="S::mmass@digitale-chancen.de::049c4b63-0c8e-486c-8565-e52e8d033c9b" providerId="AD" clId="Web-{950EE3C1-8409-001E-C7E2-09EA87CCE7D5}"/>
    <pc:docChg chg="modSld">
      <pc:chgData name="Maurice Mass" userId="S::mmass@digitale-chancen.de::049c4b63-0c8e-486c-8565-e52e8d033c9b" providerId="AD" clId="Web-{950EE3C1-8409-001E-C7E2-09EA87CCE7D5}" dt="2023-05-10T13:38:42.210" v="2" actId="20577"/>
      <pc:docMkLst>
        <pc:docMk/>
      </pc:docMkLst>
      <pc:sldChg chg="modSp">
        <pc:chgData name="Maurice Mass" userId="S::mmass@digitale-chancen.de::049c4b63-0c8e-486c-8565-e52e8d033c9b" providerId="AD" clId="Web-{950EE3C1-8409-001E-C7E2-09EA87CCE7D5}" dt="2023-05-10T13:38:42.210" v="2" actId="20577"/>
        <pc:sldMkLst>
          <pc:docMk/>
          <pc:sldMk cId="1646436530" sldId="1768"/>
        </pc:sldMkLst>
        <pc:spChg chg="mod">
          <ac:chgData name="Maurice Mass" userId="S::mmass@digitale-chancen.de::049c4b63-0c8e-486c-8565-e52e8d033c9b" providerId="AD" clId="Web-{950EE3C1-8409-001E-C7E2-09EA87CCE7D5}" dt="2023-05-10T13:38:42.210" v="2" actId="20577"/>
          <ac:spMkLst>
            <pc:docMk/>
            <pc:sldMk cId="1646436530" sldId="1768"/>
            <ac:spMk id="6" creationId="{00000000-0000-0000-0000-000000000000}"/>
          </ac:spMkLst>
        </pc:spChg>
      </pc:sldChg>
    </pc:docChg>
  </pc:docChgLst>
  <pc:docChgLst>
    <pc:chgData name="Emma Katharina Kurz" userId="S::ekurz@digitale-chancen.de::2fa8fcd9-c9e9-4d2e-bb1f-fb268efc2c46" providerId="AD" clId="Web-{869CFDEF-951D-4573-87F0-39368023896B}"/>
    <pc:docChg chg="modSld">
      <pc:chgData name="Emma Katharina Kurz" userId="S::ekurz@digitale-chancen.de::2fa8fcd9-c9e9-4d2e-bb1f-fb268efc2c46" providerId="AD" clId="Web-{869CFDEF-951D-4573-87F0-39368023896B}" dt="2023-08-18T14:04:55.519" v="18" actId="20577"/>
      <pc:docMkLst>
        <pc:docMk/>
      </pc:docMkLst>
      <pc:sldChg chg="modSp">
        <pc:chgData name="Emma Katharina Kurz" userId="S::ekurz@digitale-chancen.de::2fa8fcd9-c9e9-4d2e-bb1f-fb268efc2c46" providerId="AD" clId="Web-{869CFDEF-951D-4573-87F0-39368023896B}" dt="2023-08-18T14:03:34.486" v="0" actId="14100"/>
        <pc:sldMkLst>
          <pc:docMk/>
          <pc:sldMk cId="3229182591" sldId="1798"/>
        </pc:sldMkLst>
        <pc:spChg chg="mod">
          <ac:chgData name="Emma Katharina Kurz" userId="S::ekurz@digitale-chancen.de::2fa8fcd9-c9e9-4d2e-bb1f-fb268efc2c46" providerId="AD" clId="Web-{869CFDEF-951D-4573-87F0-39368023896B}" dt="2023-08-18T14:03:34.486" v="0" actId="14100"/>
          <ac:spMkLst>
            <pc:docMk/>
            <pc:sldMk cId="3229182591" sldId="1798"/>
            <ac:spMk id="2" creationId="{00000000-0000-0000-0000-000000000000}"/>
          </ac:spMkLst>
        </pc:spChg>
      </pc:sldChg>
      <pc:sldChg chg="addSp delSp modSp">
        <pc:chgData name="Emma Katharina Kurz" userId="S::ekurz@digitale-chancen.de::2fa8fcd9-c9e9-4d2e-bb1f-fb268efc2c46" providerId="AD" clId="Web-{869CFDEF-951D-4573-87F0-39368023896B}" dt="2023-08-18T14:04:55.519" v="18" actId="20577"/>
        <pc:sldMkLst>
          <pc:docMk/>
          <pc:sldMk cId="3656930079" sldId="1802"/>
        </pc:sldMkLst>
        <pc:spChg chg="add del mod">
          <ac:chgData name="Emma Katharina Kurz" userId="S::ekurz@digitale-chancen.de::2fa8fcd9-c9e9-4d2e-bb1f-fb268efc2c46" providerId="AD" clId="Web-{869CFDEF-951D-4573-87F0-39368023896B}" dt="2023-08-18T14:04:55.519" v="18" actId="20577"/>
          <ac:spMkLst>
            <pc:docMk/>
            <pc:sldMk cId="3656930079" sldId="1802"/>
            <ac:spMk id="3" creationId="{00000000-0000-0000-0000-000000000000}"/>
          </ac:spMkLst>
        </pc:spChg>
      </pc:sldChg>
    </pc:docChg>
  </pc:docChgLst>
  <pc:docChgLst>
    <pc:chgData name="Emma Katharina Kurz" userId="S::ekurz@digitale-chancen.de::2fa8fcd9-c9e9-4d2e-bb1f-fb268efc2c46" providerId="AD" clId="Web-{8E5C762C-B8AA-A8DB-DC8D-123C10BE1E24}"/>
    <pc:docChg chg="modSld">
      <pc:chgData name="Emma Katharina Kurz" userId="S::ekurz@digitale-chancen.de::2fa8fcd9-c9e9-4d2e-bb1f-fb268efc2c46" providerId="AD" clId="Web-{8E5C762C-B8AA-A8DB-DC8D-123C10BE1E24}" dt="2024-02-12T08:21:06.563" v="1" actId="20577"/>
      <pc:docMkLst>
        <pc:docMk/>
      </pc:docMkLst>
      <pc:sldChg chg="modSp">
        <pc:chgData name="Emma Katharina Kurz" userId="S::ekurz@digitale-chancen.de::2fa8fcd9-c9e9-4d2e-bb1f-fb268efc2c46" providerId="AD" clId="Web-{8E5C762C-B8AA-A8DB-DC8D-123C10BE1E24}" dt="2024-02-12T08:21:06.563" v="1" actId="20577"/>
        <pc:sldMkLst>
          <pc:docMk/>
          <pc:sldMk cId="216955443" sldId="1795"/>
        </pc:sldMkLst>
        <pc:spChg chg="mod">
          <ac:chgData name="Emma Katharina Kurz" userId="S::ekurz@digitale-chancen.de::2fa8fcd9-c9e9-4d2e-bb1f-fb268efc2c46" providerId="AD" clId="Web-{8E5C762C-B8AA-A8DB-DC8D-123C10BE1E24}" dt="2024-02-12T08:21:06.563" v="1" actId="20577"/>
          <ac:spMkLst>
            <pc:docMk/>
            <pc:sldMk cId="216955443" sldId="1795"/>
            <ac:spMk id="3" creationId="{E7F213FA-D4E7-7841-EE3E-C714758A4BE6}"/>
          </ac:spMkLst>
        </pc:spChg>
      </pc:sldChg>
    </pc:docChg>
  </pc:docChgLst>
  <pc:docChgLst>
    <pc:chgData name="Emma Katharina Kurz" userId="S::ekurz@digitale-chancen.de::2fa8fcd9-c9e9-4d2e-bb1f-fb268efc2c46" providerId="AD" clId="Web-{12BDEC20-062A-44EB-AB43-754922B52D0A}"/>
    <pc:docChg chg="modSld">
      <pc:chgData name="Emma Katharina Kurz" userId="S::ekurz@digitale-chancen.de::2fa8fcd9-c9e9-4d2e-bb1f-fb268efc2c46" providerId="AD" clId="Web-{12BDEC20-062A-44EB-AB43-754922B52D0A}" dt="2024-07-11T09:01:42.522" v="3" actId="20577"/>
      <pc:docMkLst>
        <pc:docMk/>
      </pc:docMkLst>
      <pc:sldChg chg="modSp">
        <pc:chgData name="Emma Katharina Kurz" userId="S::ekurz@digitale-chancen.de::2fa8fcd9-c9e9-4d2e-bb1f-fb268efc2c46" providerId="AD" clId="Web-{12BDEC20-062A-44EB-AB43-754922B52D0A}" dt="2024-07-11T09:01:42.522" v="3" actId="20577"/>
        <pc:sldMkLst>
          <pc:docMk/>
          <pc:sldMk cId="3229182591" sldId="1798"/>
        </pc:sldMkLst>
        <pc:spChg chg="mod">
          <ac:chgData name="Emma Katharina Kurz" userId="S::ekurz@digitale-chancen.de::2fa8fcd9-c9e9-4d2e-bb1f-fb268efc2c46" providerId="AD" clId="Web-{12BDEC20-062A-44EB-AB43-754922B52D0A}" dt="2024-07-11T09:01:42.522" v="3" actId="20577"/>
          <ac:spMkLst>
            <pc:docMk/>
            <pc:sldMk cId="3229182591" sldId="1798"/>
            <ac:spMk id="13" creationId="{00000000-0000-0000-0000-000000000000}"/>
          </ac:spMkLst>
        </pc:spChg>
      </pc:sldChg>
    </pc:docChg>
  </pc:docChgLst>
  <pc:docChgLst>
    <pc:chgData name="Emma Katharina Kurz" userId="S::ekurz@digitale-chancen.de::2fa8fcd9-c9e9-4d2e-bb1f-fb268efc2c46" providerId="AD" clId="Web-{4B97C92C-3ED0-2389-AF74-B9736B479CD6}"/>
    <pc:docChg chg="modSld">
      <pc:chgData name="Emma Katharina Kurz" userId="S::ekurz@digitale-chancen.de::2fa8fcd9-c9e9-4d2e-bb1f-fb268efc2c46" providerId="AD" clId="Web-{4B97C92C-3ED0-2389-AF74-B9736B479CD6}" dt="2023-08-18T15:29:49.184" v="9" actId="20577"/>
      <pc:docMkLst>
        <pc:docMk/>
      </pc:docMkLst>
      <pc:sldChg chg="modSp">
        <pc:chgData name="Emma Katharina Kurz" userId="S::ekurz@digitale-chancen.de::2fa8fcd9-c9e9-4d2e-bb1f-fb268efc2c46" providerId="AD" clId="Web-{4B97C92C-3ED0-2389-AF74-B9736B479CD6}" dt="2023-08-18T15:29:49.184" v="9" actId="20577"/>
        <pc:sldMkLst>
          <pc:docMk/>
          <pc:sldMk cId="3608734327" sldId="1805"/>
        </pc:sldMkLst>
        <pc:spChg chg="mod">
          <ac:chgData name="Emma Katharina Kurz" userId="S::ekurz@digitale-chancen.de::2fa8fcd9-c9e9-4d2e-bb1f-fb268efc2c46" providerId="AD" clId="Web-{4B97C92C-3ED0-2389-AF74-B9736B479CD6}" dt="2023-08-18T15:29:49.184" v="9" actId="20577"/>
          <ac:spMkLst>
            <pc:docMk/>
            <pc:sldMk cId="3608734327" sldId="1805"/>
            <ac:spMk id="5" creationId="{00000000-0000-0000-0000-000000000000}"/>
          </ac:spMkLst>
        </pc:spChg>
      </pc:sldChg>
    </pc:docChg>
  </pc:docChgLst>
  <pc:docChgLst>
    <pc:chgData name="Emma Katharina Kurz" userId="S::ekurz@digitale-chancen.de::2fa8fcd9-c9e9-4d2e-bb1f-fb268efc2c46" providerId="AD" clId="Web-{830B1EF2-AEE6-4A22-9040-EB00722BE7CC}"/>
    <pc:docChg chg="modSld">
      <pc:chgData name="Emma Katharina Kurz" userId="S::ekurz@digitale-chancen.de::2fa8fcd9-c9e9-4d2e-bb1f-fb268efc2c46" providerId="AD" clId="Web-{830B1EF2-AEE6-4A22-9040-EB00722BE7CC}" dt="2023-09-07T10:12:34.709" v="2"/>
      <pc:docMkLst>
        <pc:docMk/>
      </pc:docMkLst>
      <pc:sldChg chg="delSp modSp">
        <pc:chgData name="Emma Katharina Kurz" userId="S::ekurz@digitale-chancen.de::2fa8fcd9-c9e9-4d2e-bb1f-fb268efc2c46" providerId="AD" clId="Web-{830B1EF2-AEE6-4A22-9040-EB00722BE7CC}" dt="2023-09-07T10:12:34.709" v="2"/>
        <pc:sldMkLst>
          <pc:docMk/>
          <pc:sldMk cId="216955443" sldId="1795"/>
        </pc:sldMkLst>
        <pc:picChg chg="del">
          <ac:chgData name="Emma Katharina Kurz" userId="S::ekurz@digitale-chancen.de::2fa8fcd9-c9e9-4d2e-bb1f-fb268efc2c46" providerId="AD" clId="Web-{830B1EF2-AEE6-4A22-9040-EB00722BE7CC}" dt="2023-09-07T10:12:34.709" v="2"/>
          <ac:picMkLst>
            <pc:docMk/>
            <pc:sldMk cId="216955443" sldId="1795"/>
            <ac:picMk id="21" creationId="{00000000-0000-0000-0000-000000000000}"/>
          </ac:picMkLst>
        </pc:picChg>
        <pc:picChg chg="mod">
          <ac:chgData name="Emma Katharina Kurz" userId="S::ekurz@digitale-chancen.de::2fa8fcd9-c9e9-4d2e-bb1f-fb268efc2c46" providerId="AD" clId="Web-{830B1EF2-AEE6-4A22-9040-EB00722BE7CC}" dt="2023-09-07T10:12:19.396" v="1" actId="1076"/>
          <ac:picMkLst>
            <pc:docMk/>
            <pc:sldMk cId="216955443" sldId="1795"/>
            <ac:picMk id="23" creationId="{00000000-0000-0000-0000-000000000000}"/>
          </ac:picMkLst>
        </pc:picChg>
      </pc:sldChg>
    </pc:docChg>
  </pc:docChgLst>
  <pc:docChgLst>
    <pc:chgData name="Maurice Mass" userId="S::mmass@digitale-chancen.de::049c4b63-0c8e-486c-8565-e52e8d033c9b" providerId="AD" clId="Web-{FE911A58-EF9C-66CF-6B25-CDD7D68A502A}"/>
    <pc:docChg chg="addSld modSld">
      <pc:chgData name="Maurice Mass" userId="S::mmass@digitale-chancen.de::049c4b63-0c8e-486c-8565-e52e8d033c9b" providerId="AD" clId="Web-{FE911A58-EF9C-66CF-6B25-CDD7D68A502A}" dt="2023-05-10T14:06:39.068" v="438"/>
      <pc:docMkLst>
        <pc:docMk/>
      </pc:docMkLst>
      <pc:sldChg chg="modSp">
        <pc:chgData name="Maurice Mass" userId="S::mmass@digitale-chancen.de::049c4b63-0c8e-486c-8565-e52e8d033c9b" providerId="AD" clId="Web-{FE911A58-EF9C-66CF-6B25-CDD7D68A502A}" dt="2023-05-10T13:44:17.198" v="103" actId="20577"/>
        <pc:sldMkLst>
          <pc:docMk/>
          <pc:sldMk cId="1646436530" sldId="1768"/>
        </pc:sldMkLst>
        <pc:spChg chg="mod">
          <ac:chgData name="Maurice Mass" userId="S::mmass@digitale-chancen.de::049c4b63-0c8e-486c-8565-e52e8d033c9b" providerId="AD" clId="Web-{FE911A58-EF9C-66CF-6B25-CDD7D68A502A}" dt="2023-05-10T13:44:17.198" v="103" actId="20577"/>
          <ac:spMkLst>
            <pc:docMk/>
            <pc:sldMk cId="1646436530" sldId="1768"/>
            <ac:spMk id="6" creationId="{00000000-0000-0000-0000-000000000000}"/>
          </ac:spMkLst>
        </pc:spChg>
      </pc:sldChg>
      <pc:sldChg chg="addSp delSp modSp add replId addCm">
        <pc:chgData name="Maurice Mass" userId="S::mmass@digitale-chancen.de::049c4b63-0c8e-486c-8565-e52e8d033c9b" providerId="AD" clId="Web-{FE911A58-EF9C-66CF-6B25-CDD7D68A502A}" dt="2023-05-10T14:06:39.068" v="438"/>
        <pc:sldMkLst>
          <pc:docMk/>
          <pc:sldMk cId="1172672305" sldId="1776"/>
        </pc:sldMkLst>
        <pc:spChg chg="mod">
          <ac:chgData name="Maurice Mass" userId="S::mmass@digitale-chancen.de::049c4b63-0c8e-486c-8565-e52e8d033c9b" providerId="AD" clId="Web-{FE911A58-EF9C-66CF-6B25-CDD7D68A502A}" dt="2023-05-10T14:05:25.019" v="437" actId="20577"/>
          <ac:spMkLst>
            <pc:docMk/>
            <pc:sldMk cId="1172672305" sldId="1776"/>
            <ac:spMk id="6" creationId="{00000000-0000-0000-0000-000000000000}"/>
          </ac:spMkLst>
        </pc:spChg>
        <pc:spChg chg="mod">
          <ac:chgData name="Maurice Mass" userId="S::mmass@digitale-chancen.de::049c4b63-0c8e-486c-8565-e52e8d033c9b" providerId="AD" clId="Web-{FE911A58-EF9C-66CF-6B25-CDD7D68A502A}" dt="2023-05-10T13:46:58.172" v="140" actId="20577"/>
          <ac:spMkLst>
            <pc:docMk/>
            <pc:sldMk cId="1172672305" sldId="1776"/>
            <ac:spMk id="11" creationId="{A4814C90-4288-D306-0807-C0E0FA442802}"/>
          </ac:spMkLst>
        </pc:spChg>
        <pc:picChg chg="del">
          <ac:chgData name="Maurice Mass" userId="S::mmass@digitale-chancen.de::049c4b63-0c8e-486c-8565-e52e8d033c9b" providerId="AD" clId="Web-{FE911A58-EF9C-66CF-6B25-CDD7D68A502A}" dt="2023-05-10T13:46:59.018" v="141"/>
          <ac:picMkLst>
            <pc:docMk/>
            <pc:sldMk cId="1172672305" sldId="1776"/>
            <ac:picMk id="2" creationId="{33C317D0-0D79-314E-FCA9-2B184383B0B6}"/>
          </ac:picMkLst>
        </pc:picChg>
        <pc:picChg chg="del">
          <ac:chgData name="Maurice Mass" userId="S::mmass@digitale-chancen.de::049c4b63-0c8e-486c-8565-e52e8d033c9b" providerId="AD" clId="Web-{FE911A58-EF9C-66CF-6B25-CDD7D68A502A}" dt="2023-05-10T13:47:00.719" v="142"/>
          <ac:picMkLst>
            <pc:docMk/>
            <pc:sldMk cId="1172672305" sldId="1776"/>
            <ac:picMk id="3" creationId="{9BDDEE65-D265-8C3C-B746-0758503FF67D}"/>
          </ac:picMkLst>
        </pc:picChg>
        <pc:picChg chg="add mod">
          <ac:chgData name="Maurice Mass" userId="S::mmass@digitale-chancen.de::049c4b63-0c8e-486c-8565-e52e8d033c9b" providerId="AD" clId="Web-{FE911A58-EF9C-66CF-6B25-CDD7D68A502A}" dt="2023-05-10T13:58:43.381" v="152" actId="1076"/>
          <ac:picMkLst>
            <pc:docMk/>
            <pc:sldMk cId="1172672305" sldId="1776"/>
            <ac:picMk id="4" creationId="{10A259A7-FDBD-9ECE-9882-814EB68D00FC}"/>
          </ac:picMkLst>
        </pc:picChg>
        <pc:picChg chg="add mod">
          <ac:chgData name="Maurice Mass" userId="S::mmass@digitale-chancen.de::049c4b63-0c8e-486c-8565-e52e8d033c9b" providerId="AD" clId="Web-{FE911A58-EF9C-66CF-6B25-CDD7D68A502A}" dt="2023-05-10T13:58:49.944" v="154" actId="14100"/>
          <ac:picMkLst>
            <pc:docMk/>
            <pc:sldMk cId="1172672305" sldId="1776"/>
            <ac:picMk id="5" creationId="{02C14165-8D9A-9206-14A2-B6D1BDAD5002}"/>
          </ac:picMkLst>
        </pc:picChg>
      </pc:sldChg>
    </pc:docChg>
  </pc:docChgLst>
  <pc:docChgLst>
    <pc:chgData name="Emma Katharina Kurz" userId="S::ekurz@digitale-chancen.de::2fa8fcd9-c9e9-4d2e-bb1f-fb268efc2c46" providerId="AD" clId="Web-{AE723C56-5427-407E-9B41-818CEE458945}"/>
    <pc:docChg chg="addSld delSld modSld">
      <pc:chgData name="Emma Katharina Kurz" userId="S::ekurz@digitale-chancen.de::2fa8fcd9-c9e9-4d2e-bb1f-fb268efc2c46" providerId="AD" clId="Web-{AE723C56-5427-407E-9B41-818CEE458945}" dt="2023-08-22T08:51:48.108" v="42" actId="20577"/>
      <pc:docMkLst>
        <pc:docMk/>
      </pc:docMkLst>
      <pc:sldChg chg="addSp modSp">
        <pc:chgData name="Emma Katharina Kurz" userId="S::ekurz@digitale-chancen.de::2fa8fcd9-c9e9-4d2e-bb1f-fb268efc2c46" providerId="AD" clId="Web-{AE723C56-5427-407E-9B41-818CEE458945}" dt="2023-08-22T08:51:48.108" v="42" actId="20577"/>
        <pc:sldMkLst>
          <pc:docMk/>
          <pc:sldMk cId="216955443" sldId="1795"/>
        </pc:sldMkLst>
        <pc:spChg chg="add mod">
          <ac:chgData name="Emma Katharina Kurz" userId="S::ekurz@digitale-chancen.de::2fa8fcd9-c9e9-4d2e-bb1f-fb268efc2c46" providerId="AD" clId="Web-{AE723C56-5427-407E-9B41-818CEE458945}" dt="2023-08-22T08:51:48.108" v="42" actId="20577"/>
          <ac:spMkLst>
            <pc:docMk/>
            <pc:sldMk cId="216955443" sldId="1795"/>
            <ac:spMk id="3" creationId="{E7F213FA-D4E7-7841-EE3E-C714758A4BE6}"/>
          </ac:spMkLst>
        </pc:spChg>
      </pc:sldChg>
      <pc:sldChg chg="new del">
        <pc:chgData name="Emma Katharina Kurz" userId="S::ekurz@digitale-chancen.de::2fa8fcd9-c9e9-4d2e-bb1f-fb268efc2c46" providerId="AD" clId="Web-{AE723C56-5427-407E-9B41-818CEE458945}" dt="2023-08-22T08:46:16.189" v="1"/>
        <pc:sldMkLst>
          <pc:docMk/>
          <pc:sldMk cId="1778019025" sldId="1811"/>
        </pc:sldMkLst>
      </pc:sldChg>
    </pc:docChg>
  </pc:docChgLst>
  <pc:docChgLst>
    <pc:chgData name="Emma Katharina Kurz" userId="S::ekurz@digitale-chancen.de::2fa8fcd9-c9e9-4d2e-bb1f-fb268efc2c46" providerId="AD" clId="Web-{18940496-0992-5ABB-DC46-BD35AB2172BE}"/>
    <pc:docChg chg="modSld">
      <pc:chgData name="Emma Katharina Kurz" userId="S::ekurz@digitale-chancen.de::2fa8fcd9-c9e9-4d2e-bb1f-fb268efc2c46" providerId="AD" clId="Web-{18940496-0992-5ABB-DC46-BD35AB2172BE}" dt="2023-09-14T07:01:53.646" v="53" actId="20577"/>
      <pc:docMkLst>
        <pc:docMk/>
      </pc:docMkLst>
      <pc:sldChg chg="modSp">
        <pc:chgData name="Emma Katharina Kurz" userId="S::ekurz@digitale-chancen.de::2fa8fcd9-c9e9-4d2e-bb1f-fb268efc2c46" providerId="AD" clId="Web-{18940496-0992-5ABB-DC46-BD35AB2172BE}" dt="2023-09-14T07:01:53.646" v="53" actId="20577"/>
        <pc:sldMkLst>
          <pc:docMk/>
          <pc:sldMk cId="216955443" sldId="1795"/>
        </pc:sldMkLst>
        <pc:spChg chg="mod">
          <ac:chgData name="Emma Katharina Kurz" userId="S::ekurz@digitale-chancen.de::2fa8fcd9-c9e9-4d2e-bb1f-fb268efc2c46" providerId="AD" clId="Web-{18940496-0992-5ABB-DC46-BD35AB2172BE}" dt="2023-09-14T07:01:53.646" v="53" actId="20577"/>
          <ac:spMkLst>
            <pc:docMk/>
            <pc:sldMk cId="216955443" sldId="1795"/>
            <ac:spMk id="3" creationId="{E7F213FA-D4E7-7841-EE3E-C714758A4BE6}"/>
          </ac:spMkLst>
        </pc:spChg>
      </pc:sldChg>
      <pc:sldChg chg="modSp">
        <pc:chgData name="Emma Katharina Kurz" userId="S::ekurz@digitale-chancen.de::2fa8fcd9-c9e9-4d2e-bb1f-fb268efc2c46" providerId="AD" clId="Web-{18940496-0992-5ABB-DC46-BD35AB2172BE}" dt="2023-09-14T07:01:29.036" v="47" actId="20577"/>
        <pc:sldMkLst>
          <pc:docMk/>
          <pc:sldMk cId="3608734327" sldId="1805"/>
        </pc:sldMkLst>
        <pc:spChg chg="mod">
          <ac:chgData name="Emma Katharina Kurz" userId="S::ekurz@digitale-chancen.de::2fa8fcd9-c9e9-4d2e-bb1f-fb268efc2c46" providerId="AD" clId="Web-{18940496-0992-5ABB-DC46-BD35AB2172BE}" dt="2023-09-14T07:01:29.036" v="47" actId="20577"/>
          <ac:spMkLst>
            <pc:docMk/>
            <pc:sldMk cId="3608734327" sldId="1805"/>
            <ac:spMk id="3" creationId="{00000000-0000-0000-0000-000000000000}"/>
          </ac:spMkLst>
        </pc:spChg>
      </pc:sldChg>
    </pc:docChg>
  </pc:docChgLst>
  <pc:docChgLst>
    <pc:chgData name="Maurice Mass" userId="S::mmass@digitale-chancen.de::049c4b63-0c8e-486c-8565-e52e8d033c9b" providerId="AD" clId="Web-{DE1FA832-0059-56A8-B1C3-D8485D83C73E}"/>
    <pc:docChg chg="addSld modSld">
      <pc:chgData name="Maurice Mass" userId="S::mmass@digitale-chancen.de::049c4b63-0c8e-486c-8565-e52e8d033c9b" providerId="AD" clId="Web-{DE1FA832-0059-56A8-B1C3-D8485D83C73E}" dt="2023-05-10T13:35:45.567" v="234" actId="20577"/>
      <pc:docMkLst>
        <pc:docMk/>
      </pc:docMkLst>
      <pc:sldChg chg="addSp delSp modSp">
        <pc:chgData name="Maurice Mass" userId="S::mmass@digitale-chancen.de::049c4b63-0c8e-486c-8565-e52e8d033c9b" providerId="AD" clId="Web-{DE1FA832-0059-56A8-B1C3-D8485D83C73E}" dt="2023-05-10T13:35:45.567" v="234" actId="20577"/>
        <pc:sldMkLst>
          <pc:docMk/>
          <pc:sldMk cId="1646436530" sldId="1768"/>
        </pc:sldMkLst>
        <pc:spChg chg="mod">
          <ac:chgData name="Maurice Mass" userId="S::mmass@digitale-chancen.de::049c4b63-0c8e-486c-8565-e52e8d033c9b" providerId="AD" clId="Web-{DE1FA832-0059-56A8-B1C3-D8485D83C73E}" dt="2023-05-10T13:35:45.567" v="234" actId="20577"/>
          <ac:spMkLst>
            <pc:docMk/>
            <pc:sldMk cId="1646436530" sldId="1768"/>
            <ac:spMk id="6" creationId="{00000000-0000-0000-0000-000000000000}"/>
          </ac:spMkLst>
        </pc:spChg>
        <pc:spChg chg="mod">
          <ac:chgData name="Maurice Mass" userId="S::mmass@digitale-chancen.de::049c4b63-0c8e-486c-8565-e52e8d033c9b" providerId="AD" clId="Web-{DE1FA832-0059-56A8-B1C3-D8485D83C73E}" dt="2023-05-10T13:23:15.210" v="46" actId="20577"/>
          <ac:spMkLst>
            <pc:docMk/>
            <pc:sldMk cId="1646436530" sldId="1768"/>
            <ac:spMk id="11" creationId="{A4814C90-4288-D306-0807-C0E0FA442802}"/>
          </ac:spMkLst>
        </pc:spChg>
        <pc:picChg chg="add mod">
          <ac:chgData name="Maurice Mass" userId="S::mmass@digitale-chancen.de::049c4b63-0c8e-486c-8565-e52e8d033c9b" providerId="AD" clId="Web-{DE1FA832-0059-56A8-B1C3-D8485D83C73E}" dt="2023-05-10T13:24:19.916" v="52" actId="1076"/>
          <ac:picMkLst>
            <pc:docMk/>
            <pc:sldMk cId="1646436530" sldId="1768"/>
            <ac:picMk id="2" creationId="{33C317D0-0D79-314E-FCA9-2B184383B0B6}"/>
          </ac:picMkLst>
        </pc:picChg>
        <pc:picChg chg="add mod">
          <ac:chgData name="Maurice Mass" userId="S::mmass@digitale-chancen.de::049c4b63-0c8e-486c-8565-e52e8d033c9b" providerId="AD" clId="Web-{DE1FA832-0059-56A8-B1C3-D8485D83C73E}" dt="2023-05-10T13:24:54.464" v="59" actId="14100"/>
          <ac:picMkLst>
            <pc:docMk/>
            <pc:sldMk cId="1646436530" sldId="1768"/>
            <ac:picMk id="3" creationId="{9BDDEE65-D265-8C3C-B746-0758503FF67D}"/>
          </ac:picMkLst>
        </pc:picChg>
        <pc:picChg chg="del">
          <ac:chgData name="Maurice Mass" userId="S::mmass@digitale-chancen.de::049c4b63-0c8e-486c-8565-e52e8d033c9b" providerId="AD" clId="Web-{DE1FA832-0059-56A8-B1C3-D8485D83C73E}" dt="2023-05-10T13:19:46.218" v="1"/>
          <ac:picMkLst>
            <pc:docMk/>
            <pc:sldMk cId="1646436530" sldId="1768"/>
            <ac:picMk id="5" creationId="{00000000-0000-0000-0000-000000000000}"/>
          </ac:picMkLst>
        </pc:picChg>
      </pc:sldChg>
      <pc:sldChg chg="add replId">
        <pc:chgData name="Maurice Mass" userId="S::mmass@digitale-chancen.de::049c4b63-0c8e-486c-8565-e52e8d033c9b" providerId="AD" clId="Web-{DE1FA832-0059-56A8-B1C3-D8485D83C73E}" dt="2023-05-10T13:19:37.140" v="0"/>
        <pc:sldMkLst>
          <pc:docMk/>
          <pc:sldMk cId="3567487317" sldId="1775"/>
        </pc:sldMkLst>
      </pc:sldChg>
    </pc:docChg>
  </pc:docChgLst>
  <pc:docChgLst>
    <pc:chgData name="Carola Croll" userId="S::ccroll@digitale-chancen.de::14a59627-3006-47fa-b9e3-098c2eed44c0" providerId="AD" clId="Web-{6F5133B0-CCFC-4028-B8D8-30B71318C307}"/>
    <pc:docChg chg="modSld">
      <pc:chgData name="Carola Croll" userId="S::ccroll@digitale-chancen.de::14a59627-3006-47fa-b9e3-098c2eed44c0" providerId="AD" clId="Web-{6F5133B0-CCFC-4028-B8D8-30B71318C307}" dt="2023-06-21T10:04:23.431" v="0" actId="1076"/>
      <pc:docMkLst>
        <pc:docMk/>
      </pc:docMkLst>
      <pc:sldChg chg="modSp">
        <pc:chgData name="Carola Croll" userId="S::ccroll@digitale-chancen.de::14a59627-3006-47fa-b9e3-098c2eed44c0" providerId="AD" clId="Web-{6F5133B0-CCFC-4028-B8D8-30B71318C307}" dt="2023-06-21T10:04:23.431" v="0" actId="1076"/>
        <pc:sldMkLst>
          <pc:docMk/>
          <pc:sldMk cId="3382944393" sldId="1691"/>
        </pc:sldMkLst>
        <pc:spChg chg="mod">
          <ac:chgData name="Carola Croll" userId="S::ccroll@digitale-chancen.de::14a59627-3006-47fa-b9e3-098c2eed44c0" providerId="AD" clId="Web-{6F5133B0-CCFC-4028-B8D8-30B71318C307}" dt="2023-06-21T10:04:23.431" v="0" actId="1076"/>
          <ac:spMkLst>
            <pc:docMk/>
            <pc:sldMk cId="3382944393" sldId="1691"/>
            <ac:spMk id="14" creationId="{D35158D9-EDCA-0641-B812-076316EC1D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20.08.2024</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20.08.2024</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a:p>
        </p:txBody>
      </p:sp>
    </p:spTree>
    <p:extLst>
      <p:ext uri="{BB962C8B-B14F-4D97-AF65-F5344CB8AC3E}">
        <p14:creationId xmlns:p14="http://schemas.microsoft.com/office/powerpoint/2010/main" val="111471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a:latin typeface="Lato" panose="020F0502020204030203"/>
              </a:rPr>
              <a:t>Die LandNews werden immer zusammen mit dem DorfFunk frei geschaltet, damit direkt losgelegt werden kann.</a:t>
            </a:r>
          </a:p>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261041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282910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a:solidFill>
                  <a:schemeClr val="tx1"/>
                </a:solidFill>
                <a:latin typeface="Lato" panose="020F0502020204030203"/>
                <a:ea typeface="+mn-ea"/>
                <a:cs typeface="+mn-cs"/>
              </a:rPr>
              <a:t>LösBar</a:t>
            </a:r>
          </a:p>
          <a:p>
            <a:pPr marL="0" indent="0">
              <a:buNone/>
            </a:pPr>
            <a:r>
              <a:rPr lang="de-DE" sz="1200" b="1" i="0" u="none" strike="noStrike" kern="1200" baseline="0">
                <a:solidFill>
                  <a:schemeClr val="tx1"/>
                </a:solidFill>
                <a:latin typeface="Lato" panose="020F0502020204030203"/>
                <a:ea typeface="+mn-ea"/>
                <a:cs typeface="+mn-cs"/>
              </a:rPr>
              <a:t>Der Draht zur Gemeinde</a:t>
            </a:r>
          </a:p>
          <a:p>
            <a:pPr marL="0" indent="0">
              <a:buNone/>
            </a:pPr>
            <a:r>
              <a:rPr lang="de-DE" sz="1200" b="0" i="0" u="none" strike="noStrike" kern="1200" baseline="0">
                <a:solidFill>
                  <a:schemeClr val="tx1"/>
                </a:solidFill>
                <a:latin typeface="Lato" panose="020F0502020204030203"/>
                <a:ea typeface="+mn-ea"/>
                <a:cs typeface="+mn-cs"/>
              </a:rPr>
              <a:t>Die </a:t>
            </a:r>
            <a:r>
              <a:rPr lang="de-DE" sz="1200" b="1" i="1" u="none" strike="noStrike" kern="1200" baseline="0">
                <a:solidFill>
                  <a:schemeClr val="tx1"/>
                </a:solidFill>
                <a:latin typeface="Lato" panose="020F0502020204030203"/>
                <a:ea typeface="+mn-ea"/>
                <a:cs typeface="+mn-cs"/>
              </a:rPr>
              <a:t>LösBar </a:t>
            </a:r>
            <a:r>
              <a:rPr lang="de-DE" sz="1200" b="0" i="0" u="none" strike="noStrike" kern="1200" baseline="0">
                <a:solidFill>
                  <a:schemeClr val="tx1"/>
                </a:solidFill>
                <a:latin typeface="Lato" panose="020F0502020204030203"/>
                <a:ea typeface="+mn-ea"/>
                <a:cs typeface="+mn-cs"/>
              </a:rPr>
              <a:t>ermöglicht es Bürger*innen über den </a:t>
            </a:r>
            <a:r>
              <a:rPr lang="de-DE" sz="1200" b="1" i="1" u="none" strike="noStrike" kern="1200" baseline="0">
                <a:solidFill>
                  <a:schemeClr val="tx1"/>
                </a:solidFill>
                <a:latin typeface="Lato" panose="020F0502020204030203"/>
                <a:ea typeface="+mn-ea"/>
                <a:cs typeface="+mn-cs"/>
              </a:rPr>
              <a:t>Dorf-Funk </a:t>
            </a:r>
            <a:r>
              <a:rPr lang="de-DE" sz="1200" b="0" i="0" u="none" strike="noStrike" kern="1200" baseline="0">
                <a:solidFill>
                  <a:schemeClr val="tx1"/>
                </a:solidFill>
                <a:latin typeface="Lato" panose="020F0502020204030203"/>
                <a:ea typeface="+mn-ea"/>
                <a:cs typeface="+mn-cs"/>
              </a:rPr>
              <a:t>Mängel, Ideen und Wünsche direkt ihrer Verwaltung mitzuteilen. Durch die </a:t>
            </a:r>
            <a:r>
              <a:rPr lang="de-DE" sz="1200" b="1" i="1" u="none" strike="noStrike" kern="1200" baseline="0">
                <a:solidFill>
                  <a:schemeClr val="tx1"/>
                </a:solidFill>
                <a:latin typeface="Lato" panose="020F0502020204030203"/>
                <a:ea typeface="+mn-ea"/>
                <a:cs typeface="+mn-cs"/>
              </a:rPr>
              <a:t>LösBar </a:t>
            </a:r>
            <a:r>
              <a:rPr lang="de-DE" sz="1200" b="0" i="0" u="none" strike="noStrike" kern="1200" baseline="0">
                <a:solidFill>
                  <a:schemeClr val="tx1"/>
                </a:solidFill>
                <a:latin typeface="Lato" panose="020F0502020204030203"/>
                <a:ea typeface="+mn-ea"/>
                <a:cs typeface="+mn-cs"/>
              </a:rPr>
              <a:t>werden Bürger*innen und Verwaltung näher zusammengebracht, um ihr Anliegen gemeinsam als Team zu lösen.</a:t>
            </a: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43366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14</a:t>
            </a:fld>
            <a:endParaRPr lang="de-DE"/>
          </a:p>
        </p:txBody>
      </p:sp>
    </p:spTree>
    <p:extLst>
      <p:ext uri="{BB962C8B-B14F-4D97-AF65-F5344CB8AC3E}">
        <p14:creationId xmlns:p14="http://schemas.microsoft.com/office/powerpoint/2010/main" val="261855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15</a:t>
            </a:fld>
            <a:endParaRPr lang="de-DE"/>
          </a:p>
        </p:txBody>
      </p:sp>
    </p:spTree>
    <p:extLst>
      <p:ext uri="{BB962C8B-B14F-4D97-AF65-F5344CB8AC3E}">
        <p14:creationId xmlns:p14="http://schemas.microsoft.com/office/powerpoint/2010/main" val="361222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FAF0-6F7A-71DE-4573-90805D654A0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A6D379-1477-F086-4FB2-33DDDDD0BA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03AF5D-217F-C924-7436-CD2E224427E0}"/>
              </a:ext>
            </a:extLst>
          </p:cNvPr>
          <p:cNvSpPr>
            <a:spLocks noGrp="1"/>
          </p:cNvSpPr>
          <p:nvPr>
            <p:ph type="body" idx="1"/>
          </p:nvPr>
        </p:nvSpPr>
        <p:spPr/>
        <p:txBody>
          <a:bodyPr/>
          <a:lstStyle/>
          <a:p>
            <a:pPr marL="0" indent="0">
              <a:buNone/>
            </a:pPr>
            <a:r>
              <a:rPr lang="de-DE" dirty="0">
                <a:latin typeface="Lato" panose="020F0502020204030203"/>
                <a:ea typeface="Lato"/>
                <a:cs typeface="Lato"/>
              </a:rPr>
              <a:t>März </a:t>
            </a:r>
            <a:r>
              <a:rPr lang="de-DE">
                <a:latin typeface="Lato" panose="020F0502020204030203"/>
                <a:ea typeface="Lato"/>
                <a:cs typeface="Lato"/>
              </a:rPr>
              <a:t>2024 Erfolgsgeschichte</a:t>
            </a:r>
            <a:r>
              <a:rPr lang="de-DE" dirty="0">
                <a:latin typeface="Lato" panose="020F0502020204030203"/>
                <a:ea typeface="Lato"/>
                <a:cs typeface="Lato"/>
              </a:rPr>
              <a:t> </a:t>
            </a:r>
            <a:r>
              <a:rPr lang="de-DE">
                <a:latin typeface="Lato" panose="020F0502020204030203"/>
                <a:ea typeface="Lato"/>
                <a:cs typeface="Lato"/>
              </a:rPr>
              <a:t>Newsletter</a:t>
            </a:r>
            <a:endParaRPr lang="de-DE" baseline="0" dirty="0">
              <a:latin typeface="Lato" panose="020F0502020204030203"/>
            </a:endParaRPr>
          </a:p>
        </p:txBody>
      </p:sp>
      <p:sp>
        <p:nvSpPr>
          <p:cNvPr id="4" name="Foliennummernplatzhalter 3">
            <a:extLst>
              <a:ext uri="{FF2B5EF4-FFF2-40B4-BE49-F238E27FC236}">
                <a16:creationId xmlns:a16="http://schemas.microsoft.com/office/drawing/2014/main" id="{FBCBEC9D-78AF-7CCE-0C63-EAFAE0C8B6AD}"/>
              </a:ext>
            </a:extLst>
          </p:cNvPr>
          <p:cNvSpPr>
            <a:spLocks noGrp="1"/>
          </p:cNvSpPr>
          <p:nvPr>
            <p:ph type="sldNum" sz="quarter" idx="10"/>
          </p:nvPr>
        </p:nvSpPr>
        <p:spPr/>
        <p:txBody>
          <a:bodyPr/>
          <a:lstStyle/>
          <a:p>
            <a:fld id="{6C19DA6E-F168-486A-8676-66861C6D27E3}" type="slidenum">
              <a:rPr lang="de-DE" smtClean="0"/>
              <a:t>16</a:t>
            </a:fld>
            <a:endParaRPr lang="de-DE"/>
          </a:p>
        </p:txBody>
      </p:sp>
    </p:spTree>
    <p:extLst>
      <p:ext uri="{BB962C8B-B14F-4D97-AF65-F5344CB8AC3E}">
        <p14:creationId xmlns:p14="http://schemas.microsoft.com/office/powerpoint/2010/main" val="400750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4628-6203-27D2-0BA3-FC7A3702BE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A872DC-94CF-926A-5535-070CD5714DB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6A4588-AE93-24C1-0467-7AD04A90D38D}"/>
              </a:ext>
            </a:extLst>
          </p:cNvPr>
          <p:cNvSpPr>
            <a:spLocks noGrp="1"/>
          </p:cNvSpPr>
          <p:nvPr>
            <p:ph type="body" idx="1"/>
          </p:nvPr>
        </p:nvSpPr>
        <p:spPr/>
        <p:txBody>
          <a:bodyPr/>
          <a:lstStyle/>
          <a:p>
            <a:pPr marL="0" indent="0">
              <a:buNone/>
            </a:pPr>
            <a:r>
              <a:rPr lang="de-DE" dirty="0">
                <a:latin typeface="Lato" panose="020F0502020204030203"/>
                <a:ea typeface="Lato"/>
                <a:cs typeface="Lato"/>
              </a:rPr>
              <a:t>März 2024 Erfolgsgeschichte</a:t>
            </a:r>
            <a:endParaRPr lang="en-US" dirty="0"/>
          </a:p>
        </p:txBody>
      </p:sp>
      <p:sp>
        <p:nvSpPr>
          <p:cNvPr id="4" name="Foliennummernplatzhalter 3">
            <a:extLst>
              <a:ext uri="{FF2B5EF4-FFF2-40B4-BE49-F238E27FC236}">
                <a16:creationId xmlns:a16="http://schemas.microsoft.com/office/drawing/2014/main" id="{C0D1FC13-ACE3-AE41-3ED9-638B719B81BC}"/>
              </a:ext>
            </a:extLst>
          </p:cNvPr>
          <p:cNvSpPr>
            <a:spLocks noGrp="1"/>
          </p:cNvSpPr>
          <p:nvPr>
            <p:ph type="sldNum" sz="quarter" idx="10"/>
          </p:nvPr>
        </p:nvSpPr>
        <p:spPr/>
        <p:txBody>
          <a:bodyPr/>
          <a:lstStyle/>
          <a:p>
            <a:fld id="{6C19DA6E-F168-486A-8676-66861C6D27E3}" type="slidenum">
              <a:rPr lang="de-DE" smtClean="0"/>
              <a:t>17</a:t>
            </a:fld>
            <a:endParaRPr lang="de-DE"/>
          </a:p>
        </p:txBody>
      </p:sp>
    </p:spTree>
    <p:extLst>
      <p:ext uri="{BB962C8B-B14F-4D97-AF65-F5344CB8AC3E}">
        <p14:creationId xmlns:p14="http://schemas.microsoft.com/office/powerpoint/2010/main" val="334545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19</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1136299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20</a:t>
            </a:fld>
            <a:endParaRPr lang="de-DE"/>
          </a:p>
        </p:txBody>
      </p:sp>
    </p:spTree>
    <p:extLst>
      <p:ext uri="{BB962C8B-B14F-4D97-AF65-F5344CB8AC3E}">
        <p14:creationId xmlns:p14="http://schemas.microsoft.com/office/powerpoint/2010/main" val="409488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https://www.digitale-doerfer-niedersachsen.de/entscheidungsfindung/</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21</a:t>
            </a:fld>
            <a:endParaRPr lang="de-DE"/>
          </a:p>
        </p:txBody>
      </p:sp>
    </p:spTree>
    <p:extLst>
      <p:ext uri="{BB962C8B-B14F-4D97-AF65-F5344CB8AC3E}">
        <p14:creationId xmlns:p14="http://schemas.microsoft.com/office/powerpoint/2010/main" val="30665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3</a:t>
            </a:fld>
            <a:endParaRPr lang="de-DE"/>
          </a:p>
        </p:txBody>
      </p:sp>
    </p:spTree>
    <p:extLst>
      <p:ext uri="{BB962C8B-B14F-4D97-AF65-F5344CB8AC3E}">
        <p14:creationId xmlns:p14="http://schemas.microsoft.com/office/powerpoint/2010/main" val="46644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22</a:t>
            </a:fld>
            <a:endParaRPr lang="de-DE"/>
          </a:p>
        </p:txBody>
      </p:sp>
    </p:spTree>
    <p:extLst>
      <p:ext uri="{BB962C8B-B14F-4D97-AF65-F5344CB8AC3E}">
        <p14:creationId xmlns:p14="http://schemas.microsoft.com/office/powerpoint/2010/main" val="234803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4</a:t>
            </a:fld>
            <a:endParaRPr lang="de-DE"/>
          </a:p>
        </p:txBody>
      </p:sp>
    </p:spTree>
    <p:extLst>
      <p:ext uri="{BB962C8B-B14F-4D97-AF65-F5344CB8AC3E}">
        <p14:creationId xmlns:p14="http://schemas.microsoft.com/office/powerpoint/2010/main" val="313266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5</a:t>
            </a:fld>
            <a:endParaRPr lang="de-DE"/>
          </a:p>
        </p:txBody>
      </p:sp>
    </p:spTree>
    <p:extLst>
      <p:ext uri="{BB962C8B-B14F-4D97-AF65-F5344CB8AC3E}">
        <p14:creationId xmlns:p14="http://schemas.microsoft.com/office/powerpoint/2010/main" val="258650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6</a:t>
            </a:fld>
            <a:endParaRPr lang="de-DE"/>
          </a:p>
        </p:txBody>
      </p:sp>
    </p:spTree>
    <p:extLst>
      <p:ext uri="{BB962C8B-B14F-4D97-AF65-F5344CB8AC3E}">
        <p14:creationId xmlns:p14="http://schemas.microsoft.com/office/powerpoint/2010/main" val="290817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7</a:t>
            </a:fld>
            <a:endParaRPr lang="de-DE"/>
          </a:p>
        </p:txBody>
      </p:sp>
    </p:spTree>
    <p:extLst>
      <p:ext uri="{BB962C8B-B14F-4D97-AF65-F5344CB8AC3E}">
        <p14:creationId xmlns:p14="http://schemas.microsoft.com/office/powerpoint/2010/main" val="348009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8</a:t>
            </a:fld>
            <a:endParaRPr lang="de-DE"/>
          </a:p>
        </p:txBody>
      </p:sp>
    </p:spTree>
    <p:extLst>
      <p:ext uri="{BB962C8B-B14F-4D97-AF65-F5344CB8AC3E}">
        <p14:creationId xmlns:p14="http://schemas.microsoft.com/office/powerpoint/2010/main" val="264897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261431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418964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digitale-doerfer-niedersachsen.de/" TargetMode="External"/><Relationship Id="rId7" Type="http://schemas.openxmlformats.org/officeDocument/2006/relationships/image" Target="../media/image34.jpeg"/><Relationship Id="rId2" Type="http://schemas.openxmlformats.org/officeDocument/2006/relationships/hyperlink" Target="https://www.digitale-doerfer-niedersachsen.de/mitmachen/" TargetMode="External"/><Relationship Id="rId1" Type="http://schemas.openxmlformats.org/officeDocument/2006/relationships/slideLayout" Target="../slideLayouts/slideLayout4.xml"/><Relationship Id="rId6" Type="http://schemas.openxmlformats.org/officeDocument/2006/relationships/hyperlink" Target="https://www.instagram.com/digitaledoerferniedersachsen/" TargetMode="External"/><Relationship Id="rId5" Type="http://schemas.openxmlformats.org/officeDocument/2006/relationships/hyperlink" Target="https://www.digitale-doerfer-niedersachsen.de/toolbox/" TargetMode="External"/><Relationship Id="rId4" Type="http://schemas.openxmlformats.org/officeDocument/2006/relationships/hyperlink" Target="https://www.niedersachsen.digitale-doerfer.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digitale-doerfer-niedersachsen.de/mitmache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igitale-doerfer-niedersachsen.de/unsere-plattform/"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digitale-doerfer-niedersachsen.de/mitmache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digitale-doerfer-niedersachsen.de/wp-content/uploads/sites/12/2024/03/2024-03-13_Checkliste_Digitale-Doerfer-Niedersachsen.pdf" TargetMode="External"/><Relationship Id="rId7" Type="http://schemas.openxmlformats.org/officeDocument/2006/relationships/hyperlink" Target="https://www.digitale-doerfer-niedersachsen.de/entscheidungsfindu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digitale-doerfer-niedersachsen.de/wp-content/uploads/sites/12/2024/01/2024-01-31_Loesungen-Digitale-Doerfer.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digitale.doerfer@arl-lg.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w.niedersachsen.d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Digitale.Doerfer@arl-bs.niedersachsen.de" TargetMode="External"/><Relationship Id="rId5" Type="http://schemas.openxmlformats.org/officeDocument/2006/relationships/hyperlink" Target="mailto:niedersachsen@digitale-chancen.de" TargetMode="External"/><Relationship Id="rId4" Type="http://schemas.openxmlformats.org/officeDocument/2006/relationships/hyperlink" Target="mailto:fabienne.hammer@iese.fraunhofer.de" TargetMode="External"/><Relationship Id="rId9" Type="http://schemas.openxmlformats.org/officeDocument/2006/relationships/hyperlink" Target="mailto:digitale.doerfer@arl-we.niedersachse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digitale-doerfer-niedersachsen.de/mitmach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digitale-doerfer-niedersachsen.de/netzwerk/modellkommun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3011326"/>
            <a:ext cx="10944000" cy="3312468"/>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eaLnBrk="1" fontAlgn="base" hangingPunct="1">
              <a:spcBef>
                <a:spcPct val="0"/>
              </a:spcBef>
              <a:spcAft>
                <a:spcPts val="900"/>
              </a:spcAft>
              <a:buClr>
                <a:schemeClr val="tx2"/>
              </a:buClr>
              <a:buFont typeface="Wingdings" pitchFamily="2" charset="2"/>
              <a:buNone/>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sz="2400" kern="0" dirty="0"/>
              <a:t>Gefördert durch:</a:t>
            </a:r>
          </a:p>
          <a:p>
            <a:pPr marL="359410" indent="-359410"/>
            <a:endParaRPr lang="de-DE" sz="2400" kern="0" dirty="0"/>
          </a:p>
          <a:p>
            <a:pPr marL="359410" indent="-359410"/>
            <a:endParaRPr lang="de-DE" sz="2400" kern="0" dirty="0"/>
          </a:p>
          <a:p>
            <a:r>
              <a:rPr lang="de-DE" sz="2400" kern="0" dirty="0"/>
              <a:t>Projektpartner:                                   	und </a:t>
            </a:r>
          </a:p>
          <a:p>
            <a:endParaRPr lang="de-DE" sz="2400" kern="0" dirty="0"/>
          </a:p>
          <a:p>
            <a:pPr marL="359410" indent="-359410"/>
            <a:endParaRPr lang="de-DE" sz="2400" kern="0" dirty="0"/>
          </a:p>
          <a:p>
            <a:pPr marL="359410" indent="-359410"/>
            <a:endParaRPr lang="de-DE" sz="2400" kern="0" dirty="0"/>
          </a:p>
        </p:txBody>
      </p:sp>
      <p:sp>
        <p:nvSpPr>
          <p:cNvPr id="15"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r>
              <a:rPr lang="de-DE" dirty="0">
                <a:latin typeface="Lato"/>
              </a:rPr>
              <a:t/>
            </a:r>
            <a:br>
              <a:rPr lang="de-DE" dirty="0">
                <a:latin typeface="Lato"/>
              </a:rPr>
            </a:br>
            <a:endParaRPr lang="de-DE" b="0">
              <a:latin typeface="Lato"/>
              <a:ea typeface="Lato"/>
              <a:cs typeface="Lato"/>
            </a:endParaRPr>
          </a:p>
        </p:txBody>
      </p:sp>
      <p:sp>
        <p:nvSpPr>
          <p:cNvPr id="16" name="Rechteck 15"/>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latin typeface="Lato Heavy"/>
            </a:endParaRP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3" y="1408538"/>
            <a:ext cx="2624987" cy="1012587"/>
          </a:xfrm>
          <a:prstGeom prst="rect">
            <a:avLst/>
          </a:prstGeom>
        </p:spPr>
      </p:pic>
      <p:sp>
        <p:nvSpPr>
          <p:cNvPr id="18" name="Untertitel 1"/>
          <p:cNvSpPr>
            <a:spLocks noGrp="1"/>
          </p:cNvSpPr>
          <p:nvPr>
            <p:ph type="subTitle" idx="1"/>
          </p:nvPr>
        </p:nvSpPr>
        <p:spPr>
          <a:xfrm>
            <a:off x="622300" y="1802114"/>
            <a:ext cx="10944000" cy="647622"/>
          </a:xfrm>
        </p:spPr>
        <p:txBody>
          <a:bodyPr/>
          <a:lstStyle/>
          <a:p>
            <a:pPr algn="ctr"/>
            <a:r>
              <a:rPr lang="de-DE" sz="3200" b="1" dirty="0">
                <a:solidFill>
                  <a:srgbClr val="179C7D"/>
                </a:solidFill>
              </a:rPr>
              <a:t>Projektvorstellung</a:t>
            </a: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920" y="4478579"/>
            <a:ext cx="1985655" cy="792088"/>
          </a:xfrm>
          <a:prstGeom prst="rect">
            <a:avLst/>
          </a:prstGeom>
        </p:spPr>
      </p:pic>
      <p:pic>
        <p:nvPicPr>
          <p:cNvPr id="20" name="Picture 8" descr="Logo_ausgetausch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4608171"/>
            <a:ext cx="2366936" cy="648072"/>
          </a:xfrm>
          <a:prstGeom prst="rect">
            <a:avLst/>
          </a:prstGeom>
        </p:spPr>
      </p:pic>
      <p:sp>
        <p:nvSpPr>
          <p:cNvPr id="22" name="Textfeld 21"/>
          <p:cNvSpPr txBox="1"/>
          <p:nvPr/>
        </p:nvSpPr>
        <p:spPr>
          <a:xfrm flipV="1">
            <a:off x="9263211" y="4406154"/>
            <a:ext cx="360040" cy="923330"/>
          </a:xfrm>
          <a:prstGeom prst="rect">
            <a:avLst/>
          </a:prstGeom>
          <a:noFill/>
        </p:spPr>
        <p:txBody>
          <a:bodyPr wrap="square" rtlCol="0">
            <a:spAutoFit/>
          </a:bodyPr>
          <a:lstStyle/>
          <a:p>
            <a:r>
              <a:rPr lang="de-DE" sz="5400" dirty="0">
                <a:latin typeface="Lato Heavy"/>
              </a:rPr>
              <a:t>/</a:t>
            </a:r>
          </a:p>
        </p:txBody>
      </p:sp>
      <p:pic>
        <p:nvPicPr>
          <p:cNvPr id="23" name="Grafik 22"/>
          <p:cNvPicPr>
            <a:picLocks noChangeAspect="1"/>
          </p:cNvPicPr>
          <p:nvPr/>
        </p:nvPicPr>
        <p:blipFill rotWithShape="1">
          <a:blip r:embed="rId6" cstate="print">
            <a:extLst>
              <a:ext uri="{28A0092B-C50C-407E-A947-70E740481C1C}">
                <a14:useLocalDpi xmlns:a14="http://schemas.microsoft.com/office/drawing/2010/main" val="0"/>
              </a:ext>
            </a:extLst>
          </a:blip>
          <a:srcRect t="16694" b="-16694"/>
          <a:stretch/>
        </p:blipFill>
        <p:spPr>
          <a:xfrm>
            <a:off x="3503712" y="2942277"/>
            <a:ext cx="4193557" cy="1104304"/>
          </a:xfrm>
          <a:prstGeom prst="rect">
            <a:avLst/>
          </a:prstGeom>
        </p:spPr>
      </p:pic>
      <p:sp>
        <p:nvSpPr>
          <p:cNvPr id="3" name="Textfeld 2">
            <a:extLst>
              <a:ext uri="{FF2B5EF4-FFF2-40B4-BE49-F238E27FC236}">
                <a16:creationId xmlns:a16="http://schemas.microsoft.com/office/drawing/2014/main" id="{E7F213FA-D4E7-7841-EE3E-C714758A4BE6}"/>
              </a:ext>
            </a:extLst>
          </p:cNvPr>
          <p:cNvSpPr txBox="1"/>
          <p:nvPr/>
        </p:nvSpPr>
        <p:spPr>
          <a:xfrm>
            <a:off x="518075" y="6537663"/>
            <a:ext cx="1217115" cy="246221"/>
          </a:xfrm>
          <a:prstGeom prst="rect">
            <a:avLst/>
          </a:prstGeom>
          <a:noFill/>
        </p:spPr>
        <p:txBody>
          <a:bodyPr wrap="square" lIns="91440" tIns="45720" rIns="91440" bIns="45720" rtlCol="0" anchor="t">
            <a:spAutoFit/>
          </a:bodyPr>
          <a:lstStyle/>
          <a:p>
            <a:r>
              <a:rPr lang="de-DE" sz="1000" dirty="0">
                <a:latin typeface="Calibri"/>
                <a:cs typeface="Calibri"/>
              </a:rPr>
              <a:t>Stand: </a:t>
            </a:r>
            <a:r>
              <a:rPr lang="de-DE" sz="1000" dirty="0" smtClean="0">
                <a:latin typeface="Calibri"/>
                <a:cs typeface="Calibri"/>
              </a:rPr>
              <a:t>20</a:t>
            </a:r>
            <a:r>
              <a:rPr lang="de-DE" sz="1000" dirty="0" smtClean="0">
                <a:latin typeface="Calibri"/>
                <a:cs typeface="Calibri"/>
              </a:rPr>
              <a:t>.08.2024</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3074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3074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331" y="1710073"/>
            <a:ext cx="1726251" cy="1512168"/>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r>
              <a:rPr lang="de-DE" sz="2000" kern="0" dirty="0">
                <a:solidFill>
                  <a:srgbClr val="179C7D"/>
                </a:solidFill>
                <a:latin typeface="Lato Heavy"/>
              </a:rPr>
              <a:t>Alle Möglichkeiten auf einen Blick</a:t>
            </a:r>
            <a:endParaRPr lang="de-DE" kern="0" dirty="0">
              <a:solidFill>
                <a:srgbClr val="179C7D"/>
              </a:solidFill>
              <a:latin typeface="Lato Heavy"/>
            </a:endParaRPr>
          </a:p>
        </p:txBody>
      </p:sp>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spTree>
    <p:extLst>
      <p:ext uri="{BB962C8B-B14F-4D97-AF65-F5344CB8AC3E}">
        <p14:creationId xmlns:p14="http://schemas.microsoft.com/office/powerpoint/2010/main" val="3700743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pPr>
              <a:buFontTx/>
            </a:pPr>
            <a:r>
              <a:rPr lang="de-DE" sz="2000" kern="0" dirty="0">
                <a:solidFill>
                  <a:srgbClr val="179C7D"/>
                </a:solidFill>
                <a:latin typeface="Lato Heavy"/>
              </a:rPr>
              <a:t>Niedersächsische LandNews – Immer auf dem Laufenden</a:t>
            </a:r>
            <a:endParaRPr lang="de-DE" sz="1800" kern="0" dirty="0">
              <a:solidFill>
                <a:srgbClr val="179C7D"/>
              </a:solidFill>
              <a:latin typeface="Lato Heavy"/>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a:ln w="12700">
            <a:solidFill>
              <a:srgbClr val="179C7D"/>
            </a:solidFill>
          </a:ln>
        </p:spPr>
      </p:pic>
      <p:pic>
        <p:nvPicPr>
          <p:cNvPr id="10" name="Picture 2">
            <a:extLst>
              <a:ext uri="{FF2B5EF4-FFF2-40B4-BE49-F238E27FC236}">
                <a16:creationId xmlns:a16="http://schemas.microsoft.com/office/drawing/2014/main" id="{D67DAB6C-9BE9-3442-91BF-33AF58BD3AB2}"/>
              </a:ext>
            </a:extLst>
          </p:cNvPr>
          <p:cNvPicPr>
            <a:picLocks noChangeAspect="1"/>
          </p:cNvPicPr>
          <p:nvPr/>
        </p:nvPicPr>
        <p:blipFill>
          <a:blip r:embed="rId4"/>
          <a:stretch>
            <a:fillRect/>
          </a:stretch>
        </p:blipFill>
        <p:spPr>
          <a:xfrm>
            <a:off x="5307407" y="2370259"/>
            <a:ext cx="1260000" cy="1260000"/>
          </a:xfrm>
          <a:prstGeom prst="rect">
            <a:avLst/>
          </a:prstGeom>
        </p:spPr>
      </p:pic>
      <p:sp>
        <p:nvSpPr>
          <p:cNvPr id="11"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2" name="Picture 3">
            <a:extLst>
              <a:ext uri="{FF2B5EF4-FFF2-40B4-BE49-F238E27FC236}">
                <a16:creationId xmlns:a16="http://schemas.microsoft.com/office/drawing/2014/main" id="{916E83F0-05D5-C946-955D-FE6C30EFE045}"/>
              </a:ext>
            </a:extLst>
          </p:cNvPr>
          <p:cNvPicPr>
            <a:picLocks noChangeAspect="1"/>
          </p:cNvPicPr>
          <p:nvPr/>
        </p:nvPicPr>
        <p:blipFill>
          <a:blip r:embed="rId5"/>
          <a:stretch>
            <a:fillRect/>
          </a:stretch>
        </p:blipFill>
        <p:spPr>
          <a:xfrm>
            <a:off x="5307407" y="4028098"/>
            <a:ext cx="1260000" cy="1260000"/>
          </a:xfrm>
          <a:prstGeom prst="rect">
            <a:avLst/>
          </a:prstGeom>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6"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spTree>
    <p:extLst>
      <p:ext uri="{BB962C8B-B14F-4D97-AF65-F5344CB8AC3E}">
        <p14:creationId xmlns:p14="http://schemas.microsoft.com/office/powerpoint/2010/main" val="2479583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748992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Beispiele: DorfFunk-Gruppen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03"/>
            <a:ext cx="3692046" cy="594055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Tree>
    <p:extLst>
      <p:ext uri="{BB962C8B-B14F-4D97-AF65-F5344CB8AC3E}">
        <p14:creationId xmlns:p14="http://schemas.microsoft.com/office/powerpoint/2010/main" val="211788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LösBar – Der Draht zur Gemeinde</a:t>
            </a:r>
            <a:endParaRPr lang="de-DE" sz="2000" kern="0" dirty="0">
              <a:solidFill>
                <a:srgbClr val="179C7D"/>
              </a:solidFill>
              <a:latin typeface="Lato Heavy"/>
            </a:endParaRPr>
          </a:p>
        </p:txBody>
      </p:sp>
      <p:sp>
        <p:nvSpPr>
          <p:cNvPr id="3" name="Rechteck 2"/>
          <p:cNvSpPr/>
          <p:nvPr/>
        </p:nvSpPr>
        <p:spPr>
          <a:xfrm>
            <a:off x="622300" y="1853155"/>
            <a:ext cx="6388100" cy="3748719"/>
          </a:xfrm>
          <a:prstGeom prst="rect">
            <a:avLst/>
          </a:prstGeom>
          <a:ln w="12700">
            <a:solidFill>
              <a:srgbClr val="179C7D"/>
            </a:solidFill>
          </a:ln>
        </p:spPr>
        <p:txBody>
          <a:bodyPr wrap="square" lIns="91440" tIns="45720" rIns="91440" bIns="45720" anchor="t">
            <a:spAutoFit/>
          </a:bodyPr>
          <a:lstStyle/>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Verbindung zwischen Verwaltung und Bürger*innen</a:t>
            </a: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Kontakt zur Verwaltung über den Kanal </a:t>
            </a:r>
            <a:r>
              <a:rPr kumimoji="0" lang="de-DE" sz="2400" b="1" i="0" u="none" strike="noStrike" kern="1200" cap="none" spc="0" normalizeH="0" baseline="0" noProof="0" dirty="0">
                <a:ln>
                  <a:noFill/>
                </a:ln>
                <a:solidFill>
                  <a:srgbClr val="000000">
                    <a:lumMod val="50000"/>
                  </a:srgbClr>
                </a:solidFill>
                <a:effectLst/>
                <a:uLnTx/>
                <a:uFillTx/>
                <a:latin typeface="Lato Heavy"/>
              </a:rPr>
              <a:t>Sag‘s uns</a:t>
            </a:r>
            <a:r>
              <a:rPr kumimoji="0" lang="de-DE" sz="2400" i="0" u="none" strike="noStrike" kern="1200" cap="none" spc="0" normalizeH="0" baseline="0" noProof="0" dirty="0">
                <a:ln>
                  <a:noFill/>
                </a:ln>
                <a:solidFill>
                  <a:srgbClr val="000000">
                    <a:lumMod val="50000"/>
                  </a:srgbClr>
                </a:solidFill>
                <a:effectLst/>
                <a:uLnTx/>
                <a:uFillTx/>
                <a:latin typeface="Lato Heavy"/>
              </a:rPr>
              <a:t> im DorfFunk</a:t>
            </a:r>
            <a:endParaRPr lang="de-DE" sz="2400" i="0" u="none" strike="noStrike" kern="1200" cap="none" spc="0" normalizeH="0" baseline="0" noProof="0" dirty="0">
              <a:ln>
                <a:noFill/>
              </a:ln>
              <a:solidFill>
                <a:srgbClr val="000000">
                  <a:lumMod val="50000"/>
                </a:srgbClr>
              </a:solidFill>
              <a:effectLst/>
              <a:uLnTx/>
              <a:uFillTx/>
              <a:latin typeface="Lato Heavy"/>
              <a:ea typeface="Lato"/>
              <a:cs typeface="Lato"/>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Vorschläge und Wünsche einbringen und Mängel melden</a:t>
            </a:r>
            <a:endParaRPr lang="de-DE" sz="2400" i="0" u="none" strike="noStrike" kern="1200" cap="none" spc="0" normalizeH="0" baseline="0" noProof="0" dirty="0">
              <a:ln>
                <a:noFill/>
              </a:ln>
              <a:solidFill>
                <a:srgbClr val="000000">
                  <a:lumMod val="50000"/>
                </a:srgbClr>
              </a:solidFill>
              <a:effectLst/>
              <a:uLnTx/>
              <a:uFillTx/>
              <a:latin typeface="Lato Heavy"/>
              <a:ea typeface="Lato"/>
              <a:cs typeface="Lato"/>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Nachrichten können direkt in der LösBar bearbeitet werden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689" y="2632784"/>
            <a:ext cx="3810117" cy="2189460"/>
          </a:xfrm>
          <a:prstGeom prst="rect">
            <a:avLst/>
          </a:prstGeom>
        </p:spPr>
      </p:pic>
    </p:spTree>
    <p:extLst>
      <p:ext uri="{BB962C8B-B14F-4D97-AF65-F5344CB8AC3E}">
        <p14:creationId xmlns:p14="http://schemas.microsoft.com/office/powerpoint/2010/main" val="216451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774" y="1720814"/>
            <a:ext cx="3793490" cy="4056927"/>
          </a:xfrm>
          <a:prstGeom prst="rect">
            <a:avLst/>
          </a:prstGeom>
          <a:ln w="12700">
            <a:solidFill>
              <a:schemeClr val="tx1"/>
            </a:solidFill>
          </a:ln>
        </p:spPr>
      </p:pic>
      <p:sp>
        <p:nvSpPr>
          <p:cNvPr id="8" name="Textfeld 7"/>
          <p:cNvSpPr txBox="1"/>
          <p:nvPr/>
        </p:nvSpPr>
        <p:spPr>
          <a:xfrm>
            <a:off x="1315507" y="3137018"/>
            <a:ext cx="5389617" cy="2640723"/>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Hintergrund</a:t>
            </a:r>
          </a:p>
          <a:p>
            <a:pPr marL="285750" indent="-285750">
              <a:buClr>
                <a:schemeClr val="tx2"/>
              </a:buClr>
              <a:buFont typeface="Wingdings" panose="05000000000000000000" pitchFamily="2" charset="2"/>
              <a:buChar char="Ø"/>
            </a:pPr>
            <a:r>
              <a:rPr lang="de-DE" dirty="0">
                <a:latin typeface="Lato Heavy"/>
              </a:rPr>
              <a:t>Durch die LösBar werden Bürger*innen und Verwaltung näher zusammengebracht, um ihr Anliegen gemeinsam als Team zu lösen.</a:t>
            </a:r>
          </a:p>
          <a:p>
            <a:pPr>
              <a:buClr>
                <a:schemeClr val="tx2"/>
              </a:buClr>
            </a:pPr>
            <a:r>
              <a:rPr lang="de-DE" b="1" dirty="0">
                <a:solidFill>
                  <a:schemeClr val="tx2"/>
                </a:solidFill>
                <a:latin typeface="Lato Heavy"/>
              </a:rPr>
              <a:t>DorfFunk</a:t>
            </a:r>
          </a:p>
          <a:p>
            <a:pPr marL="285750" indent="-285750">
              <a:buClr>
                <a:schemeClr val="tx2"/>
              </a:buClr>
              <a:buFont typeface="Wingdings" panose="05000000000000000000" pitchFamily="2" charset="2"/>
              <a:buChar char="Ø"/>
            </a:pPr>
            <a:r>
              <a:rPr lang="de-DE" dirty="0">
                <a:latin typeface="Lato Heavy"/>
              </a:rPr>
              <a:t>Kanal </a:t>
            </a:r>
            <a:r>
              <a:rPr lang="de-DE" b="1" dirty="0">
                <a:latin typeface="Lato Heavy"/>
              </a:rPr>
              <a:t>Sag‘s uns</a:t>
            </a:r>
            <a:r>
              <a:rPr lang="de-DE" dirty="0">
                <a:latin typeface="Lato Heavy"/>
              </a:rPr>
              <a:t> ermöglicht es Bürger*innen über den DorfFunk Mängel, Ideen und Wünsche direkt ihrer Verwaltung mitzuteilen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7573850"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Guter Einsatz der LösBar (EG Südheide, Landkreis Celle)</a:t>
            </a:r>
          </a:p>
        </p:txBody>
      </p:sp>
    </p:spTree>
    <p:extLst>
      <p:ext uri="{BB962C8B-B14F-4D97-AF65-F5344CB8AC3E}">
        <p14:creationId xmlns:p14="http://schemas.microsoft.com/office/powerpoint/2010/main" val="340702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824" y="2229742"/>
            <a:ext cx="1396071" cy="1396071"/>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052" y="2229743"/>
            <a:ext cx="1396071" cy="1396071"/>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9280" y="1161330"/>
            <a:ext cx="2593209" cy="4625920"/>
          </a:xfrm>
          <a:prstGeom prst="rect">
            <a:avLst/>
          </a:prstGeom>
          <a:ln w="12700">
            <a:solidFill>
              <a:schemeClr val="tx1"/>
            </a:solidFill>
          </a:ln>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7573850"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Guter Einsatz der LösBar (EG Südheide, Landkreis Celle)</a:t>
            </a:r>
          </a:p>
        </p:txBody>
      </p:sp>
      <p:sp>
        <p:nvSpPr>
          <p:cNvPr id="13" name="Textfeld 12"/>
          <p:cNvSpPr txBox="1"/>
          <p:nvPr/>
        </p:nvSpPr>
        <p:spPr>
          <a:xfrm>
            <a:off x="1315506" y="3935386"/>
            <a:ext cx="5389617" cy="1842355"/>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Ergebnis</a:t>
            </a:r>
          </a:p>
          <a:p>
            <a:pPr marL="285750" indent="-285750">
              <a:buClr>
                <a:schemeClr val="tx2"/>
              </a:buClr>
              <a:buFont typeface="Wingdings" panose="05000000000000000000" pitchFamily="2" charset="2"/>
              <a:buChar char="Ø"/>
            </a:pPr>
            <a:r>
              <a:rPr lang="de-DE" dirty="0">
                <a:latin typeface="Lato Heavy"/>
              </a:rPr>
              <a:t>Bedarfsorientierte Behebung von Mängeln</a:t>
            </a:r>
            <a:endParaRPr lang="de-DE" sz="2000" dirty="0">
              <a:solidFill>
                <a:srgbClr val="000000"/>
              </a:solidFill>
              <a:latin typeface="Lato Heavy"/>
              <a:ea typeface="Lato Heavy" charset="0"/>
              <a:cs typeface="Lato Heavy" charset="0"/>
            </a:endParaRPr>
          </a:p>
          <a:p>
            <a:r>
              <a:rPr lang="de-DE" b="1" dirty="0">
                <a:solidFill>
                  <a:schemeClr val="tx2"/>
                </a:solidFill>
                <a:latin typeface="Lato Heavy"/>
              </a:rPr>
              <a:t>Vorteil für die Kommune</a:t>
            </a:r>
          </a:p>
          <a:p>
            <a:pPr marL="285750" indent="-285750">
              <a:buClr>
                <a:schemeClr val="tx2"/>
              </a:buClr>
              <a:buFont typeface="Wingdings" panose="05000000000000000000" pitchFamily="2" charset="2"/>
              <a:buChar char="Ø"/>
            </a:pPr>
            <a:r>
              <a:rPr lang="de-DE" dirty="0">
                <a:latin typeface="Lato Heavy"/>
              </a:rPr>
              <a:t>Schnelle Kommunikation zwischen Bürger*innen und Verwaltung</a:t>
            </a:r>
          </a:p>
        </p:txBody>
      </p:sp>
    </p:spTree>
    <p:extLst>
      <p:ext uri="{BB962C8B-B14F-4D97-AF65-F5344CB8AC3E}">
        <p14:creationId xmlns:p14="http://schemas.microsoft.com/office/powerpoint/2010/main" val="3001926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DF7EF-5A99-3F53-5DF2-8CF2EE002169}"/>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6867793"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Gelebte Demokratie im Dorf</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13" name="Textfeld 12">
            <a:extLst>
              <a:ext uri="{FF2B5EF4-FFF2-40B4-BE49-F238E27FC236}">
                <a16:creationId xmlns:a16="http://schemas.microsoft.com/office/drawing/2014/main" id="{A3D0C03E-7DD1-FB92-F243-E2E335F622A3}"/>
              </a:ext>
            </a:extLst>
          </p:cNvPr>
          <p:cNvSpPr txBox="1"/>
          <p:nvPr/>
        </p:nvSpPr>
        <p:spPr>
          <a:xfrm>
            <a:off x="1315507" y="2469107"/>
            <a:ext cx="5389617" cy="3527119"/>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Hintergrund</a:t>
            </a:r>
          </a:p>
          <a:p>
            <a:pPr marL="285750" indent="-285750">
              <a:buClr>
                <a:schemeClr val="tx2"/>
              </a:buClr>
              <a:buFont typeface="Wingdings" panose="05000000000000000000" pitchFamily="2" charset="2"/>
              <a:buChar char="Ø"/>
            </a:pPr>
            <a:r>
              <a:rPr lang="de-DE" dirty="0">
                <a:latin typeface="Lato Heavy"/>
                <a:ea typeface="Lato"/>
                <a:cs typeface="Arial"/>
              </a:rPr>
              <a:t>Demonstrationen gegen Rechtsextremismus</a:t>
            </a:r>
          </a:p>
          <a:p>
            <a:r>
              <a:rPr lang="de-DE" b="1" dirty="0">
                <a:solidFill>
                  <a:schemeClr val="tx2"/>
                </a:solidFill>
                <a:latin typeface="Lato Heavy"/>
              </a:rPr>
              <a:t>DorfFunk</a:t>
            </a:r>
            <a:endParaRPr lang="de-DE" b="1" dirty="0">
              <a:solidFill>
                <a:schemeClr val="tx2"/>
              </a:solidFill>
              <a:latin typeface="Lato Heavy"/>
              <a:ea typeface="Lato"/>
              <a:cs typeface="Lato"/>
            </a:endParaRPr>
          </a:p>
          <a:p>
            <a:pPr marL="285750" indent="-285750">
              <a:buClr>
                <a:schemeClr val="tx2"/>
              </a:buClr>
              <a:buFont typeface="Wingdings" panose="05000000000000000000" pitchFamily="2" charset="2"/>
              <a:buChar char="Ø"/>
            </a:pPr>
            <a:r>
              <a:rPr lang="de-DE" dirty="0">
                <a:latin typeface="Lato Heavy"/>
                <a:ea typeface="Lato"/>
                <a:cs typeface="Lato"/>
              </a:rPr>
              <a:t>Aufrufe zu Demonstrationen + Einsatz für die Demokratie aus Bürgerschaft und Verwaltung</a:t>
            </a:r>
          </a:p>
          <a:p>
            <a:pPr marL="285750" indent="-285750">
              <a:buClr>
                <a:schemeClr val="tx2"/>
              </a:buClr>
              <a:buFont typeface="Wingdings" panose="05000000000000000000" pitchFamily="2" charset="2"/>
              <a:buChar char="Ø"/>
            </a:pPr>
            <a:r>
              <a:rPr lang="de-DE" dirty="0">
                <a:latin typeface="Lato Heavy"/>
                <a:ea typeface="Lato"/>
                <a:cs typeface="Lato"/>
              </a:rPr>
              <a:t>Diskussionen in Posts und Kommentaren</a:t>
            </a:r>
          </a:p>
          <a:p>
            <a:pPr marL="285750" indent="-285750">
              <a:buClr>
                <a:schemeClr val="tx2"/>
              </a:buClr>
              <a:buFont typeface="Wingdings" panose="05000000000000000000" pitchFamily="2" charset="2"/>
              <a:buChar char="Ø"/>
            </a:pPr>
            <a:r>
              <a:rPr lang="de-DE" dirty="0">
                <a:latin typeface="Lato Heavy"/>
                <a:ea typeface="Lato"/>
                <a:cs typeface="Lato"/>
              </a:rPr>
              <a:t>Netiquette von Kommunen für gutes Miteinander im DorfFunk formuliert</a:t>
            </a:r>
          </a:p>
          <a:p>
            <a:pPr marL="285750" indent="-285750">
              <a:buClr>
                <a:schemeClr val="tx2"/>
              </a:buClr>
              <a:buFont typeface="Wingdings" panose="05000000000000000000" pitchFamily="2" charset="2"/>
              <a:buChar char="Ø"/>
            </a:pPr>
            <a:r>
              <a:rPr lang="de-DE" dirty="0">
                <a:latin typeface="Lato Heavy"/>
                <a:ea typeface="Lato"/>
                <a:cs typeface="Lato"/>
              </a:rPr>
              <a:t>Engagierte </a:t>
            </a:r>
            <a:r>
              <a:rPr lang="de-DE" dirty="0" err="1">
                <a:latin typeface="Lato Heavy"/>
                <a:ea typeface="Lato"/>
                <a:cs typeface="Lato"/>
              </a:rPr>
              <a:t>DorfFunk</a:t>
            </a:r>
            <a:r>
              <a:rPr lang="de-DE" dirty="0">
                <a:latin typeface="Lato Heavy"/>
                <a:ea typeface="Lato"/>
                <a:cs typeface="Lato"/>
              </a:rPr>
              <a:t>-Moderator*innen und Bürger*innen in Diskussionen</a:t>
            </a:r>
          </a:p>
        </p:txBody>
      </p:sp>
      <p:pic>
        <p:nvPicPr>
          <p:cNvPr id="2" name="Picture 1">
            <a:extLst>
              <a:ext uri="{FF2B5EF4-FFF2-40B4-BE49-F238E27FC236}">
                <a16:creationId xmlns:a16="http://schemas.microsoft.com/office/drawing/2014/main" id="{08EE81EA-FFE5-E121-9B60-75D104179189}"/>
              </a:ext>
            </a:extLst>
          </p:cNvPr>
          <p:cNvPicPr>
            <a:picLocks noChangeAspect="1"/>
          </p:cNvPicPr>
          <p:nvPr/>
        </p:nvPicPr>
        <p:blipFill rotWithShape="1">
          <a:blip r:embed="rId4"/>
          <a:srcRect t="3387" r="-469" b="15873"/>
          <a:stretch/>
        </p:blipFill>
        <p:spPr>
          <a:xfrm>
            <a:off x="6511813" y="904216"/>
            <a:ext cx="2625247" cy="3741858"/>
          </a:xfrm>
          <a:prstGeom prst="rect">
            <a:avLst/>
          </a:prstGeom>
          <a:ln w="12700">
            <a:solidFill>
              <a:schemeClr val="tx1"/>
            </a:solidFill>
          </a:ln>
        </p:spPr>
      </p:pic>
      <p:pic>
        <p:nvPicPr>
          <p:cNvPr id="3" name="Picture 2">
            <a:extLst>
              <a:ext uri="{FF2B5EF4-FFF2-40B4-BE49-F238E27FC236}">
                <a16:creationId xmlns:a16="http://schemas.microsoft.com/office/drawing/2014/main" id="{922B52EA-56A4-F75D-6112-07E72101B573}"/>
              </a:ext>
            </a:extLst>
          </p:cNvPr>
          <p:cNvPicPr>
            <a:picLocks noChangeAspect="1"/>
          </p:cNvPicPr>
          <p:nvPr/>
        </p:nvPicPr>
        <p:blipFill rotWithShape="1">
          <a:blip r:embed="rId5"/>
          <a:srcRect t="3704" r="546" b="13272"/>
          <a:stretch/>
        </p:blipFill>
        <p:spPr>
          <a:xfrm>
            <a:off x="9044460" y="2033825"/>
            <a:ext cx="2663922" cy="3962401"/>
          </a:xfrm>
          <a:prstGeom prst="rect">
            <a:avLst/>
          </a:prstGeom>
          <a:ln w="12700">
            <a:solidFill>
              <a:schemeClr val="tx1"/>
            </a:solidFill>
          </a:ln>
        </p:spPr>
      </p:pic>
    </p:spTree>
    <p:extLst>
      <p:ext uri="{BB962C8B-B14F-4D97-AF65-F5344CB8AC3E}">
        <p14:creationId xmlns:p14="http://schemas.microsoft.com/office/powerpoint/2010/main" val="140892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BA59E-FFB7-5AB4-A6A7-8C108A42C7C7}"/>
            </a:ext>
          </a:extLst>
        </p:cNvPr>
        <p:cNvGrpSpPr/>
        <p:nvPr/>
      </p:nvGrpSpPr>
      <p:grpSpPr>
        <a:xfrm>
          <a:off x="0" y="0"/>
          <a:ext cx="0" cy="0"/>
          <a:chOff x="0" y="0"/>
          <a:chExt cx="0" cy="0"/>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506" y="1687004"/>
            <a:ext cx="1396071" cy="1396071"/>
          </a:xfrm>
          <a:prstGeom prst="rect">
            <a:avLst/>
          </a:prstGeom>
        </p:spPr>
      </p:pic>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6867793"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Gelebte Demokratie im Dorf</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13" name="Textfeld 12">
            <a:extLst>
              <a:ext uri="{FF2B5EF4-FFF2-40B4-BE49-F238E27FC236}">
                <a16:creationId xmlns:a16="http://schemas.microsoft.com/office/drawing/2014/main" id="{A919A533-71BB-F7E6-FBC5-3F771097D333}"/>
              </a:ext>
            </a:extLst>
          </p:cNvPr>
          <p:cNvSpPr txBox="1"/>
          <p:nvPr/>
        </p:nvSpPr>
        <p:spPr>
          <a:xfrm>
            <a:off x="1315506" y="3244704"/>
            <a:ext cx="5389617" cy="2751522"/>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Ergebnis</a:t>
            </a: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gelungene Kommunikation über vielfältige gesellschaftliche Themen</a:t>
            </a:r>
          </a:p>
          <a:p>
            <a:r>
              <a:rPr lang="de-DE" b="1" dirty="0">
                <a:solidFill>
                  <a:schemeClr val="tx2"/>
                </a:solidFill>
                <a:latin typeface="Lato Heavy"/>
              </a:rPr>
              <a:t>Vorteil für die Kommune</a:t>
            </a:r>
            <a:endParaRPr lang="de-DE" dirty="0">
              <a:solidFill>
                <a:schemeClr val="tx2"/>
              </a:solidFill>
              <a:latin typeface="Lato Heavy"/>
            </a:endParaRP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Stärkung der Kommunikation und des Austauschs zwischen Bürger*innen untereinander und mit der Verwaltung</a:t>
            </a: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Stärkung demokratischer Werte</a:t>
            </a:r>
          </a:p>
        </p:txBody>
      </p:sp>
      <p:pic>
        <p:nvPicPr>
          <p:cNvPr id="2" name="Picture 1">
            <a:extLst>
              <a:ext uri="{FF2B5EF4-FFF2-40B4-BE49-F238E27FC236}">
                <a16:creationId xmlns:a16="http://schemas.microsoft.com/office/drawing/2014/main" id="{8BE2029C-D141-34FF-5A16-7E5789B014AD}"/>
              </a:ext>
            </a:extLst>
          </p:cNvPr>
          <p:cNvPicPr>
            <a:picLocks noChangeAspect="1"/>
          </p:cNvPicPr>
          <p:nvPr/>
        </p:nvPicPr>
        <p:blipFill rotWithShape="1">
          <a:blip r:embed="rId5"/>
          <a:srcRect t="4875" r="546" b="15741"/>
          <a:stretch/>
        </p:blipFill>
        <p:spPr>
          <a:xfrm>
            <a:off x="8606120" y="1966090"/>
            <a:ext cx="2886129" cy="4066590"/>
          </a:xfrm>
          <a:prstGeom prst="rect">
            <a:avLst/>
          </a:prstGeom>
          <a:ln w="12700">
            <a:solidFill>
              <a:schemeClr val="tx1"/>
            </a:solidFill>
          </a:ln>
        </p:spPr>
      </p:pic>
      <p:pic>
        <p:nvPicPr>
          <p:cNvPr id="3" name="Picture 2">
            <a:extLst>
              <a:ext uri="{FF2B5EF4-FFF2-40B4-BE49-F238E27FC236}">
                <a16:creationId xmlns:a16="http://schemas.microsoft.com/office/drawing/2014/main" id="{1F14BDB4-BF9E-6D4B-97CC-FB67C22AB8F9}"/>
              </a:ext>
            </a:extLst>
          </p:cNvPr>
          <p:cNvPicPr>
            <a:picLocks noChangeAspect="1"/>
          </p:cNvPicPr>
          <p:nvPr/>
        </p:nvPicPr>
        <p:blipFill rotWithShape="1">
          <a:blip r:embed="rId6"/>
          <a:srcRect l="820" t="37905" r="1778" b="15711"/>
          <a:stretch/>
        </p:blipFill>
        <p:spPr>
          <a:xfrm>
            <a:off x="5682405" y="1203347"/>
            <a:ext cx="2790164" cy="2363383"/>
          </a:xfrm>
          <a:prstGeom prst="rect">
            <a:avLst/>
          </a:prstGeom>
          <a:ln w="12700">
            <a:solidFill>
              <a:schemeClr val="tx1"/>
            </a:solidFill>
          </a:ln>
        </p:spPr>
      </p:pic>
    </p:spTree>
    <p:extLst>
      <p:ext uri="{BB962C8B-B14F-4D97-AF65-F5344CB8AC3E}">
        <p14:creationId xmlns:p14="http://schemas.microsoft.com/office/powerpoint/2010/main" val="3523312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1FB1E536-2EFD-92EC-AFEB-2104ACFB870F}"/>
              </a:ext>
            </a:extLst>
          </p:cNvPr>
          <p:cNvSpPr>
            <a:spLocks noGrp="1"/>
          </p:cNvSpPr>
          <p:nvPr>
            <p:ph idx="1"/>
          </p:nvPr>
        </p:nvSpPr>
        <p:spPr>
          <a:xfrm>
            <a:off x="622300" y="1277235"/>
            <a:ext cx="10928569" cy="4682131"/>
          </a:xfrm>
          <a:solidFill>
            <a:schemeClr val="bg1"/>
          </a:solidFill>
          <a:ln w="12700">
            <a:solidFill>
              <a:srgbClr val="179C7D"/>
            </a:solidFill>
          </a:ln>
        </p:spPr>
        <p:txBody>
          <a:bodyPr/>
          <a:lstStyle/>
          <a:p>
            <a:pPr marL="180000" indent="0">
              <a:spcBef>
                <a:spcPts val="600"/>
              </a:spcBef>
              <a:spcAft>
                <a:spcPts val="600"/>
              </a:spcAft>
              <a:buNone/>
            </a:pPr>
            <a:r>
              <a:rPr lang="de-DE" sz="2400" b="1" dirty="0"/>
              <a:t>Kommunikationskanäle</a:t>
            </a:r>
          </a:p>
          <a:p>
            <a:pPr marL="1242900" lvl="3" indent="-342900">
              <a:buClr>
                <a:srgbClr val="179C7D"/>
              </a:buClr>
              <a:buFont typeface="Wingdings" panose="05000000000000000000" pitchFamily="2" charset="2"/>
              <a:buChar char="Ø"/>
            </a:pPr>
            <a:r>
              <a:rPr lang="de-DE" sz="2000" dirty="0">
                <a:hlinkClick r:id="rId2"/>
              </a:rPr>
              <a:t>Monatlicher Newsletter</a:t>
            </a:r>
            <a:r>
              <a:rPr lang="de-DE" sz="2000" dirty="0"/>
              <a:t> (digital)</a:t>
            </a:r>
          </a:p>
          <a:p>
            <a:pPr marL="1242900" lvl="3" indent="-342900">
              <a:buClr>
                <a:srgbClr val="179C7D"/>
              </a:buClr>
              <a:buFont typeface="Wingdings" panose="05000000000000000000" pitchFamily="2" charset="2"/>
              <a:buChar char="Ø"/>
            </a:pPr>
            <a:r>
              <a:rPr lang="de-DE" sz="2000" dirty="0">
                <a:hlinkClick r:id="rId3"/>
              </a:rPr>
              <a:t>Webseite</a:t>
            </a:r>
            <a:r>
              <a:rPr lang="de-DE" sz="2000" dirty="0"/>
              <a:t>, </a:t>
            </a:r>
            <a:r>
              <a:rPr lang="de-DE" sz="2000" dirty="0">
                <a:hlinkClick r:id="rId4"/>
              </a:rPr>
              <a:t>LandNews</a:t>
            </a:r>
            <a:r>
              <a:rPr lang="de-DE" sz="2000" dirty="0"/>
              <a:t>, </a:t>
            </a:r>
            <a:r>
              <a:rPr lang="de-DE" sz="2000" dirty="0">
                <a:hlinkClick r:id="rId5"/>
              </a:rPr>
              <a:t>Toolbox</a:t>
            </a:r>
            <a:r>
              <a:rPr lang="de-DE" sz="2000" dirty="0"/>
              <a:t>, DorfFunk (digital)</a:t>
            </a:r>
          </a:p>
          <a:p>
            <a:pPr marL="1242900" lvl="3" indent="-342900">
              <a:buClr>
                <a:srgbClr val="179C7D"/>
              </a:buClr>
              <a:buFont typeface="Wingdings" panose="05000000000000000000" pitchFamily="2" charset="2"/>
              <a:buChar char="Ø"/>
            </a:pPr>
            <a:r>
              <a:rPr lang="de-DE" sz="2000" dirty="0">
                <a:hlinkClick r:id="rId6"/>
              </a:rPr>
              <a:t>Social Media</a:t>
            </a:r>
            <a:r>
              <a:rPr lang="de-DE" sz="2000" dirty="0"/>
              <a:t> (digital)</a:t>
            </a:r>
          </a:p>
          <a:p>
            <a:pPr marL="1242900" lvl="3" indent="-342900">
              <a:buClr>
                <a:srgbClr val="179C7D"/>
              </a:buClr>
              <a:buFont typeface="Wingdings" panose="05000000000000000000" pitchFamily="2" charset="2"/>
              <a:buChar char="Ø"/>
            </a:pPr>
            <a:r>
              <a:rPr lang="de-DE" sz="2000" dirty="0"/>
              <a:t>Projektflyer + Postkarten (digital, analog)</a:t>
            </a:r>
          </a:p>
          <a:p>
            <a:pPr marL="180000" indent="0">
              <a:spcBef>
                <a:spcPts val="600"/>
              </a:spcBef>
              <a:spcAft>
                <a:spcPts val="600"/>
              </a:spcAft>
              <a:buNone/>
            </a:pPr>
            <a:r>
              <a:rPr lang="de-DE" sz="2400" b="1" dirty="0"/>
              <a:t>Veranstaltungen</a:t>
            </a:r>
          </a:p>
          <a:p>
            <a:pPr marL="1242900" lvl="3" indent="-342900">
              <a:buClr>
                <a:srgbClr val="179C7D"/>
              </a:buClr>
              <a:buFont typeface="Wingdings" panose="05000000000000000000" pitchFamily="2" charset="2"/>
              <a:buChar char="Ø"/>
            </a:pPr>
            <a:r>
              <a:rPr lang="de-DE" sz="2000" dirty="0"/>
              <a:t>(Digitale) Infoabende</a:t>
            </a:r>
          </a:p>
          <a:p>
            <a:pPr marL="1242900" lvl="3" indent="-342900">
              <a:buClr>
                <a:srgbClr val="179C7D"/>
              </a:buClr>
              <a:buFont typeface="Wingdings" panose="05000000000000000000" pitchFamily="2" charset="2"/>
              <a:buChar char="Ø"/>
            </a:pPr>
            <a:r>
              <a:rPr lang="de-DE" sz="2000" dirty="0"/>
              <a:t>Roadshow – Termine in den Landkreisen</a:t>
            </a:r>
          </a:p>
          <a:p>
            <a:pPr marL="180000" indent="0">
              <a:spcBef>
                <a:spcPts val="600"/>
              </a:spcBef>
              <a:spcAft>
                <a:spcPts val="600"/>
              </a:spcAft>
              <a:buNone/>
            </a:pPr>
            <a:r>
              <a:rPr lang="de-DE" sz="2400" b="1" dirty="0"/>
              <a:t>Toolbox/Material</a:t>
            </a:r>
          </a:p>
          <a:p>
            <a:pPr marL="180000" lvl="1" indent="0">
              <a:buClr>
                <a:srgbClr val="179C7D"/>
              </a:buClr>
              <a:buNone/>
            </a:pPr>
            <a:r>
              <a:rPr lang="de-DE" sz="2000" dirty="0"/>
              <a:t>			Digitaler Werkzeugkasten, um Kommunen zu informieren und sie bei der Umsetzung 				vor Ort </a:t>
            </a:r>
            <a:r>
              <a:rPr lang="de-DE" sz="2000" b="1" dirty="0"/>
              <a:t>von der Entscheidungsfindung bis zur Freischaltung</a:t>
            </a:r>
            <a:r>
              <a:rPr lang="de-DE" sz="2000" dirty="0"/>
              <a:t> zu begleiten</a:t>
            </a: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a:t>
            </a:r>
            <a:endParaRPr lang="de-DE" sz="1800" kern="0" dirty="0">
              <a:solidFill>
                <a:schemeClr val="tx2"/>
              </a:solidFill>
              <a:latin typeface="Lato Heavy"/>
            </a:endParaRP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7146" y="1573471"/>
            <a:ext cx="3413020" cy="2177004"/>
          </a:xfrm>
          <a:prstGeom prst="rect">
            <a:avLst/>
          </a:prstGeom>
          <a:ln w="12700">
            <a:solidFill>
              <a:schemeClr val="tx1"/>
            </a:solidFill>
          </a:ln>
        </p:spPr>
      </p:pic>
    </p:spTree>
    <p:extLst>
      <p:ext uri="{BB962C8B-B14F-4D97-AF65-F5344CB8AC3E}">
        <p14:creationId xmlns:p14="http://schemas.microsoft.com/office/powerpoint/2010/main" val="2451780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622300" y="2147137"/>
            <a:ext cx="7490343" cy="3221665"/>
          </a:xfrm>
          <a:ln w="12700">
            <a:solidFill>
              <a:srgbClr val="179C7D"/>
            </a:solidFill>
          </a:ln>
        </p:spPr>
        <p:txBody>
          <a:bodyPr/>
          <a:lstStyle/>
          <a:p>
            <a:pPr marL="180000" lvl="1" indent="0">
              <a:spcBef>
                <a:spcPts val="1200"/>
              </a:spcBef>
              <a:buClr>
                <a:srgbClr val="179C7D"/>
              </a:buClr>
              <a:buSzPct val="150000"/>
              <a:buNone/>
            </a:pPr>
            <a:r>
              <a:rPr lang="de-DE" sz="2000" b="1" dirty="0">
                <a:solidFill>
                  <a:srgbClr val="179C7D"/>
                </a:solidFill>
              </a:rPr>
              <a:t>1. Informieren, Interesse bekunden, Newsletter-Anmeldung</a:t>
            </a:r>
          </a:p>
          <a:p>
            <a:pPr marL="882900" lvl="2" indent="-342900">
              <a:buClr>
                <a:srgbClr val="179C7D"/>
              </a:buClr>
              <a:buSzPct val="100000"/>
              <a:buFont typeface="Wingdings" panose="05000000000000000000" pitchFamily="2" charset="2"/>
              <a:buChar char="Ø"/>
            </a:pPr>
            <a:r>
              <a:rPr lang="de-DE" sz="2000" dirty="0">
                <a:ea typeface="Lato" panose="020F0502020204030203"/>
                <a:cs typeface="Lato" panose="020F0502020204030203"/>
              </a:rPr>
              <a:t>Erster Kontakt zum Projekt</a:t>
            </a:r>
          </a:p>
          <a:p>
            <a:pPr marL="882900" lvl="2" indent="-342900">
              <a:buClr>
                <a:srgbClr val="179C7D"/>
              </a:buClr>
              <a:buSzPct val="100000"/>
              <a:buFont typeface="Wingdings" panose="05000000000000000000" pitchFamily="2" charset="2"/>
              <a:buChar char="Ø"/>
            </a:pPr>
            <a:r>
              <a:rPr lang="de-DE" sz="2000" dirty="0">
                <a:ea typeface="Lato" panose="020F0502020204030203"/>
                <a:cs typeface="Lato" panose="020F0502020204030203"/>
              </a:rPr>
              <a:t>Einzelpersonen</a:t>
            </a:r>
          </a:p>
          <a:p>
            <a:pPr marL="882900" lvl="2" indent="-342900">
              <a:buClr>
                <a:srgbClr val="179C7D"/>
              </a:buClr>
              <a:buSzPct val="100000"/>
              <a:buFont typeface="Wingdings" panose="05000000000000000000" pitchFamily="2" charset="2"/>
              <a:buChar char="Ø"/>
            </a:pPr>
            <a:r>
              <a:rPr lang="de-DE" sz="2000" dirty="0">
                <a:ea typeface="Lato" panose="020F0502020204030203"/>
                <a:cs typeface="Lato" panose="020F0502020204030203"/>
              </a:rPr>
              <a:t>Alle, die über das Projekt informiert werden wollen</a:t>
            </a:r>
          </a:p>
          <a:p>
            <a:pPr marL="180000" lvl="1" indent="0">
              <a:spcBef>
                <a:spcPts val="600"/>
              </a:spcBef>
              <a:buClr>
                <a:srgbClr val="179C7D"/>
              </a:buClr>
              <a:buSzPct val="150000"/>
              <a:buNone/>
            </a:pPr>
            <a:r>
              <a:rPr lang="de-DE" sz="2000" b="1" dirty="0">
                <a:solidFill>
                  <a:srgbClr val="179C7D"/>
                </a:solidFill>
              </a:rPr>
              <a:t>2. Formblatt "Digitales Dorf werden" ausfüllen</a:t>
            </a:r>
          </a:p>
          <a:p>
            <a:pPr marL="882900" lvl="2" indent="-342900">
              <a:buClr>
                <a:srgbClr val="179C7D"/>
              </a:buClr>
              <a:buSzPct val="100000"/>
              <a:buFont typeface="Wingdings" panose="05000000000000000000" pitchFamily="2" charset="2"/>
              <a:buChar char="Ø"/>
            </a:pPr>
            <a:r>
              <a:rPr lang="de-DE" sz="2000" dirty="0">
                <a:ea typeface="Lato"/>
                <a:cs typeface="Lato"/>
              </a:rPr>
              <a:t>Konkretes Interesse, das Projekt vor Ort umzusetzen</a:t>
            </a:r>
          </a:p>
          <a:p>
            <a:pPr marL="882900" lvl="2" indent="-342900">
              <a:buClr>
                <a:srgbClr val="179C7D"/>
              </a:buClr>
              <a:buSzPct val="100000"/>
              <a:buFont typeface="Wingdings" panose="05000000000000000000" pitchFamily="2" charset="2"/>
              <a:buChar char="Ø"/>
            </a:pPr>
            <a:r>
              <a:rPr lang="de-DE" sz="2000" dirty="0">
                <a:ea typeface="Lato"/>
                <a:cs typeface="Lato"/>
              </a:rPr>
              <a:t>Wird von der projektverantwortlichen Kontaktperson aus Haupt- oder Ehrenamt ausgefüllt</a:t>
            </a:r>
          </a:p>
        </p:txBody>
      </p:sp>
      <p:pic>
        <p:nvPicPr>
          <p:cNvPr id="2" name="Grafik 1"/>
          <p:cNvPicPr>
            <a:picLocks noChangeAspect="1"/>
          </p:cNvPicPr>
          <p:nvPr/>
        </p:nvPicPr>
        <p:blipFill>
          <a:blip r:embed="rId3"/>
          <a:stretch>
            <a:fillRect/>
          </a:stretch>
        </p:blipFill>
        <p:spPr>
          <a:xfrm>
            <a:off x="9581490" y="1444336"/>
            <a:ext cx="2688569" cy="4627265"/>
          </a:xfrm>
          <a:prstGeom prst="rect">
            <a:avLst/>
          </a:prstGeom>
          <a:ln w="12700">
            <a:solidFill>
              <a:schemeClr val="tx1"/>
            </a:solidFill>
          </a:ln>
        </p:spPr>
      </p:pic>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11387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Mitmachen in zwei Schritten</a:t>
            </a:r>
          </a:p>
          <a:p>
            <a:pPr>
              <a:defRPr/>
            </a:pPr>
            <a:r>
              <a:rPr lang="de-DE" sz="1800" b="0" dirty="0">
                <a:latin typeface="Lato Heavy"/>
                <a:hlinkClick r:id="rId4"/>
              </a:rPr>
              <a:t>https://www.digitale-doerfer-niedersachsen.de/mitmachen/</a:t>
            </a:r>
            <a:endParaRPr lang="de-DE" sz="1800" b="0" dirty="0">
              <a:latin typeface="Lato Heavy"/>
            </a:endParaRPr>
          </a:p>
        </p:txBody>
      </p:sp>
    </p:spTree>
    <p:extLst>
      <p:ext uri="{BB962C8B-B14F-4D97-AF65-F5344CB8AC3E}">
        <p14:creationId xmlns:p14="http://schemas.microsoft.com/office/powerpoint/2010/main" val="926118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3"/>
          <p:cNvSpPr>
            <a:spLocks noGrp="1"/>
          </p:cNvSpPr>
          <p:nvPr>
            <p:ph idx="1"/>
          </p:nvPr>
        </p:nvSpPr>
        <p:spPr>
          <a:xfrm>
            <a:off x="622301" y="1055659"/>
            <a:ext cx="5214973" cy="5004899"/>
          </a:xfrm>
          <a:ln w="12700">
            <a:solidFill>
              <a:srgbClr val="179C7D"/>
            </a:solidFill>
          </a:ln>
        </p:spPr>
        <p:txBody>
          <a:bodyPr>
            <a:noAutofit/>
          </a:bodyPr>
          <a:lstStyle/>
          <a:p>
            <a:pPr marL="179705" indent="0">
              <a:buNone/>
            </a:pPr>
            <a:r>
              <a:rPr lang="de-DE" sz="2400" b="1" kern="0" dirty="0">
                <a:solidFill>
                  <a:schemeClr val="tx2"/>
                </a:solidFill>
                <a:latin typeface="Lato Heavy"/>
              </a:rPr>
              <a:t>Ziel</a:t>
            </a:r>
            <a:endParaRPr lang="de-DE" sz="2400" kern="0">
              <a:solidFill>
                <a:schemeClr val="tx2"/>
              </a:solidFill>
              <a:latin typeface="Lato Heavy"/>
            </a:endParaRPr>
          </a:p>
          <a:p>
            <a:pPr marL="465455" indent="-285750">
              <a:buFont typeface="Wingdings" panose="05000000000000000000" pitchFamily="2" charset="2"/>
              <a:buChar char="Ø"/>
            </a:pPr>
            <a:r>
              <a:rPr lang="de-DE" dirty="0">
                <a:latin typeface="Lato Heavy"/>
              </a:rPr>
              <a:t>D</a:t>
            </a:r>
            <a:r>
              <a:rPr lang="de-DE" sz="1800" kern="0" dirty="0">
                <a:latin typeface="Lato Heavy"/>
              </a:rPr>
              <a:t>urch digitale </a:t>
            </a:r>
            <a:r>
              <a:rPr lang="de-DE" dirty="0">
                <a:latin typeface="Lato Heavy"/>
              </a:rPr>
              <a:t>Teilhabe mehr Lebensqualität in ländlichen Räumen</a:t>
            </a:r>
            <a:endParaRPr lang="de-DE" sz="1800" kern="0" dirty="0">
              <a:latin typeface="Lato Heavy"/>
            </a:endParaRPr>
          </a:p>
          <a:p>
            <a:pPr marL="465455" indent="-285750">
              <a:buFont typeface="Wingdings" panose="05000000000000000000" pitchFamily="2" charset="2"/>
              <a:buChar char="Ø"/>
            </a:pPr>
            <a:r>
              <a:rPr lang="de-DE" sz="1800" kern="0" dirty="0">
                <a:latin typeface="Lato Heavy"/>
              </a:rPr>
              <a:t>Förderung der Kommunikation innerhalb der </a:t>
            </a:r>
            <a:r>
              <a:rPr lang="de-DE" sz="1800" b="1" kern="0" dirty="0">
                <a:solidFill>
                  <a:schemeClr val="tx2"/>
                </a:solidFill>
                <a:latin typeface="Lato Heavy"/>
              </a:rPr>
              <a:t>Bürgerschaft</a:t>
            </a:r>
            <a:r>
              <a:rPr lang="de-DE" sz="1800" kern="0" dirty="0">
                <a:latin typeface="Lato Heavy"/>
              </a:rPr>
              <a:t> sowie zwischen </a:t>
            </a:r>
            <a:r>
              <a:rPr lang="de-DE" sz="1800" b="1" kern="0" dirty="0">
                <a:solidFill>
                  <a:schemeClr val="tx2"/>
                </a:solidFill>
                <a:latin typeface="Lato Heavy"/>
              </a:rPr>
              <a:t>Bürger*innen und Verwaltung</a:t>
            </a:r>
            <a:r>
              <a:rPr lang="de-DE" sz="1800" kern="0" dirty="0">
                <a:latin typeface="Lato Heavy"/>
              </a:rPr>
              <a:t> durch die Nutzung der Digitale Dörfer Plattform</a:t>
            </a:r>
          </a:p>
          <a:p>
            <a:pPr marL="179705" indent="0">
              <a:buNone/>
            </a:pPr>
            <a:r>
              <a:rPr lang="de-DE" sz="2400" b="1" kern="0" dirty="0">
                <a:solidFill>
                  <a:schemeClr val="tx2"/>
                </a:solidFill>
                <a:latin typeface="Lato Heavy"/>
              </a:rPr>
              <a:t>Finanzierung</a:t>
            </a:r>
            <a:endParaRPr lang="de-DE" sz="2400" kern="0">
              <a:solidFill>
                <a:schemeClr val="tx2"/>
              </a:solidFill>
              <a:latin typeface="Lato Heavy"/>
            </a:endParaRPr>
          </a:p>
          <a:p>
            <a:pPr marL="465455" indent="-285750">
              <a:buFont typeface="Wingdings" panose="05000000000000000000" pitchFamily="2" charset="2"/>
              <a:buChar char="Ø"/>
            </a:pPr>
            <a:r>
              <a:rPr lang="de-DE" dirty="0">
                <a:latin typeface="Lato Heavy"/>
                <a:cs typeface="Calibri"/>
              </a:rPr>
              <a:t>Bis</a:t>
            </a:r>
            <a:r>
              <a:rPr lang="en-US" dirty="0">
                <a:latin typeface="Lato Heavy"/>
                <a:cs typeface="Calibri"/>
              </a:rPr>
              <a:t> 06/2025 </a:t>
            </a:r>
            <a:r>
              <a:rPr lang="de-DE" dirty="0">
                <a:latin typeface="Lato Heavy"/>
                <a:cs typeface="Calibri"/>
              </a:rPr>
              <a:t>sind</a:t>
            </a:r>
            <a:r>
              <a:rPr lang="en-US" dirty="0">
                <a:latin typeface="Lato Heavy"/>
                <a:cs typeface="Calibri"/>
              </a:rPr>
              <a:t> die </a:t>
            </a:r>
            <a:r>
              <a:rPr lang="de-DE" dirty="0">
                <a:latin typeface="Lato Heavy"/>
                <a:cs typeface="Calibri"/>
              </a:rPr>
              <a:t>angebotenen</a:t>
            </a:r>
            <a:r>
              <a:rPr lang="en-US" dirty="0">
                <a:latin typeface="Lato Heavy"/>
                <a:cs typeface="Calibri"/>
              </a:rPr>
              <a:t> </a:t>
            </a:r>
            <a:r>
              <a:rPr lang="de-DE" dirty="0">
                <a:latin typeface="Lato Heavy"/>
                <a:cs typeface="Calibri"/>
              </a:rPr>
              <a:t>Lösungen</a:t>
            </a:r>
            <a:r>
              <a:rPr lang="en-US" dirty="0">
                <a:latin typeface="Lato Heavy"/>
                <a:cs typeface="Calibri"/>
              </a:rPr>
              <a:t> der </a:t>
            </a:r>
            <a:r>
              <a:rPr lang="de-DE" dirty="0">
                <a:latin typeface="Lato Heavy"/>
                <a:cs typeface="Calibri"/>
              </a:rPr>
              <a:t>Digitale Dörfer Plattform für teilnehmende Kommunen aufgrund der Projektförderung durch das Niedersächsische Ministerium für Bundes- und Europaangelegenheiten und Regionale Entwicklung kostenfrei.</a:t>
            </a:r>
          </a:p>
        </p:txBody>
      </p:sp>
      <p:sp>
        <p:nvSpPr>
          <p:cNvPr id="14" name="Inhaltsplatzhalter 33"/>
          <p:cNvSpPr txBox="1">
            <a:spLocks/>
          </p:cNvSpPr>
          <p:nvPr/>
        </p:nvSpPr>
        <p:spPr>
          <a:xfrm>
            <a:off x="5975499" y="1055659"/>
            <a:ext cx="5560828" cy="5004899"/>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spcAft>
                <a:spcPts val="400"/>
              </a:spcAft>
              <a:buClr>
                <a:schemeClr val="bg1"/>
              </a:buClr>
              <a:buNone/>
            </a:pPr>
            <a:r>
              <a:rPr lang="de-DE" b="1" dirty="0">
                <a:solidFill>
                  <a:schemeClr val="bg1"/>
                </a:solidFill>
                <a:latin typeface="Lato Heavy"/>
                <a:cs typeface="Calibri" panose="020F0502020204030204" pitchFamily="34" charset="0"/>
              </a:rPr>
              <a:t>Kostenfreie Dienste</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DorfFunk (App): </a:t>
            </a:r>
            <a:r>
              <a:rPr lang="de-DE" sz="1700" dirty="0">
                <a:solidFill>
                  <a:schemeClr val="bg1"/>
                </a:solidFill>
                <a:latin typeface="Lato Heavy"/>
                <a:cs typeface="Calibri" panose="020F0502020204030204" pitchFamily="34" charset="0"/>
              </a:rPr>
              <a:t>Kommunikationszentrale der Regionen: Plausch, Suche-, Biete- und Gruppen-Funktionen &amp; Aktuelles und Termine aus der Verwaltung</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Niedersächsische LandNews: </a:t>
            </a:r>
            <a:r>
              <a:rPr lang="de-DE" sz="1700" dirty="0">
                <a:solidFill>
                  <a:schemeClr val="bg1"/>
                </a:solidFill>
                <a:latin typeface="Lato Heavy"/>
                <a:cs typeface="Calibri" panose="020F0502020204030204" pitchFamily="34" charset="0"/>
              </a:rPr>
              <a:t>zentrales Informationsportal, Veröffentlichung von Neuigkeiten und Ankündigungen auf der Webseite und im DorfFunk</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DorfFunk Integration Plugin: </a:t>
            </a:r>
            <a:r>
              <a:rPr lang="de-DE" sz="1700" dirty="0">
                <a:solidFill>
                  <a:schemeClr val="bg1"/>
                </a:solidFill>
                <a:latin typeface="Lato Heavy"/>
                <a:cs typeface="Calibri" panose="020F0502020204030204" pitchFamily="34" charset="0"/>
              </a:rPr>
              <a:t>Verbindet den DorfFunk mit bestehenden (Gemeinde-)Webseiten</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LösBar: </a:t>
            </a:r>
            <a:r>
              <a:rPr lang="de-DE" sz="1700" dirty="0">
                <a:solidFill>
                  <a:schemeClr val="bg1"/>
                </a:solidFill>
                <a:latin typeface="Lato Heavy"/>
                <a:cs typeface="Calibri" panose="020F0502020204030204" pitchFamily="34" charset="0"/>
              </a:rPr>
              <a:t>Direkte Kommunikation zwischen Bürger*innen und Verwaltung</a:t>
            </a:r>
          </a:p>
          <a:p>
            <a:pPr marL="465750" indent="-285750">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Heavy"/>
                <a:cs typeface="Calibri" panose="020F0502020204030204" pitchFamily="34" charset="0"/>
              </a:rPr>
              <a:t>Digitaler Schaukasten: </a:t>
            </a:r>
            <a:r>
              <a:rPr lang="de-DE" sz="1700" dirty="0">
                <a:solidFill>
                  <a:schemeClr val="bg1"/>
                </a:solidFill>
                <a:latin typeface="Lato Heavy"/>
                <a:cs typeface="Calibri" panose="020F0502020204030204" pitchFamily="34" charset="0"/>
              </a:rPr>
              <a:t>Informationen für Alle direkt in den Dorfalltag</a:t>
            </a: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28" y="4423384"/>
            <a:ext cx="812647" cy="1717087"/>
          </a:xfrm>
          <a:prstGeom prst="rect">
            <a:avLst/>
          </a:prstGeom>
        </p:spPr>
      </p:pic>
      <p:sp>
        <p:nvSpPr>
          <p:cNvPr id="16" name="Titel 1">
            <a:extLst>
              <a:ext uri="{FF2B5EF4-FFF2-40B4-BE49-F238E27FC236}">
                <a16:creationId xmlns:a16="http://schemas.microsoft.com/office/drawing/2014/main" id="{A4814C90-4288-D306-0807-C0E0FA442802}"/>
              </a:ext>
            </a:extLst>
          </p:cNvPr>
          <p:cNvSpPr txBox="1">
            <a:spLocks/>
          </p:cNvSpPr>
          <p:nvPr/>
        </p:nvSpPr>
        <p:spPr bwMode="auto">
          <a:xfrm>
            <a:off x="622300" y="165551"/>
            <a:ext cx="8542722" cy="3877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defTabSz="1333500">
              <a:lnSpc>
                <a:spcPct val="90000"/>
              </a:lnSpc>
              <a:buClr>
                <a:srgbClr val="179C7D"/>
              </a:buClr>
            </a:pPr>
            <a:r>
              <a:rPr lang="de-DE" sz="2800" dirty="0">
                <a:solidFill>
                  <a:srgbClr val="179C7D"/>
                </a:solidFill>
                <a:latin typeface="Lato Heavy"/>
              </a:rPr>
              <a:t>Alle Informationen auf einen Blick</a:t>
            </a:r>
          </a:p>
        </p:txBody>
      </p:sp>
      <p:sp>
        <p:nvSpPr>
          <p:cNvPr id="17" name="Textfeld 16"/>
          <p:cNvSpPr txBox="1"/>
          <p:nvPr/>
        </p:nvSpPr>
        <p:spPr>
          <a:xfrm>
            <a:off x="899075" y="6378911"/>
            <a:ext cx="6203474" cy="338554"/>
          </a:xfrm>
          <a:prstGeom prst="rect">
            <a:avLst/>
          </a:prstGeom>
          <a:noFill/>
        </p:spPr>
        <p:txBody>
          <a:bodyPr wrap="square" rtlCol="0">
            <a:spAutoFit/>
          </a:bodyPr>
          <a:lstStyle/>
          <a:p>
            <a:r>
              <a:rPr lang="de-DE" sz="1600">
                <a:latin typeface="Lato Heavy"/>
                <a:cs typeface="Calibri" panose="020F0502020204030204" pitchFamily="34" charset="0"/>
              </a:rPr>
              <a:t>Weitere Informationen: </a:t>
            </a:r>
            <a:r>
              <a:rPr lang="de-DE" sz="1600">
                <a:latin typeface="Lato Heavy"/>
                <a:cs typeface="Calibri" panose="020F0502020204030204" pitchFamily="34" charset="0"/>
                <a:hlinkClick r:id="rId3"/>
              </a:rPr>
              <a:t>www.digitale-doerfer-niedersachsen.de</a:t>
            </a:r>
            <a:endParaRPr lang="de-DE" sz="1600">
              <a:latin typeface="Lato Heavy"/>
              <a:cs typeface="Calibri" panose="020F0502020204030204" pitchFamily="34" charset="0"/>
            </a:endParaRPr>
          </a:p>
        </p:txBody>
      </p:sp>
    </p:spTree>
    <p:extLst>
      <p:ext uri="{BB962C8B-B14F-4D97-AF65-F5344CB8AC3E}">
        <p14:creationId xmlns:p14="http://schemas.microsoft.com/office/powerpoint/2010/main" val="322918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9"/>
          <p:cNvSpPr txBox="1">
            <a:spLocks/>
          </p:cNvSpPr>
          <p:nvPr/>
        </p:nvSpPr>
        <p:spPr bwMode="auto">
          <a:xfrm>
            <a:off x="593090" y="1412776"/>
            <a:ext cx="10802292" cy="4248472"/>
          </a:xfrm>
          <a:prstGeom prst="rect">
            <a:avLst/>
          </a:prstGeom>
          <a:solidFill>
            <a:schemeClr val="bg1"/>
          </a:solidFill>
          <a:ln>
            <a:noFill/>
          </a:ln>
          <a:effectLst/>
        </p:spPr>
        <p:txBody>
          <a:bodyPr vert="horz" wrap="square" lIns="0" tIns="0" rIns="0" bIns="0" numCol="1" anchor="t" anchorCtr="0" compatLnSpc="1">
            <a:prstTxWarp prst="textNoShape">
              <a:avLst/>
            </a:prstTxWarp>
            <a:no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522900" indent="-342900">
              <a:buClr>
                <a:srgbClr val="179C7D"/>
              </a:buClr>
              <a:buFont typeface="Wingdings" panose="05000000000000000000" pitchFamily="2" charset="2"/>
              <a:buChar char="Ø"/>
            </a:pPr>
            <a:r>
              <a:rPr lang="de-DE" sz="2000" dirty="0">
                <a:latin typeface="Lato Heavy"/>
                <a:ea typeface="+mn-lt"/>
                <a:cs typeface="+mn-lt"/>
              </a:rPr>
              <a:t>Das Formblatt wird von dem oder der vertretungsberechtigten kommunalen Vertreter*in einer Kommune unterzeichnet. Als Hauptverwaltungsbeamte im Sinne des </a:t>
            </a:r>
            <a:r>
              <a:rPr lang="de-DE" sz="2000" dirty="0" err="1">
                <a:latin typeface="Lato Heavy"/>
                <a:ea typeface="+mn-lt"/>
                <a:cs typeface="+mn-lt"/>
              </a:rPr>
              <a:t>NKomVG</a:t>
            </a:r>
            <a:r>
              <a:rPr lang="de-DE" sz="2000" dirty="0">
                <a:latin typeface="Lato Heavy"/>
                <a:ea typeface="+mn-lt"/>
                <a:cs typeface="+mn-lt"/>
              </a:rPr>
              <a:t> §§ 80 ff in Verbindung mit § 14 gelten auch die </a:t>
            </a:r>
            <a:r>
              <a:rPr lang="de-DE" sz="2000" b="1" dirty="0">
                <a:latin typeface="Lato Heavy"/>
                <a:ea typeface="+mn-lt"/>
                <a:cs typeface="+mn-lt"/>
              </a:rPr>
              <a:t>ehrenamtlichen</a:t>
            </a:r>
            <a:r>
              <a:rPr lang="de-DE" sz="2000" dirty="0">
                <a:latin typeface="Lato Heavy"/>
                <a:ea typeface="+mn-lt"/>
                <a:cs typeface="+mn-lt"/>
              </a:rPr>
              <a:t> Bürgermeister*innen von Mitgliedsgemeinden. Er ist Ausdruck eines </a:t>
            </a:r>
            <a:r>
              <a:rPr lang="de-DE" sz="2000" b="1" dirty="0">
                <a:latin typeface="Lato Heavy"/>
                <a:ea typeface="+mn-lt"/>
                <a:cs typeface="+mn-lt"/>
              </a:rPr>
              <a:t>konkreten Interesses</a:t>
            </a:r>
            <a:r>
              <a:rPr lang="de-DE" sz="2000" dirty="0">
                <a:latin typeface="Lato Heavy"/>
                <a:ea typeface="+mn-lt"/>
                <a:cs typeface="+mn-lt"/>
              </a:rPr>
              <a:t>, ein Digitales Dorf zu werden.</a:t>
            </a:r>
            <a:endParaRPr lang="de-DE" dirty="0">
              <a:latin typeface="Lato Heavy"/>
              <a:ea typeface="+mn-lt"/>
              <a:cs typeface="+mn-lt"/>
            </a:endParaRPr>
          </a:p>
          <a:p>
            <a:pPr marL="522900" indent="-342900">
              <a:buClr>
                <a:srgbClr val="179C7D"/>
              </a:buClr>
              <a:buFont typeface="Wingdings" panose="05000000000000000000" pitchFamily="2" charset="2"/>
              <a:buChar char="Ø"/>
            </a:pPr>
            <a:r>
              <a:rPr lang="de-DE" sz="2000" dirty="0">
                <a:latin typeface="Lato Heavy"/>
                <a:ea typeface="+mn-lt"/>
                <a:cs typeface="+mn-lt"/>
              </a:rPr>
              <a:t>Das Formblatt stellt somit </a:t>
            </a:r>
            <a:r>
              <a:rPr lang="de-DE" sz="2000" b="1" dirty="0">
                <a:latin typeface="Lato Heavy"/>
                <a:ea typeface="+mn-lt"/>
                <a:cs typeface="+mn-lt"/>
              </a:rPr>
              <a:t>keinen Vertrag </a:t>
            </a:r>
            <a:r>
              <a:rPr lang="de-DE" sz="2000" dirty="0">
                <a:latin typeface="Lato Heavy"/>
                <a:ea typeface="+mn-lt"/>
                <a:cs typeface="+mn-lt"/>
              </a:rPr>
              <a:t>dar (weder mit der Stiftung Digitale Chancen noch mit dem Fraunhofer IESE) und begründet auch keine Pflichten. Im Formblatt ist die Ansprechperson für die Kommune auf Projektebene zu benennen sowie ggf. Ansprechpersonen für einzelne Teile oder Kommunen.</a:t>
            </a:r>
            <a:endParaRPr lang="de-DE" dirty="0">
              <a:latin typeface="Lato Heavy"/>
              <a:ea typeface="+mn-lt"/>
              <a:cs typeface="+mn-lt"/>
            </a:endParaRPr>
          </a:p>
          <a:p>
            <a:pPr marL="522900" indent="-342900">
              <a:buClr>
                <a:srgbClr val="179C7D"/>
              </a:buClr>
              <a:buFont typeface="Wingdings" panose="05000000000000000000" pitchFamily="2" charset="2"/>
              <a:buChar char="Ø"/>
            </a:pPr>
            <a:r>
              <a:rPr lang="de-DE" sz="2000" dirty="0">
                <a:latin typeface="Lato Heavy"/>
                <a:ea typeface="+mn-lt"/>
                <a:cs typeface="+mn-lt"/>
              </a:rPr>
              <a:t>Im Anschluss an die Absendung des Formblatts wird in Absprache mit dem Fraunhofer IESE die Umsetzung geplant und die Freischaltung vorgenommen.</a:t>
            </a:r>
            <a:endParaRPr lang="de-DE" dirty="0">
              <a:latin typeface="Lato Heavy"/>
              <a:ea typeface="+mn-lt"/>
              <a:cs typeface="+mn-lt"/>
            </a:endParaRPr>
          </a:p>
          <a:p>
            <a:pPr marL="522900" indent="-342900">
              <a:buClr>
                <a:srgbClr val="179C7D"/>
              </a:buClr>
              <a:buFont typeface="Wingdings" panose="05000000000000000000" pitchFamily="2" charset="2"/>
              <a:buChar char="Ø"/>
            </a:pPr>
            <a:r>
              <a:rPr lang="de-DE" sz="2000" dirty="0">
                <a:latin typeface="Lato Heavy"/>
                <a:ea typeface="+mn-lt"/>
                <a:cs typeface="+mn-lt"/>
              </a:rPr>
              <a:t>Von der Vernetzungsstelle Digitale Dörfer Niedersachsen werden Sie nach der Freischaltung von uns informiert und bekommen weiteres Material zur Bekanntmachung vor Ort.</a:t>
            </a:r>
            <a:endParaRPr lang="de-DE" dirty="0">
              <a:latin typeface="Lato Heavy"/>
              <a:ea typeface="+mn-lt"/>
              <a:cs typeface="+mn-lt"/>
            </a:endParaRP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Formblatt ausfüllen</a:t>
            </a:r>
          </a:p>
          <a:p>
            <a:r>
              <a:rPr lang="de-DE" sz="2000" b="0" dirty="0">
                <a:latin typeface="Lato Heavy"/>
                <a:hlinkClick r:id="rId3"/>
              </a:rPr>
              <a:t>https://www.digitale-doerfer-niedersachsen.de/mitmachen/</a:t>
            </a:r>
            <a:endParaRPr lang="de-DE" sz="2000" b="0" dirty="0">
              <a:latin typeface="Lato Heavy"/>
            </a:endParaRPr>
          </a:p>
        </p:txBody>
      </p:sp>
    </p:spTree>
    <p:extLst>
      <p:ext uri="{BB962C8B-B14F-4D97-AF65-F5344CB8AC3E}">
        <p14:creationId xmlns:p14="http://schemas.microsoft.com/office/powerpoint/2010/main" val="309405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dirty="0">
                <a:solidFill>
                  <a:schemeClr val="tx2"/>
                </a:solidFill>
                <a:latin typeface="Lato Heavy"/>
                <a:ea typeface="Lato Heavy" charset="0"/>
                <a:cs typeface="Lato Heavy" charset="0"/>
              </a:rPr>
              <a:t>Informationsmaterial zur Entscheidungshilfe</a:t>
            </a:r>
          </a:p>
          <a:p>
            <a:r>
              <a:rPr lang="de-DE" sz="1800" kern="0" dirty="0">
                <a:solidFill>
                  <a:schemeClr val="tx2"/>
                </a:solidFill>
                <a:latin typeface="Lato Heavy"/>
              </a:rPr>
              <a:t>Wie informiere ich meine Kommune?</a:t>
            </a:r>
          </a:p>
        </p:txBody>
      </p:sp>
      <p:sp>
        <p:nvSpPr>
          <p:cNvPr id="4" name="Textfeld 3"/>
          <p:cNvSpPr txBox="1"/>
          <p:nvPr/>
        </p:nvSpPr>
        <p:spPr>
          <a:xfrm>
            <a:off x="622300" y="3809671"/>
            <a:ext cx="5951495" cy="2086725"/>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400" b="1" dirty="0">
                <a:solidFill>
                  <a:srgbClr val="179C7D"/>
                </a:solidFill>
                <a:latin typeface="Lato Heavy"/>
              </a:rPr>
              <a:t>Infomaterial</a:t>
            </a:r>
          </a:p>
          <a:p>
            <a:pPr marL="522900" indent="-342900">
              <a:buClr>
                <a:srgbClr val="179C7D"/>
              </a:buClr>
              <a:buSzPct val="100000"/>
              <a:buFont typeface="Wingdings" panose="05000000000000000000" pitchFamily="2" charset="2"/>
              <a:buChar char="Ø"/>
            </a:pPr>
            <a:r>
              <a:rPr lang="de-DE" sz="2000" dirty="0">
                <a:latin typeface="Lato Heavy"/>
                <a:hlinkClick r:id="rId3"/>
              </a:rPr>
              <a:t>Checkliste</a:t>
            </a:r>
            <a:endParaRPr lang="de-DE" sz="2000" dirty="0">
              <a:latin typeface="Lato Heavy"/>
            </a:endParaRPr>
          </a:p>
          <a:p>
            <a:pPr marL="522900" indent="-342900">
              <a:buClr>
                <a:srgbClr val="179C7D"/>
              </a:buClr>
              <a:buSzPct val="100000"/>
              <a:buFont typeface="Wingdings" panose="05000000000000000000" pitchFamily="2" charset="2"/>
              <a:buChar char="Ø"/>
            </a:pPr>
            <a:r>
              <a:rPr lang="de-DE" sz="2000" dirty="0">
                <a:latin typeface="Lato Heavy"/>
                <a:hlinkClick r:id="rId4"/>
              </a:rPr>
              <a:t>Infoblatt zu den Lösungen</a:t>
            </a:r>
            <a:endParaRPr lang="de-DE" sz="2000" dirty="0">
              <a:latin typeface="Lato Heavy"/>
            </a:endParaRPr>
          </a:p>
          <a:p>
            <a:pPr marL="522900" indent="-342900">
              <a:buClr>
                <a:srgbClr val="179C7D"/>
              </a:buClr>
              <a:buSzPct val="100000"/>
              <a:buFont typeface="Wingdings" panose="05000000000000000000" pitchFamily="2" charset="2"/>
              <a:buChar char="Ø"/>
            </a:pPr>
            <a:r>
              <a:rPr lang="de-DE" sz="2000" dirty="0">
                <a:latin typeface="Lato Heavy"/>
              </a:rPr>
              <a:t>Infopräsentation </a:t>
            </a:r>
            <a:r>
              <a:rPr lang="de-DE" sz="2000" b="1" dirty="0">
                <a:latin typeface="Lato Heavy"/>
              </a:rPr>
              <a:t>Was sind die Digitalen Dörfer Niedersachsen?</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1429" y="1087330"/>
            <a:ext cx="3372229" cy="4769772"/>
          </a:xfrm>
          <a:prstGeom prst="rect">
            <a:avLst/>
          </a:prstGeom>
          <a:ln w="12700">
            <a:solidFill>
              <a:schemeClr val="tx1"/>
            </a:solidFill>
          </a:ln>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106" y="1252951"/>
            <a:ext cx="3076047" cy="2677906"/>
          </a:xfrm>
          <a:prstGeom prst="rect">
            <a:avLst/>
          </a:prstGeom>
        </p:spPr>
      </p:pic>
      <p:sp>
        <p:nvSpPr>
          <p:cNvPr id="2" name="Textfeld 1"/>
          <p:cNvSpPr txBox="1"/>
          <p:nvPr/>
        </p:nvSpPr>
        <p:spPr>
          <a:xfrm>
            <a:off x="603068" y="6433864"/>
            <a:ext cx="7888077" cy="338554"/>
          </a:xfrm>
          <a:prstGeom prst="rect">
            <a:avLst/>
          </a:prstGeom>
          <a:noFill/>
        </p:spPr>
        <p:txBody>
          <a:bodyPr wrap="square" rtlCol="0">
            <a:spAutoFit/>
          </a:bodyPr>
          <a:lstStyle/>
          <a:p>
            <a:r>
              <a:rPr lang="de-DE" sz="1600" dirty="0">
                <a:latin typeface="Lato Heavy"/>
              </a:rPr>
              <a:t>Alle Infos unter: </a:t>
            </a:r>
            <a:r>
              <a:rPr lang="de-DE" sz="1600" dirty="0">
                <a:latin typeface="Lato Heavy"/>
                <a:hlinkClick r:id="rId7"/>
              </a:rPr>
              <a:t>https://www.digitale-doerfer-niedersachsen.de/entscheidungsfindung/</a:t>
            </a:r>
            <a:endParaRPr lang="de-DE" sz="1600" dirty="0">
              <a:latin typeface="Lato Heavy"/>
            </a:endParaRPr>
          </a:p>
        </p:txBody>
      </p:sp>
    </p:spTree>
    <p:extLst>
      <p:ext uri="{BB962C8B-B14F-4D97-AF65-F5344CB8AC3E}">
        <p14:creationId xmlns:p14="http://schemas.microsoft.com/office/powerpoint/2010/main" val="325077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38100">
            <a:solidFill>
              <a:srgbClr val="5CBAA4"/>
            </a:solidFill>
          </a:ln>
        </p:spPr>
        <p:txBody>
          <a:bodyPr/>
          <a:lstStyle/>
          <a:p>
            <a:pPr marL="72000" indent="0">
              <a:spcBef>
                <a:spcPts val="1200"/>
              </a:spcBef>
              <a:spcAft>
                <a:spcPts val="600"/>
              </a:spcAft>
              <a:buNone/>
            </a:pPr>
            <a:r>
              <a:rPr lang="de-DE" sz="2200" b="1" dirty="0">
                <a:latin typeface="Lato Heavy"/>
              </a:rPr>
              <a:t>Allgemeiner Kontakt für Interessierte und Kommunen = Erste Anlaufstelle</a:t>
            </a:r>
            <a:endParaRPr lang="de-DE" sz="2200" b="1" dirty="0">
              <a:latin typeface="Lato Heavy"/>
              <a:hlinkClick r:id="" action="ppaction://noaction"/>
            </a:endParaRPr>
          </a:p>
          <a:p>
            <a:pPr marL="72000" indent="0">
              <a:spcBef>
                <a:spcPts val="600"/>
              </a:spcBef>
              <a:spcAft>
                <a:spcPts val="600"/>
              </a:spcAft>
              <a:buNone/>
            </a:pPr>
            <a:r>
              <a:rPr lang="de-DE" sz="2200" b="1" dirty="0">
                <a:latin typeface="Lato Heavy"/>
                <a:hlinkClick r:id="rId3"/>
              </a:rPr>
              <a:t>Interessensbekundung einreichen</a:t>
            </a:r>
            <a:endParaRPr lang="de-DE" sz="2200" b="1" dirty="0">
              <a:latin typeface="Lato Heavy"/>
            </a:endParaRPr>
          </a:p>
          <a:p>
            <a:pPr marL="72000" indent="0">
              <a:spcBef>
                <a:spcPts val="600"/>
              </a:spcBef>
              <a:spcAft>
                <a:spcPts val="1200"/>
              </a:spcAft>
              <a:buNone/>
            </a:pPr>
            <a:r>
              <a:rPr lang="de-DE" sz="2200" b="1" dirty="0">
                <a:latin typeface="Lato Heavy"/>
              </a:rPr>
              <a:t>Telefonisch unter </a:t>
            </a:r>
            <a:r>
              <a:rPr lang="de-DE" sz="2400" dirty="0">
                <a:latin typeface="Lato Heavy"/>
              </a:rPr>
              <a:t>0551-89021513</a:t>
            </a:r>
            <a:endParaRPr lang="de-DE" sz="2200" b="1" dirty="0">
              <a:latin typeface="Lato Heavy"/>
            </a:endParaRPr>
          </a:p>
        </p:txBody>
      </p:sp>
      <p:sp>
        <p:nvSpPr>
          <p:cNvPr id="3" name="Inhaltsplatzhalter 2"/>
          <p:cNvSpPr txBox="1">
            <a:spLocks/>
          </p:cNvSpPr>
          <p:nvPr/>
        </p:nvSpPr>
        <p:spPr bwMode="auto">
          <a:xfrm>
            <a:off x="622300" y="2224551"/>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600"/>
              </a:spcBef>
              <a:spcAft>
                <a:spcPts val="600"/>
              </a:spcAft>
              <a:buNone/>
              <a:defRPr/>
            </a:pPr>
            <a:r>
              <a:rPr lang="de-DE" sz="2000" b="1" kern="0" dirty="0">
                <a:solidFill>
                  <a:srgbClr val="000000"/>
                </a:solidFill>
                <a:latin typeface="Lato Heavy"/>
                <a:cs typeface="Segoe UI"/>
              </a:rPr>
              <a:t>Fabienne Hammer</a:t>
            </a:r>
            <a:r>
              <a:rPr lang="de-DE" sz="2000" b="1" i="0" u="none" strike="noStrike" kern="0" cap="none" spc="0" normalizeH="0" baseline="0" noProof="0" dirty="0">
                <a:ln>
                  <a:noFill/>
                </a:ln>
                <a:effectLst/>
                <a:uLnTx/>
                <a:uFillTx/>
                <a:latin typeface="Lato Heavy"/>
              </a:rPr>
              <a:t/>
            </a:r>
            <a:br>
              <a:rPr lang="de-DE" sz="2000" b="1" i="0" u="none" strike="noStrike" kern="0" cap="none" spc="0" normalizeH="0" baseline="0" noProof="0" dirty="0">
                <a:ln>
                  <a:noFill/>
                </a:ln>
                <a:effectLst/>
                <a:uLnTx/>
                <a:uFillTx/>
                <a:latin typeface="Lato Heavy"/>
              </a:rPr>
            </a:br>
            <a:r>
              <a:rPr kumimoji="0" lang="en-US" sz="2000" b="1" i="0" u="none" strike="noStrike" kern="0" cap="none" spc="0" normalizeH="0" baseline="0" noProof="0" dirty="0">
                <a:ln>
                  <a:noFill/>
                </a:ln>
                <a:solidFill>
                  <a:srgbClr val="179C7D"/>
                </a:solidFill>
                <a:effectLst/>
                <a:uLnTx/>
                <a:uFillTx/>
                <a:latin typeface="Lato Heavy"/>
                <a:ea typeface="+mn-lt"/>
                <a:cs typeface="+mn-lt"/>
              </a:rPr>
              <a:t>Fraunhofer IESE</a:t>
            </a:r>
            <a:r>
              <a:rPr lang="en-US" sz="2000" b="1" i="0" u="none" strike="noStrike" kern="0" cap="none" spc="0" normalizeH="0" baseline="0" noProof="0" dirty="0">
                <a:ln>
                  <a:noFill/>
                </a:ln>
                <a:effectLst/>
                <a:uLnTx/>
                <a:uFillTx/>
                <a:latin typeface="Lato Heavy"/>
                <a:ea typeface="+mn-lt"/>
                <a:cs typeface="+mn-lt"/>
              </a:rPr>
              <a:t/>
            </a:r>
            <a:br>
              <a:rPr lang="en-US" sz="2000" b="1" i="0" u="none" strike="noStrike" kern="0" cap="none" spc="0" normalizeH="0" baseline="0" noProof="0" dirty="0">
                <a:ln>
                  <a:noFill/>
                </a:ln>
                <a:effectLst/>
                <a:uLnTx/>
                <a:uFillTx/>
                <a:latin typeface="Lato Heavy"/>
                <a:ea typeface="+mn-lt"/>
                <a:cs typeface="+mn-lt"/>
              </a:rPr>
            </a:br>
            <a:r>
              <a:rPr lang="en-US" sz="2000" u="sng" kern="0" dirty="0">
                <a:latin typeface="Lato Heavy"/>
                <a:ea typeface="+mn-lt"/>
                <a:cs typeface="+mn-lt"/>
                <a:hlinkClick r:id="rId4"/>
              </a:rPr>
              <a:t>fabienne.hammer@iese.fraunhofer.de</a:t>
            </a:r>
            <a:endParaRPr lang="de" sz="2000" u="sng" kern="0">
              <a:solidFill>
                <a:srgbClr val="000000"/>
              </a:solidFill>
              <a:latin typeface="Lato Heavy"/>
              <a:ea typeface="+mn-lt"/>
              <a:cs typeface="+mn-lt"/>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Willeke</a:t>
            </a:r>
            <a:r>
              <a:rPr kumimoji="0" lang="de-DE" sz="2000" b="1" i="0" u="none" strike="noStrike" kern="1200" cap="none" spc="0" normalizeH="0" baseline="0" noProof="0" dirty="0">
                <a:ln>
                  <a:noFill/>
                </a:ln>
                <a:solidFill>
                  <a:srgbClr val="000000"/>
                </a:solidFill>
                <a:effectLst/>
                <a:uLnTx/>
                <a:uFillTx/>
                <a:latin typeface="Lato Heavy"/>
                <a:ea typeface="+mn-lt"/>
                <a:cs typeface="+mn-lt"/>
              </a:rPr>
              <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5"/>
              </a:rPr>
              <a:t>niedersachsen@digitale-chancen.de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lang="de-DE" sz="2000" b="1" dirty="0" smtClean="0">
                <a:solidFill>
                  <a:srgbClr val="000000"/>
                </a:solidFill>
                <a:latin typeface="Lato Heavy"/>
                <a:ea typeface="+mn-lt"/>
                <a:cs typeface="+mn-lt"/>
              </a:rPr>
              <a:t>Stefan </a:t>
            </a:r>
            <a:r>
              <a:rPr lang="de-DE" sz="2000" b="1" dirty="0" err="1">
                <a:solidFill>
                  <a:srgbClr val="000000"/>
                </a:solidFill>
                <a:latin typeface="Lato Heavy"/>
                <a:ea typeface="+mn-lt"/>
                <a:cs typeface="+mn-lt"/>
              </a:rPr>
              <a:t>Ruhle</a:t>
            </a:r>
            <a:endParaRPr lang="de-DE" sz="2000" b="1" i="0" u="none" strike="noStrike" kern="1200" cap="none" spc="0" normalizeH="0" baseline="0" noProof="0" dirty="0">
              <a:ln>
                <a:noFill/>
              </a:ln>
              <a:solidFill>
                <a:srgbClr val="000000"/>
              </a:solidFill>
              <a:effectLst/>
              <a:uLnTx/>
              <a:uFillTx/>
              <a:latin typeface="Lato Heavy"/>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1755" lvl="0" indent="0">
              <a:spcBef>
                <a:spcPts val="0"/>
              </a:spcBef>
              <a:spcAft>
                <a:spcPts val="0"/>
              </a:spcAft>
              <a:buClr>
                <a:srgbClr val="179C7D"/>
              </a:buClr>
              <a:buSzPct val="150000"/>
              <a:buNone/>
              <a:defRPr/>
            </a:pPr>
            <a:r>
              <a:rPr lang="de-DE" sz="2000" dirty="0">
                <a:latin typeface="Lato Heavy"/>
                <a:hlinkClick r:id="rId6"/>
              </a:rPr>
              <a:t>digitale.doerfer@arl-bs.niedersachsen.de</a:t>
            </a:r>
            <a:endParaRPr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Heavy"/>
                <a:ea typeface="+mn-lt"/>
                <a:cs typeface="+mn-lt"/>
              </a:rPr>
              <a:t>Leine-Weser</a:t>
            </a:r>
            <a:r>
              <a:rPr kumimoji="0" lang="de-DE" sz="2000" b="1" i="0" u="none" strike="noStrike" kern="1200" cap="none" spc="0" normalizeH="0" baseline="0" noProof="0">
                <a:ln>
                  <a:noFill/>
                </a:ln>
                <a:solidFill>
                  <a:srgbClr val="179C7D"/>
                </a:solidFill>
                <a:effectLst/>
                <a:uLnTx/>
                <a:uFillTx/>
                <a:latin typeface="Lato Heavy"/>
                <a:ea typeface="+mn-lt"/>
                <a:cs typeface="+mn-lt"/>
              </a:rPr>
              <a:t/>
            </a:r>
            <a:br>
              <a:rPr kumimoji="0" lang="de-DE" sz="2000" b="1" i="0" u="none" strike="noStrike" kern="1200" cap="none" spc="0" normalizeH="0" baseline="0" noProof="0">
                <a:ln>
                  <a:noFill/>
                </a:ln>
                <a:solidFill>
                  <a:srgbClr val="179C7D"/>
                </a:solidFill>
                <a:effectLst/>
                <a:uLnTx/>
                <a:uFillTx/>
                <a:latin typeface="Lato Heavy"/>
                <a:ea typeface="+mn-lt"/>
                <a:cs typeface="+mn-lt"/>
              </a:rPr>
            </a:br>
            <a:r>
              <a:rPr lang="de-DE" sz="2000">
                <a:latin typeface="Lato Heavy"/>
                <a:hlinkClick r:id="rId7"/>
              </a:rPr>
              <a:t>digitale.doerfer@arl-lw.niedersachsen.de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Heavy"/>
                <a:ea typeface="+mn-lt"/>
                <a:cs typeface="+mn-lt"/>
              </a:rPr>
            </a:br>
            <a:r>
              <a:rPr lang="de-DE" sz="2000" b="1">
                <a:solidFill>
                  <a:srgbClr val="179C7D"/>
                </a:solidFill>
                <a:latin typeface="Lato Heavy"/>
                <a:ea typeface="+mn-lt"/>
                <a:cs typeface="+mn-lt"/>
              </a:rPr>
              <a:t>Lüneburg</a:t>
            </a:r>
            <a:endParaRPr kumimoji="0"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8"/>
              </a:rPr>
              <a:t>digitale.doerfer@arl-lg.niedersachsen.de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9"/>
              </a:rPr>
              <a:t>digitale.doerfer@arl-we.niedersachsen.de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Kontakt</a:t>
            </a:r>
            <a:endParaRPr lang="de-DE" sz="1800" kern="0">
              <a:solidFill>
                <a:schemeClr val="tx2"/>
              </a:solidFill>
              <a:latin typeface="Lato Heavy"/>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Projektpartner</a:t>
            </a:r>
          </a:p>
        </p:txBody>
      </p:sp>
    </p:spTree>
    <p:extLst>
      <p:ext uri="{BB962C8B-B14F-4D97-AF65-F5344CB8AC3E}">
        <p14:creationId xmlns:p14="http://schemas.microsoft.com/office/powerpoint/2010/main" val="30744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Die Ziele des Projekts</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854" y="2877693"/>
            <a:ext cx="3746646" cy="3140807"/>
          </a:xfrm>
          <a:prstGeom prst="rect">
            <a:avLst/>
          </a:prstGeom>
          <a:ln w="12700">
            <a:solidFill>
              <a:schemeClr val="tx1"/>
            </a:solidFill>
          </a:ln>
        </p:spPr>
      </p:pic>
      <p:sp>
        <p:nvSpPr>
          <p:cNvPr id="5" name="Textfeld 4"/>
          <p:cNvSpPr txBox="1"/>
          <p:nvPr/>
        </p:nvSpPr>
        <p:spPr>
          <a:xfrm>
            <a:off x="622300" y="1514097"/>
            <a:ext cx="7183554" cy="4716277"/>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a:latin typeface="Lato Heavy"/>
              </a:rPr>
              <a:t>Resiliente, vernetzte, engagierte Kommunen </a:t>
            </a:r>
            <a:r>
              <a:rPr lang="de-DE" sz="2000" dirty="0">
                <a:latin typeface="Lato Heavy"/>
              </a:rPr>
              <a:t>in Niedersachsen</a:t>
            </a:r>
          </a:p>
          <a:p>
            <a:pPr marL="522900" indent="-342900">
              <a:buClr>
                <a:srgbClr val="179C7D"/>
              </a:buClr>
              <a:buFont typeface="Wingdings" panose="05000000000000000000" pitchFamily="2" charset="2"/>
              <a:buChar char="Ø"/>
            </a:pPr>
            <a:r>
              <a:rPr lang="de-DE" sz="2000" b="1" dirty="0">
                <a:latin typeface="Lato Heavy"/>
              </a:rPr>
              <a:t>Überwindung der Digitalen Spaltung </a:t>
            </a:r>
            <a:r>
              <a:rPr lang="de-DE" sz="2000" dirty="0">
                <a:latin typeface="Lato Heavy"/>
              </a:rPr>
              <a:t>zwischen Stadt und Land</a:t>
            </a:r>
          </a:p>
          <a:p>
            <a:pPr marL="522900" indent="-342900">
              <a:buClr>
                <a:srgbClr val="179C7D"/>
              </a:buClr>
              <a:buFont typeface="Wingdings" panose="05000000000000000000" pitchFamily="2" charset="2"/>
              <a:buChar char="Ø"/>
            </a:pPr>
            <a:r>
              <a:rPr lang="de-DE" sz="2000" dirty="0">
                <a:latin typeface="Lato Heavy"/>
              </a:rPr>
              <a:t>Verbesserung der Lebensqualität und </a:t>
            </a:r>
            <a:r>
              <a:rPr lang="de-DE" sz="2000" b="1" dirty="0">
                <a:latin typeface="Lato Heavy"/>
              </a:rPr>
              <a:t>Steigerung der Attraktivität der ländlichen Räume</a:t>
            </a:r>
            <a:r>
              <a:rPr lang="de-DE" sz="2000" dirty="0">
                <a:latin typeface="Lato Heavy"/>
              </a:rPr>
              <a:t> durch digitale Teilhabe</a:t>
            </a:r>
          </a:p>
          <a:p>
            <a:pPr marL="522900" indent="-342900">
              <a:buClr>
                <a:srgbClr val="179C7D"/>
              </a:buClr>
              <a:buFont typeface="Wingdings" panose="05000000000000000000" pitchFamily="2" charset="2"/>
              <a:buChar char="Ø"/>
            </a:pPr>
            <a:r>
              <a:rPr lang="de-DE" sz="2000" dirty="0">
                <a:latin typeface="Lato Heavy"/>
              </a:rPr>
              <a:t>Förderung von Kommunikationswegen und </a:t>
            </a:r>
            <a:r>
              <a:rPr lang="de-DE" sz="2000" b="1" dirty="0">
                <a:latin typeface="Lato Heavy"/>
              </a:rPr>
              <a:t>direktem</a:t>
            </a:r>
            <a:r>
              <a:rPr lang="de-DE" sz="2000" dirty="0">
                <a:latin typeface="Lato Heavy"/>
              </a:rPr>
              <a:t> </a:t>
            </a:r>
            <a:r>
              <a:rPr lang="de-DE" sz="2000" b="1" dirty="0">
                <a:latin typeface="Lato Heavy"/>
              </a:rPr>
              <a:t>Austausch zu vielfältigen Themen </a:t>
            </a:r>
            <a:r>
              <a:rPr lang="de-DE" sz="2000" dirty="0">
                <a:latin typeface="Lato Heavy"/>
              </a:rPr>
              <a:t>(landesweit, regional und lokal)</a:t>
            </a:r>
          </a:p>
          <a:p>
            <a:pPr marL="522900" indent="-342900">
              <a:buClr>
                <a:srgbClr val="179C7D"/>
              </a:buClr>
              <a:buFont typeface="Wingdings" panose="05000000000000000000" pitchFamily="2" charset="2"/>
              <a:buChar char="Ø"/>
            </a:pPr>
            <a:r>
              <a:rPr lang="de-DE" sz="2000" b="1" dirty="0">
                <a:latin typeface="Lato Heavy"/>
              </a:rPr>
              <a:t>Ansprache und Einbindung</a:t>
            </a:r>
            <a:r>
              <a:rPr lang="de-DE" sz="2000" dirty="0">
                <a:latin typeface="Lato Heavy"/>
              </a:rPr>
              <a:t> von digital affinen Bürger*innen und Menschen, die </a:t>
            </a:r>
            <a:r>
              <a:rPr lang="de-DE" sz="2000" b="1" dirty="0">
                <a:latin typeface="Lato Heavy"/>
              </a:rPr>
              <a:t>bisher wenig Kontakt mit der digitalen Welt</a:t>
            </a:r>
            <a:r>
              <a:rPr lang="de-DE" sz="2000" dirty="0">
                <a:latin typeface="Lato Heavy"/>
              </a:rPr>
              <a:t> haben</a:t>
            </a:r>
            <a:endParaRPr lang="de-DE" sz="2000" b="1" dirty="0">
              <a:latin typeface="Lato Heavy"/>
            </a:endParaRPr>
          </a:p>
        </p:txBody>
      </p:sp>
    </p:spTree>
    <p:extLst>
      <p:ext uri="{BB962C8B-B14F-4D97-AF65-F5344CB8AC3E}">
        <p14:creationId xmlns:p14="http://schemas.microsoft.com/office/powerpoint/2010/main" val="17048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Vorteile für die Menschen vor Ort</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603" y="2945956"/>
            <a:ext cx="4045706" cy="3008994"/>
          </a:xfrm>
          <a:prstGeom prst="rect">
            <a:avLst/>
          </a:prstGeom>
        </p:spPr>
      </p:pic>
      <p:sp>
        <p:nvSpPr>
          <p:cNvPr id="12" name="Textfeld 11"/>
          <p:cNvSpPr txBox="1"/>
          <p:nvPr/>
        </p:nvSpPr>
        <p:spPr>
          <a:xfrm>
            <a:off x="622300" y="2543659"/>
            <a:ext cx="6760277" cy="2862322"/>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a:latin typeface="Lato Heavy"/>
              </a:rPr>
              <a:t>leichte</a:t>
            </a:r>
            <a:r>
              <a:rPr lang="de-DE" sz="2000" dirty="0">
                <a:latin typeface="Lato Heavy"/>
              </a:rPr>
              <a:t> Bedienung</a:t>
            </a:r>
          </a:p>
          <a:p>
            <a:pPr marL="522900" indent="-342900">
              <a:buClr>
                <a:srgbClr val="179C7D"/>
              </a:buClr>
              <a:buFont typeface="Wingdings" panose="05000000000000000000" pitchFamily="2" charset="2"/>
              <a:buChar char="Ø"/>
            </a:pPr>
            <a:r>
              <a:rPr lang="de-DE" sz="2000" b="1" dirty="0">
                <a:latin typeface="Lato Heavy"/>
              </a:rPr>
              <a:t>datenschutzkonform</a:t>
            </a:r>
          </a:p>
          <a:p>
            <a:pPr marL="522900" indent="-342900">
              <a:buClr>
                <a:srgbClr val="179C7D"/>
              </a:buClr>
              <a:buFont typeface="Wingdings" panose="05000000000000000000" pitchFamily="2" charset="2"/>
              <a:buChar char="Ø"/>
            </a:pPr>
            <a:r>
              <a:rPr lang="de-DE" sz="2000" b="1" dirty="0">
                <a:latin typeface="Lato Heavy"/>
              </a:rPr>
              <a:t>werbe- und kostenfrei </a:t>
            </a:r>
            <a:r>
              <a:rPr lang="de-DE" sz="2000" dirty="0">
                <a:latin typeface="Lato Heavy"/>
              </a:rPr>
              <a:t>für die Endnutzer*innen</a:t>
            </a:r>
          </a:p>
          <a:p>
            <a:pPr marL="522900" indent="-342900">
              <a:buClr>
                <a:srgbClr val="179C7D"/>
              </a:buClr>
              <a:buFont typeface="Wingdings" panose="05000000000000000000" pitchFamily="2" charset="2"/>
              <a:buChar char="Ø"/>
            </a:pPr>
            <a:r>
              <a:rPr lang="de-DE" sz="2000" dirty="0">
                <a:latin typeface="Lato Heavy"/>
              </a:rPr>
              <a:t>vielfältige Chancen für </a:t>
            </a:r>
            <a:r>
              <a:rPr lang="de-DE" sz="2000" b="1" dirty="0">
                <a:latin typeface="Lato Heavy"/>
              </a:rPr>
              <a:t>digitales Engagement </a:t>
            </a:r>
            <a:r>
              <a:rPr lang="de-DE" sz="2000" dirty="0">
                <a:latin typeface="Lato Heavy"/>
              </a:rPr>
              <a:t>in </a:t>
            </a:r>
            <a:r>
              <a:rPr lang="de-DE" sz="2000" b="1" dirty="0">
                <a:latin typeface="Lato Heavy"/>
              </a:rPr>
              <a:t>Haupt- und Ehrenamt</a:t>
            </a:r>
          </a:p>
          <a:p>
            <a:pPr marL="522900" indent="-342900">
              <a:buClr>
                <a:srgbClr val="179C7D"/>
              </a:buClr>
              <a:buFont typeface="Wingdings" panose="05000000000000000000" pitchFamily="2" charset="2"/>
              <a:buChar char="Ø"/>
            </a:pPr>
            <a:r>
              <a:rPr lang="de-DE" sz="2000" dirty="0">
                <a:latin typeface="Lato Heavy"/>
              </a:rPr>
              <a:t>Stärkung des </a:t>
            </a:r>
            <a:r>
              <a:rPr lang="de-DE" sz="2000" b="1" dirty="0">
                <a:latin typeface="Lato Heavy"/>
              </a:rPr>
              <a:t>gesellschaftlichen Zusammenhalts</a:t>
            </a:r>
          </a:p>
          <a:p>
            <a:pPr marL="522900" indent="-342900">
              <a:buClr>
                <a:srgbClr val="179C7D"/>
              </a:buClr>
              <a:buFont typeface="Wingdings" panose="05000000000000000000" pitchFamily="2" charset="2"/>
              <a:buChar char="Ø"/>
            </a:pPr>
            <a:r>
              <a:rPr lang="de-DE" sz="2000" b="1" dirty="0">
                <a:latin typeface="Lato Heavy"/>
              </a:rPr>
              <a:t>Weiterentwicklung</a:t>
            </a:r>
            <a:r>
              <a:rPr lang="de-DE" sz="2000" dirty="0">
                <a:latin typeface="Lato Heavy"/>
              </a:rPr>
              <a:t> anhand der Bedarfe vor Ort</a:t>
            </a:r>
          </a:p>
        </p:txBody>
      </p:sp>
    </p:spTree>
    <p:extLst>
      <p:ext uri="{BB962C8B-B14F-4D97-AF65-F5344CB8AC3E}">
        <p14:creationId xmlns:p14="http://schemas.microsoft.com/office/powerpoint/2010/main" val="94193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180000">
              <a:buClr>
                <a:srgbClr val="179C7D"/>
              </a:buClr>
            </a:pPr>
            <a:r>
              <a:rPr lang="de-DE" sz="2800" dirty="0">
                <a:solidFill>
                  <a:srgbClr val="179C7D"/>
                </a:solidFill>
                <a:latin typeface="Lato Heavy"/>
              </a:rPr>
              <a:t>Vorteile für Kommunen</a:t>
            </a:r>
          </a:p>
        </p:txBody>
      </p:sp>
      <p:sp>
        <p:nvSpPr>
          <p:cNvPr id="8" name="Textfeld 7"/>
          <p:cNvSpPr txBox="1"/>
          <p:nvPr/>
        </p:nvSpPr>
        <p:spPr>
          <a:xfrm>
            <a:off x="622300" y="1991050"/>
            <a:ext cx="6288639" cy="3724096"/>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a:latin typeface="Lato Heavy"/>
              </a:rPr>
              <a:t>Förderung des Austausches </a:t>
            </a:r>
            <a:r>
              <a:rPr lang="de-DE" sz="2000" dirty="0">
                <a:latin typeface="Lato Heavy"/>
              </a:rPr>
              <a:t>der Bürger*innen untereinander sowie mit der kommunalen Verwaltung</a:t>
            </a:r>
          </a:p>
          <a:p>
            <a:pPr marL="522900" indent="-342900">
              <a:buClr>
                <a:srgbClr val="179C7D"/>
              </a:buClr>
              <a:buFont typeface="Wingdings" panose="05000000000000000000" pitchFamily="2" charset="2"/>
              <a:buChar char="Ø"/>
            </a:pPr>
            <a:r>
              <a:rPr lang="de-DE" sz="2000" dirty="0">
                <a:latin typeface="Lato Heavy"/>
              </a:rPr>
              <a:t>Kommunen können </a:t>
            </a:r>
            <a:r>
              <a:rPr lang="de-DE" sz="2000" b="1" dirty="0">
                <a:latin typeface="Lato Heavy"/>
              </a:rPr>
              <a:t>individuell </a:t>
            </a:r>
            <a:r>
              <a:rPr lang="de-DE" sz="2000" dirty="0">
                <a:latin typeface="Lato Heavy"/>
              </a:rPr>
              <a:t>auswählen, welche </a:t>
            </a:r>
            <a:r>
              <a:rPr lang="de-DE" sz="2000" u="sng" dirty="0">
                <a:latin typeface="Lato Heavy"/>
                <a:hlinkClick r:id="rId3"/>
              </a:rPr>
              <a:t>Lösungen der Plattform</a:t>
            </a:r>
            <a:r>
              <a:rPr lang="de-DE" sz="2000" dirty="0">
                <a:latin typeface="Lato Heavy"/>
              </a:rPr>
              <a:t> für sie am besten passen.</a:t>
            </a:r>
          </a:p>
          <a:p>
            <a:pPr marL="522900" indent="-342900">
              <a:buClr>
                <a:srgbClr val="179C7D"/>
              </a:buClr>
              <a:buFont typeface="Wingdings" panose="05000000000000000000" pitchFamily="2" charset="2"/>
              <a:buChar char="Ø"/>
            </a:pPr>
            <a:r>
              <a:rPr lang="de-DE" sz="2000" dirty="0">
                <a:latin typeface="Lato Heavy"/>
              </a:rPr>
              <a:t>Der DorfFunk ist keine in sich geschlossene Kommunikations-und Austausch-App, sondern ermöglicht das </a:t>
            </a:r>
            <a:r>
              <a:rPr lang="de-DE" sz="2000" b="1" dirty="0">
                <a:latin typeface="Lato Heavy"/>
              </a:rPr>
              <a:t>Einspeisen von Informationen aus externen Quellen auf lokaler, regionaler und landesweiter Ebene</a:t>
            </a:r>
            <a:r>
              <a:rPr lang="de-DE" sz="2000" dirty="0">
                <a:latin typeface="Lato Heavy"/>
              </a:rPr>
              <a:t>.</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603" y="2945956"/>
            <a:ext cx="4045706" cy="3008994"/>
          </a:xfrm>
          <a:prstGeom prst="rect">
            <a:avLst/>
          </a:prstGeom>
        </p:spPr>
      </p:pic>
    </p:spTree>
    <p:extLst>
      <p:ext uri="{BB962C8B-B14F-4D97-AF65-F5344CB8AC3E}">
        <p14:creationId xmlns:p14="http://schemas.microsoft.com/office/powerpoint/2010/main" val="71353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1127363"/>
            <a:ext cx="10901343" cy="446276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a:solidFill>
                  <a:schemeClr val="tx2"/>
                </a:solidFill>
                <a:latin typeface="Lato Heavy"/>
              </a:rPr>
              <a:t>Formblatt</a:t>
            </a:r>
          </a:p>
          <a:p>
            <a:pPr>
              <a:spcAft>
                <a:spcPts val="1200"/>
              </a:spcAft>
              <a:buFontTx/>
            </a:pPr>
            <a:r>
              <a:rPr lang="de-DE" sz="1800" b="0" dirty="0">
                <a:latin typeface="Lato Heavy"/>
              </a:rPr>
              <a:t>Das </a:t>
            </a:r>
            <a:r>
              <a:rPr lang="de-DE" sz="1800" b="0" dirty="0">
                <a:latin typeface="Lato Heavy"/>
                <a:hlinkClick r:id="rId3"/>
              </a:rPr>
              <a:t>Formblatt</a:t>
            </a:r>
            <a:r>
              <a:rPr lang="de-DE" sz="1800" b="0" dirty="0">
                <a:latin typeface="Lato Heavy"/>
              </a:rPr>
              <a:t> ist Ausdruck des konkreten Interesses einer Kommune, Teil des Projekts zu werden. Sobald ein Formblatt eingereicht wurde, kann die Umsetzung beginnen. </a:t>
            </a:r>
          </a:p>
          <a:p>
            <a:pPr>
              <a:spcAft>
                <a:spcPts val="0"/>
              </a:spcAft>
              <a:buFontTx/>
            </a:pPr>
            <a:r>
              <a:rPr lang="de-DE" sz="2000" dirty="0">
                <a:solidFill>
                  <a:schemeClr val="tx2"/>
                </a:solidFill>
                <a:latin typeface="Lato Heavy"/>
              </a:rPr>
              <a:t>Freischaltung</a:t>
            </a:r>
          </a:p>
          <a:p>
            <a:pPr>
              <a:spcAft>
                <a:spcPts val="1200"/>
              </a:spcAft>
              <a:buFontTx/>
            </a:pPr>
            <a:r>
              <a:rPr lang="de-DE" sz="1800" b="0" dirty="0">
                <a:latin typeface="Lato Heavy"/>
              </a:rPr>
              <a:t>Einmal monatlich werden neue Kommunen für den DorfFunk freigeschaltet, vom Projekt informiert und können dann mit der Nutzung loslegen.</a:t>
            </a:r>
          </a:p>
          <a:p>
            <a:pPr>
              <a:spcAft>
                <a:spcPts val="0"/>
              </a:spcAft>
              <a:buFontTx/>
            </a:pPr>
            <a:r>
              <a:rPr lang="de-DE" sz="2000" dirty="0">
                <a:solidFill>
                  <a:schemeClr val="tx2"/>
                </a:solidFill>
                <a:latin typeface="Lato Heavy"/>
              </a:rPr>
              <a:t>Modellkommune</a:t>
            </a:r>
          </a:p>
          <a:p>
            <a:pPr>
              <a:spcAft>
                <a:spcPts val="1200"/>
              </a:spcAft>
              <a:buFontTx/>
            </a:pPr>
            <a:r>
              <a:rPr lang="de-DE" sz="1800" b="0" dirty="0">
                <a:latin typeface="Lato Heavy"/>
              </a:rPr>
              <a:t>Als </a:t>
            </a:r>
            <a:r>
              <a:rPr lang="de-DE" sz="1800" b="0" dirty="0">
                <a:latin typeface="Lato Heavy"/>
                <a:hlinkClick r:id="rId4"/>
              </a:rPr>
              <a:t>Modellkommunen</a:t>
            </a:r>
            <a:r>
              <a:rPr lang="de-DE" sz="1800" b="0" dirty="0">
                <a:latin typeface="Lato Heavy"/>
              </a:rPr>
              <a:t> können im Rahmen des Projekts Digitale Dörfer Niedersachsen besonders engagierte Kommunen ausgezeichnet werden. Sie erhalten für ihr Engagement die technische Ausstattung für einen Digitalen Schaukasten für ihre Kommune.</a:t>
            </a:r>
          </a:p>
          <a:p>
            <a:pPr>
              <a:spcAft>
                <a:spcPts val="0"/>
              </a:spcAft>
              <a:buFontTx/>
            </a:pPr>
            <a:r>
              <a:rPr lang="de-DE" sz="2000" dirty="0">
                <a:solidFill>
                  <a:schemeClr val="tx2"/>
                </a:solidFill>
                <a:latin typeface="Lato Heavy"/>
              </a:rPr>
              <a:t>Projektverantwortliche Kontaktperson</a:t>
            </a:r>
          </a:p>
          <a:p>
            <a:pPr>
              <a:spcAft>
                <a:spcPts val="1200"/>
              </a:spcAft>
              <a:buFontTx/>
            </a:pPr>
            <a:r>
              <a:rPr lang="de-DE" sz="1800" b="0" dirty="0">
                <a:latin typeface="Lato Heavy"/>
              </a:rPr>
              <a:t>Diese Rolle kann sowohl von einer Person aus dem Ehrenamt als auch aus der Verwaltung besetzt werden. Sie wird von der Kommune damit beauftragt, als Ansprechpartner*in die Zusammenarbeit zwischen Kommune und den Projektpartnern zu vermitteln.</a:t>
            </a: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Projekt-Glossar</a:t>
            </a:r>
          </a:p>
        </p:txBody>
      </p:sp>
    </p:spTree>
    <p:extLst>
      <p:ext uri="{BB962C8B-B14F-4D97-AF65-F5344CB8AC3E}">
        <p14:creationId xmlns:p14="http://schemas.microsoft.com/office/powerpoint/2010/main" val="1622415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1927262"/>
            <a:ext cx="10901343" cy="34470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a:solidFill>
                  <a:schemeClr val="tx2"/>
                </a:solidFill>
                <a:latin typeface="Lato Heavy"/>
              </a:rPr>
              <a:t>DorfFunk (App) – Das Digitale Dorf in der Tasche</a:t>
            </a:r>
          </a:p>
          <a:p>
            <a:pPr>
              <a:spcAft>
                <a:spcPts val="1200"/>
              </a:spcAft>
              <a:buFontTx/>
            </a:pPr>
            <a:r>
              <a:rPr lang="de-DE" sz="1800" b="0" dirty="0">
                <a:latin typeface="Lato Heavy"/>
              </a:rPr>
              <a:t>Der </a:t>
            </a:r>
            <a:r>
              <a:rPr lang="de-DE" sz="1800" dirty="0">
                <a:latin typeface="Lato Heavy"/>
              </a:rPr>
              <a:t>DorfFunk</a:t>
            </a:r>
            <a:r>
              <a:rPr lang="de-DE" sz="1800" b="0" dirty="0">
                <a:latin typeface="Lato Heavy"/>
              </a:rPr>
              <a:t> ist die Kommunikationszentrale der Region. Mit dem </a:t>
            </a:r>
            <a:r>
              <a:rPr lang="de-DE" sz="1800" dirty="0">
                <a:latin typeface="Lato Heavy"/>
              </a:rPr>
              <a:t>DorfFunk</a:t>
            </a:r>
            <a:r>
              <a:rPr lang="de-DE" sz="1800" b="0" dirty="0">
                <a:latin typeface="Lato Heavy"/>
              </a:rPr>
              <a:t> können Bürger*innen ihre Hilfe anbieten, Gesuche einstellen oder zwanglos miteinander plauschen.</a:t>
            </a:r>
          </a:p>
          <a:p>
            <a:pPr>
              <a:spcAft>
                <a:spcPts val="0"/>
              </a:spcAft>
              <a:buFontTx/>
            </a:pPr>
            <a:r>
              <a:rPr lang="de-DE" sz="2000" dirty="0">
                <a:solidFill>
                  <a:schemeClr val="tx2"/>
                </a:solidFill>
                <a:latin typeface="Lato Heavy"/>
              </a:rPr>
              <a:t>LandNews – Immer auf dem Laufenden</a:t>
            </a:r>
          </a:p>
          <a:p>
            <a:pPr>
              <a:spcAft>
                <a:spcPts val="1200"/>
              </a:spcAft>
              <a:buFontTx/>
            </a:pPr>
            <a:r>
              <a:rPr lang="de-DE" sz="1800" b="0" dirty="0">
                <a:latin typeface="Lato Heavy"/>
              </a:rPr>
              <a:t>Mit den Niedersächsischen </a:t>
            </a:r>
            <a:r>
              <a:rPr lang="de-DE" sz="1800" dirty="0">
                <a:latin typeface="Lato Heavy"/>
              </a:rPr>
              <a:t>LandNews</a:t>
            </a:r>
            <a:r>
              <a:rPr lang="de-DE" sz="1800" b="0" dirty="0">
                <a:latin typeface="Lato Heavy"/>
              </a:rPr>
              <a:t> können unterschiedliche Akteur*innen auf Dorf- oder Gemeindeebene und sogar auf Landkreis- und Projektebene Informationen und Ankündigungen online veröffentlichen und auch an die Nutzer*innen des </a:t>
            </a:r>
            <a:r>
              <a:rPr lang="de-DE" sz="1800" dirty="0" err="1">
                <a:latin typeface="Lato Heavy"/>
              </a:rPr>
              <a:t>DorfFunks</a:t>
            </a:r>
            <a:r>
              <a:rPr lang="de-DE" sz="1800" b="0" dirty="0">
                <a:latin typeface="Lato Heavy"/>
              </a:rPr>
              <a:t> ausspielen. </a:t>
            </a:r>
          </a:p>
          <a:p>
            <a:pPr>
              <a:spcAft>
                <a:spcPts val="0"/>
              </a:spcAft>
              <a:buFontTx/>
            </a:pPr>
            <a:r>
              <a:rPr lang="de-DE" sz="2000" dirty="0">
                <a:solidFill>
                  <a:schemeClr val="tx2"/>
                </a:solidFill>
                <a:latin typeface="Lato Heavy"/>
              </a:rPr>
              <a:t>LösBar – Der Draht zur Gemeinde</a:t>
            </a:r>
          </a:p>
          <a:p>
            <a:pPr>
              <a:spcAft>
                <a:spcPts val="1200"/>
              </a:spcAft>
              <a:buFontTx/>
            </a:pPr>
            <a:r>
              <a:rPr lang="de-DE" sz="1800" b="0" dirty="0">
                <a:latin typeface="Lato Heavy"/>
              </a:rPr>
              <a:t>Die </a:t>
            </a:r>
            <a:r>
              <a:rPr lang="de-DE" sz="1800" dirty="0">
                <a:latin typeface="Lato Heavy"/>
              </a:rPr>
              <a:t>LösBar</a:t>
            </a:r>
            <a:r>
              <a:rPr lang="de-DE" sz="1800" b="0" dirty="0">
                <a:latin typeface="Lato Heavy"/>
              </a:rPr>
              <a:t> ermöglicht es Bürger*innen über den </a:t>
            </a:r>
            <a:r>
              <a:rPr lang="de-DE" sz="1800" dirty="0">
                <a:latin typeface="Lato Heavy"/>
              </a:rPr>
              <a:t>DorfFunk</a:t>
            </a:r>
            <a:r>
              <a:rPr lang="de-DE" sz="1800" b="0" dirty="0">
                <a:latin typeface="Lato Heavy"/>
              </a:rPr>
              <a:t> Mängel, Ideen und Wünsche direkt ihrer Verwaltung mitzuteilen. Durch die </a:t>
            </a:r>
            <a:r>
              <a:rPr lang="de-DE" sz="1800" dirty="0">
                <a:latin typeface="Lato Heavy"/>
              </a:rPr>
              <a:t>LösBar</a:t>
            </a:r>
            <a:r>
              <a:rPr lang="de-DE" sz="1800" b="0" dirty="0">
                <a:latin typeface="Lato Heavy"/>
              </a:rPr>
              <a:t> werden Bürger*innen und Verwaltung näher zusammengebracht, um ihr Anliegen gemeinsam als Team zu lösen.</a:t>
            </a: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Projekt-Glossar – Die Digitale Dörfer Plattform</a:t>
            </a:r>
          </a:p>
        </p:txBody>
      </p:sp>
    </p:spTree>
    <p:extLst>
      <p:ext uri="{BB962C8B-B14F-4D97-AF65-F5344CB8AC3E}">
        <p14:creationId xmlns:p14="http://schemas.microsoft.com/office/powerpoint/2010/main" val="3117339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2764548"/>
            <a:ext cx="10901343" cy="2431435"/>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a:solidFill>
                  <a:schemeClr val="tx2"/>
                </a:solidFill>
                <a:latin typeface="Lato Heavy"/>
              </a:rPr>
              <a:t>Digitaler Schaukasten – Informationen für Alle</a:t>
            </a:r>
          </a:p>
          <a:p>
            <a:pPr>
              <a:spcAft>
                <a:spcPts val="1200"/>
              </a:spcAft>
              <a:buFontTx/>
            </a:pPr>
            <a:r>
              <a:rPr lang="de-DE" sz="1800" b="0" dirty="0">
                <a:latin typeface="Lato Heavy"/>
              </a:rPr>
              <a:t>Ob im Dorfladen, Rathaus oder am Marktplatz: der </a:t>
            </a:r>
            <a:r>
              <a:rPr lang="de-DE" sz="1800" dirty="0">
                <a:latin typeface="Lato Heavy"/>
              </a:rPr>
              <a:t>Digitale Schaukasten</a:t>
            </a:r>
            <a:r>
              <a:rPr lang="de-DE" sz="1800" b="0" dirty="0">
                <a:latin typeface="Lato Heavy"/>
              </a:rPr>
              <a:t> bringt Neuigkeiten direkt hinein in den Dorfalltag. Hierdurch werden Neuigkeiten sichtbar und gleichzeitig Menschen erreicht, die sonst nur wenig Kontakt mit der digitalen Welt haben.</a:t>
            </a:r>
          </a:p>
          <a:p>
            <a:pPr>
              <a:spcAft>
                <a:spcPts val="0"/>
              </a:spcAft>
              <a:buFontTx/>
            </a:pPr>
            <a:r>
              <a:rPr lang="de-DE" sz="2000" dirty="0">
                <a:solidFill>
                  <a:schemeClr val="tx2"/>
                </a:solidFill>
                <a:latin typeface="Lato Heavy"/>
              </a:rPr>
              <a:t>DorfFunk Integration Plugin</a:t>
            </a:r>
          </a:p>
          <a:p>
            <a:pPr>
              <a:spcAft>
                <a:spcPts val="0"/>
              </a:spcAft>
              <a:buFontTx/>
            </a:pPr>
            <a:r>
              <a:rPr lang="de-DE" sz="1800" b="0" dirty="0">
                <a:latin typeface="Lato Heavy"/>
              </a:rPr>
              <a:t>Das DorfFunk </a:t>
            </a:r>
            <a:r>
              <a:rPr lang="de-DE" sz="1800" dirty="0">
                <a:latin typeface="Lato Heavy"/>
              </a:rPr>
              <a:t>Integration Plugin</a:t>
            </a:r>
            <a:r>
              <a:rPr lang="de-DE" sz="1800" b="0" dirty="0">
                <a:latin typeface="Lato Heavy"/>
              </a:rPr>
              <a:t> ermöglicht es den Kommunen, ihre bestehenden Webseiten als Quelle für Meldungen im DorfFunk zu nutzen. Mit ein paar Klicks werden so Termine und Neuigkeiten direkt von der Webseite in den DorfFunk gespielt und die Bürger*innen auf dem Laufenden gehalten.</a:t>
            </a: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Projekt-Glossar – Die Digitale Dörfer Plattform</a:t>
            </a:r>
          </a:p>
        </p:txBody>
      </p:sp>
    </p:spTree>
    <p:extLst>
      <p:ext uri="{BB962C8B-B14F-4D97-AF65-F5344CB8AC3E}">
        <p14:creationId xmlns:p14="http://schemas.microsoft.com/office/powerpoint/2010/main" val="3080966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t/>
            </a:r>
            <a:b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Heav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Heavy"/>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720034" y="3628505"/>
            <a:ext cx="1121788" cy="1121788"/>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745611"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8239974" y="3644555"/>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752069" y="365706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778942" y="5001178"/>
            <a:ext cx="1483077" cy="409765"/>
          </a:xfrm>
        </p:spPr>
        <p:txBody>
          <a:bodyPr>
            <a:noAutofit/>
          </a:bodyPr>
          <a:lstStyle/>
          <a:p>
            <a:pPr marL="0" indent="0" defTabSz="914400">
              <a:spcBef>
                <a:spcPts val="0"/>
              </a:spcBef>
              <a:buNone/>
              <a:defRPr/>
            </a:pPr>
            <a:r>
              <a:rPr lang="de-DE" sz="2400" b="1" dirty="0">
                <a:solidFill>
                  <a:schemeClr val="tx1">
                    <a:lumMod val="50000"/>
                  </a:schemeClr>
                </a:solidFill>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940719" y="5039862"/>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335793" y="5039862"/>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752069"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5230447" y="3644555"/>
            <a:ext cx="1126539" cy="1126539"/>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365224" y="5039864"/>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Events</a:t>
            </a:r>
          </a:p>
        </p:txBody>
      </p:sp>
    </p:spTree>
    <p:extLst>
      <p:ext uri="{BB962C8B-B14F-4D97-AF65-F5344CB8AC3E}">
        <p14:creationId xmlns:p14="http://schemas.microsoft.com/office/powerpoint/2010/main" val="138216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6" ma:contentTypeDescription="Ein neues Dokument erstellen." ma:contentTypeScope="" ma:versionID="c370a45b0e4b06a0b61053ba7f0b92f9">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ac175b5d337f9a1aeeac8b05beac13a4"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13841-2C19-4D5F-97C6-8E75609A82A0}">
  <ds:schemaRefs>
    <ds:schemaRef ds:uri="http://www.w3.org/XML/1998/namespace"/>
    <ds:schemaRef ds:uri="8c6b3776-1853-44a5-977a-d9ea407a1a73"/>
    <ds:schemaRef ds:uri="http://purl.org/dc/elements/1.1/"/>
    <ds:schemaRef ds:uri="http://schemas.microsoft.com/office/2006/documentManagement/types"/>
    <ds:schemaRef ds:uri="http://schemas.microsoft.com/office/2006/metadata/properties"/>
    <ds:schemaRef ds:uri="9d13ae2a-f270-4d19-a949-d5893e25233b"/>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3.xml><?xml version="1.0" encoding="utf-8"?>
<ds:datastoreItem xmlns:ds="http://schemas.openxmlformats.org/officeDocument/2006/customXml" ds:itemID="{6217AA81-6816-4391-A9DC-A53BD5079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1383</Words>
  <Application>Microsoft Office PowerPoint</Application>
  <PresentationFormat>Breitbild</PresentationFormat>
  <Paragraphs>203</Paragraphs>
  <Slides>22</Slides>
  <Notes>20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22</vt:i4>
      </vt:variant>
    </vt:vector>
  </HeadingPairs>
  <TitlesOfParts>
    <vt:vector size="33" baseType="lpstr">
      <vt:lpstr>Arial</vt:lpstr>
      <vt:lpstr>Calibri</vt:lpstr>
      <vt:lpstr>Frutiger LT Com 45 Light</vt:lpstr>
      <vt:lpstr>Frutiger LT Com 55 Roman</vt:lpstr>
      <vt:lpstr>Lato</vt:lpstr>
      <vt:lpstr>Lato Heavy</vt:lpstr>
      <vt:lpstr>Segoe UI</vt:lpstr>
      <vt:lpstr>Symbol</vt:lpstr>
      <vt:lpstr>Times New Roman</vt:lpstr>
      <vt:lpstr>Wingdings</vt:lpstr>
      <vt:lpstr>IESE_ppt_Master_dt</vt:lpstr>
      <vt:lpstr>Digitale Dörfer Niedersachsen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Emma Katharina Kurz</cp:lastModifiedBy>
  <cp:revision>122</cp:revision>
  <cp:lastPrinted>2022-12-09T11:55:55Z</cp:lastPrinted>
  <dcterms:created xsi:type="dcterms:W3CDTF">2020-11-02T13:05:48Z</dcterms:created>
  <dcterms:modified xsi:type="dcterms:W3CDTF">2024-08-20T07:56:17Z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