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7"/>
  </p:notesMasterIdLst>
  <p:handoutMasterIdLst>
    <p:handoutMasterId r:id="rId28"/>
  </p:handoutMasterIdLst>
  <p:sldIdLst>
    <p:sldId id="1795" r:id="rId5"/>
    <p:sldId id="1798" r:id="rId6"/>
    <p:sldId id="1812" r:id="rId7"/>
    <p:sldId id="1813" r:id="rId8"/>
    <p:sldId id="1814" r:id="rId9"/>
    <p:sldId id="1815" r:id="rId10"/>
    <p:sldId id="1816" r:id="rId11"/>
    <p:sldId id="1817" r:id="rId12"/>
    <p:sldId id="1818" r:id="rId13"/>
    <p:sldId id="1819" r:id="rId14"/>
    <p:sldId id="1820" r:id="rId15"/>
    <p:sldId id="1801" r:id="rId16"/>
    <p:sldId id="1821" r:id="rId17"/>
    <p:sldId id="1822" r:id="rId18"/>
    <p:sldId id="1823" r:id="rId19"/>
    <p:sldId id="1824" r:id="rId20"/>
    <p:sldId id="1825" r:id="rId21"/>
    <p:sldId id="1826" r:id="rId22"/>
    <p:sldId id="1827" r:id="rId23"/>
    <p:sldId id="1828" r:id="rId24"/>
    <p:sldId id="1830" r:id="rId25"/>
    <p:sldId id="1811" r:id="rId26"/>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5"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C762C-B8AA-A8DB-DC8D-123C10BE1E24}" v="6" dt="2024-02-12T08:21:08.3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snapToGrid="0">
      <p:cViewPr varScale="1">
        <p:scale>
          <a:sx n="61" d="100"/>
          <a:sy n="61" d="100"/>
        </p:scale>
        <p:origin x="788" y="6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Katharina Kurz" userId="S::ekurz@digitale-chancen.de::2fa8fcd9-c9e9-4d2e-bb1f-fb268efc2c46" providerId="AD" clId="Web-{6B522F97-FB17-943A-A321-4EA3587758B6}"/>
    <pc:docChg chg="modSld">
      <pc:chgData name="Emma Katharina Kurz" userId="S::ekurz@digitale-chancen.de::2fa8fcd9-c9e9-4d2e-bb1f-fb268efc2c46" providerId="AD" clId="Web-{6B522F97-FB17-943A-A321-4EA3587758B6}" dt="2023-08-22T09:49:38.458" v="4" actId="20577"/>
      <pc:docMkLst>
        <pc:docMk/>
      </pc:docMkLst>
      <pc:sldChg chg="modSp">
        <pc:chgData name="Emma Katharina Kurz" userId="S::ekurz@digitale-chancen.de::2fa8fcd9-c9e9-4d2e-bb1f-fb268efc2c46" providerId="AD" clId="Web-{6B522F97-FB17-943A-A321-4EA3587758B6}" dt="2023-08-22T09:49:38.458" v="4" actId="20577"/>
        <pc:sldMkLst>
          <pc:docMk/>
          <pc:sldMk cId="216955443" sldId="1795"/>
        </pc:sldMkLst>
        <pc:spChg chg="mod">
          <ac:chgData name="Emma Katharina Kurz" userId="S::ekurz@digitale-chancen.de::2fa8fcd9-c9e9-4d2e-bb1f-fb268efc2c46" providerId="AD" clId="Web-{6B522F97-FB17-943A-A321-4EA3587758B6}" dt="2023-08-22T09:49:38.458" v="4" actId="20577"/>
          <ac:spMkLst>
            <pc:docMk/>
            <pc:sldMk cId="216955443" sldId="1795"/>
            <ac:spMk id="3" creationId="{E7F213FA-D4E7-7841-EE3E-C714758A4BE6}"/>
          </ac:spMkLst>
        </pc:spChg>
      </pc:sldChg>
    </pc:docChg>
  </pc:docChgLst>
  <pc:docChgLst>
    <pc:chgData clId="Web-{6B522F97-FB17-943A-A321-4EA3587758B6}"/>
    <pc:docChg chg="modSld">
      <pc:chgData name="" userId="" providerId="" clId="Web-{6B522F97-FB17-943A-A321-4EA3587758B6}" dt="2023-08-22T09:49:33.692" v="3" actId="20577"/>
      <pc:docMkLst>
        <pc:docMk/>
      </pc:docMkLst>
      <pc:sldChg chg="modSp">
        <pc:chgData name="" userId="" providerId="" clId="Web-{6B522F97-FB17-943A-A321-4EA3587758B6}" dt="2023-08-22T09:49:33.692" v="3" actId="20577"/>
        <pc:sldMkLst>
          <pc:docMk/>
          <pc:sldMk cId="216955443" sldId="1795"/>
        </pc:sldMkLst>
        <pc:spChg chg="mod">
          <ac:chgData name="" userId="" providerId="" clId="Web-{6B522F97-FB17-943A-A321-4EA3587758B6}" dt="2023-08-22T09:49:33.692" v="3" actId="20577"/>
          <ac:spMkLst>
            <pc:docMk/>
            <pc:sldMk cId="216955443" sldId="1795"/>
            <ac:spMk id="3" creationId="{E7F213FA-D4E7-7841-EE3E-C714758A4BE6}"/>
          </ac:spMkLst>
        </pc:spChg>
      </pc:sldChg>
    </pc:docChg>
  </pc:docChgLst>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Emma Katharina Kurz" userId="S::ekurz@digitale-chancen.de::2fa8fcd9-c9e9-4d2e-bb1f-fb268efc2c46" providerId="AD" clId="Web-{869CFDEF-951D-4573-87F0-39368023896B}"/>
    <pc:docChg chg="modSld">
      <pc:chgData name="Emma Katharina Kurz" userId="S::ekurz@digitale-chancen.de::2fa8fcd9-c9e9-4d2e-bb1f-fb268efc2c46" providerId="AD" clId="Web-{869CFDEF-951D-4573-87F0-39368023896B}" dt="2023-08-18T14:04:55.519" v="18" actId="20577"/>
      <pc:docMkLst>
        <pc:docMk/>
      </pc:docMkLst>
      <pc:sldChg chg="modSp">
        <pc:chgData name="Emma Katharina Kurz" userId="S::ekurz@digitale-chancen.de::2fa8fcd9-c9e9-4d2e-bb1f-fb268efc2c46" providerId="AD" clId="Web-{869CFDEF-951D-4573-87F0-39368023896B}" dt="2023-08-18T14:03:34.486" v="0" actId="14100"/>
        <pc:sldMkLst>
          <pc:docMk/>
          <pc:sldMk cId="3229182591" sldId="1798"/>
        </pc:sldMkLst>
        <pc:spChg chg="mod">
          <ac:chgData name="Emma Katharina Kurz" userId="S::ekurz@digitale-chancen.de::2fa8fcd9-c9e9-4d2e-bb1f-fb268efc2c46" providerId="AD" clId="Web-{869CFDEF-951D-4573-87F0-39368023896B}" dt="2023-08-18T14:03:34.486" v="0" actId="14100"/>
          <ac:spMkLst>
            <pc:docMk/>
            <pc:sldMk cId="3229182591" sldId="1798"/>
            <ac:spMk id="2" creationId="{00000000-0000-0000-0000-000000000000}"/>
          </ac:spMkLst>
        </pc:spChg>
      </pc:sldChg>
      <pc:sldChg chg="addSp delSp modSp">
        <pc:chgData name="Emma Katharina Kurz" userId="S::ekurz@digitale-chancen.de::2fa8fcd9-c9e9-4d2e-bb1f-fb268efc2c46" providerId="AD" clId="Web-{869CFDEF-951D-4573-87F0-39368023896B}" dt="2023-08-18T14:04:55.519" v="18" actId="20577"/>
        <pc:sldMkLst>
          <pc:docMk/>
          <pc:sldMk cId="3656930079" sldId="1802"/>
        </pc:sldMkLst>
        <pc:spChg chg="add del mod">
          <ac:chgData name="Emma Katharina Kurz" userId="S::ekurz@digitale-chancen.de::2fa8fcd9-c9e9-4d2e-bb1f-fb268efc2c46" providerId="AD" clId="Web-{869CFDEF-951D-4573-87F0-39368023896B}" dt="2023-08-18T14:04:55.519" v="18" actId="20577"/>
          <ac:spMkLst>
            <pc:docMk/>
            <pc:sldMk cId="3656930079" sldId="1802"/>
            <ac:spMk id="3" creationId="{00000000-0000-0000-0000-000000000000}"/>
          </ac:spMkLst>
        </pc:spChg>
      </pc:sldChg>
    </pc:docChg>
  </pc:docChgLst>
  <pc:docChgLst>
    <pc:chgData name="Emma Katharina Kurz" userId="S::ekurz@digitale-chancen.de::2fa8fcd9-c9e9-4d2e-bb1f-fb268efc2c46" providerId="AD" clId="Web-{8E5C762C-B8AA-A8DB-DC8D-123C10BE1E24}"/>
    <pc:docChg chg="modSld">
      <pc:chgData name="Emma Katharina Kurz" userId="S::ekurz@digitale-chancen.de::2fa8fcd9-c9e9-4d2e-bb1f-fb268efc2c46" providerId="AD" clId="Web-{8E5C762C-B8AA-A8DB-DC8D-123C10BE1E24}" dt="2024-02-12T08:21:06.563" v="1" actId="20577"/>
      <pc:docMkLst>
        <pc:docMk/>
      </pc:docMkLst>
      <pc:sldChg chg="modSp">
        <pc:chgData name="Emma Katharina Kurz" userId="S::ekurz@digitale-chancen.de::2fa8fcd9-c9e9-4d2e-bb1f-fb268efc2c46" providerId="AD" clId="Web-{8E5C762C-B8AA-A8DB-DC8D-123C10BE1E24}" dt="2024-02-12T08:21:06.563" v="1" actId="20577"/>
        <pc:sldMkLst>
          <pc:docMk/>
          <pc:sldMk cId="216955443" sldId="1795"/>
        </pc:sldMkLst>
        <pc:spChg chg="mod">
          <ac:chgData name="Emma Katharina Kurz" userId="S::ekurz@digitale-chancen.de::2fa8fcd9-c9e9-4d2e-bb1f-fb268efc2c46" providerId="AD" clId="Web-{8E5C762C-B8AA-A8DB-DC8D-123C10BE1E24}" dt="2024-02-12T08:21:06.563" v="1" actId="20577"/>
          <ac:spMkLst>
            <pc:docMk/>
            <pc:sldMk cId="216955443" sldId="1795"/>
            <ac:spMk id="3" creationId="{E7F213FA-D4E7-7841-EE3E-C714758A4BE6}"/>
          </ac:spMkLst>
        </pc:spChg>
      </pc:sldChg>
    </pc:docChg>
  </pc:docChgLst>
  <pc:docChgLst>
    <pc:chgData name="Emma Katharina Kurz" userId="S::ekurz@digitale-chancen.de::2fa8fcd9-c9e9-4d2e-bb1f-fb268efc2c46" providerId="AD" clId="Web-{4B97C92C-3ED0-2389-AF74-B9736B479CD6}"/>
    <pc:docChg chg="modSld">
      <pc:chgData name="Emma Katharina Kurz" userId="S::ekurz@digitale-chancen.de::2fa8fcd9-c9e9-4d2e-bb1f-fb268efc2c46" providerId="AD" clId="Web-{4B97C92C-3ED0-2389-AF74-B9736B479CD6}" dt="2023-08-18T15:29:49.184" v="9" actId="20577"/>
      <pc:docMkLst>
        <pc:docMk/>
      </pc:docMkLst>
      <pc:sldChg chg="modSp">
        <pc:chgData name="Emma Katharina Kurz" userId="S::ekurz@digitale-chancen.de::2fa8fcd9-c9e9-4d2e-bb1f-fb268efc2c46" providerId="AD" clId="Web-{4B97C92C-3ED0-2389-AF74-B9736B479CD6}" dt="2023-08-18T15:29:49.184" v="9" actId="20577"/>
        <pc:sldMkLst>
          <pc:docMk/>
          <pc:sldMk cId="3608734327" sldId="1805"/>
        </pc:sldMkLst>
        <pc:spChg chg="mod">
          <ac:chgData name="Emma Katharina Kurz" userId="S::ekurz@digitale-chancen.de::2fa8fcd9-c9e9-4d2e-bb1f-fb268efc2c46" providerId="AD" clId="Web-{4B97C92C-3ED0-2389-AF74-B9736B479CD6}" dt="2023-08-18T15:29:49.184" v="9" actId="20577"/>
          <ac:spMkLst>
            <pc:docMk/>
            <pc:sldMk cId="3608734327" sldId="1805"/>
            <ac:spMk id="5" creationId="{00000000-0000-0000-0000-000000000000}"/>
          </ac:spMkLst>
        </pc:spChg>
      </pc:sldChg>
    </pc:docChg>
  </pc:docChgLst>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830B1EF2-AEE6-4A22-9040-EB00722BE7CC}"/>
    <pc:docChg chg="modSld">
      <pc:chgData name="Emma Katharina Kurz" userId="S::ekurz@digitale-chancen.de::2fa8fcd9-c9e9-4d2e-bb1f-fb268efc2c46" providerId="AD" clId="Web-{830B1EF2-AEE6-4A22-9040-EB00722BE7CC}" dt="2023-09-07T10:12:34.709" v="2"/>
      <pc:docMkLst>
        <pc:docMk/>
      </pc:docMkLst>
      <pc:sldChg chg="delSp modSp">
        <pc:chgData name="Emma Katharina Kurz" userId="S::ekurz@digitale-chancen.de::2fa8fcd9-c9e9-4d2e-bb1f-fb268efc2c46" providerId="AD" clId="Web-{830B1EF2-AEE6-4A22-9040-EB00722BE7CC}" dt="2023-09-07T10:12:34.709" v="2"/>
        <pc:sldMkLst>
          <pc:docMk/>
          <pc:sldMk cId="216955443" sldId="1795"/>
        </pc:sldMkLst>
        <pc:picChg chg="del">
          <ac:chgData name="Emma Katharina Kurz" userId="S::ekurz@digitale-chancen.de::2fa8fcd9-c9e9-4d2e-bb1f-fb268efc2c46" providerId="AD" clId="Web-{830B1EF2-AEE6-4A22-9040-EB00722BE7CC}" dt="2023-09-07T10:12:34.709" v="2"/>
          <ac:picMkLst>
            <pc:docMk/>
            <pc:sldMk cId="216955443" sldId="1795"/>
            <ac:picMk id="21" creationId="{00000000-0000-0000-0000-000000000000}"/>
          </ac:picMkLst>
        </pc:picChg>
        <pc:picChg chg="mod">
          <ac:chgData name="Emma Katharina Kurz" userId="S::ekurz@digitale-chancen.de::2fa8fcd9-c9e9-4d2e-bb1f-fb268efc2c46" providerId="AD" clId="Web-{830B1EF2-AEE6-4A22-9040-EB00722BE7CC}" dt="2023-09-07T10:12:19.396" v="1" actId="1076"/>
          <ac:picMkLst>
            <pc:docMk/>
            <pc:sldMk cId="216955443" sldId="1795"/>
            <ac:picMk id="23" creationId="{00000000-0000-0000-0000-000000000000}"/>
          </ac:picMkLst>
        </pc:picChg>
      </pc:sldChg>
    </pc:docChg>
  </pc:docChgLst>
  <pc:docChgLst>
    <pc:chgData name="Emma Katharina Kurz" userId="S::ekurz@digitale-chancen.de::2fa8fcd9-c9e9-4d2e-bb1f-fb268efc2c46" providerId="AD" clId="Web-{AE723C56-5427-407E-9B41-818CEE458945}"/>
    <pc:docChg chg="addSld delSld modSld">
      <pc:chgData name="Emma Katharina Kurz" userId="S::ekurz@digitale-chancen.de::2fa8fcd9-c9e9-4d2e-bb1f-fb268efc2c46" providerId="AD" clId="Web-{AE723C56-5427-407E-9B41-818CEE458945}" dt="2023-08-22T08:51:48.108" v="42" actId="20577"/>
      <pc:docMkLst>
        <pc:docMk/>
      </pc:docMkLst>
      <pc:sldChg chg="addSp modSp">
        <pc:chgData name="Emma Katharina Kurz" userId="S::ekurz@digitale-chancen.de::2fa8fcd9-c9e9-4d2e-bb1f-fb268efc2c46" providerId="AD" clId="Web-{AE723C56-5427-407E-9B41-818CEE458945}" dt="2023-08-22T08:51:48.108" v="42" actId="20577"/>
        <pc:sldMkLst>
          <pc:docMk/>
          <pc:sldMk cId="216955443" sldId="1795"/>
        </pc:sldMkLst>
        <pc:spChg chg="add mod">
          <ac:chgData name="Emma Katharina Kurz" userId="S::ekurz@digitale-chancen.de::2fa8fcd9-c9e9-4d2e-bb1f-fb268efc2c46" providerId="AD" clId="Web-{AE723C56-5427-407E-9B41-818CEE458945}" dt="2023-08-22T08:51:48.108" v="42" actId="20577"/>
          <ac:spMkLst>
            <pc:docMk/>
            <pc:sldMk cId="216955443" sldId="1795"/>
            <ac:spMk id="3" creationId="{E7F213FA-D4E7-7841-EE3E-C714758A4BE6}"/>
          </ac:spMkLst>
        </pc:spChg>
      </pc:sldChg>
      <pc:sldChg chg="new del">
        <pc:chgData name="Emma Katharina Kurz" userId="S::ekurz@digitale-chancen.de::2fa8fcd9-c9e9-4d2e-bb1f-fb268efc2c46" providerId="AD" clId="Web-{AE723C56-5427-407E-9B41-818CEE458945}" dt="2023-08-22T08:46:16.189" v="1"/>
        <pc:sldMkLst>
          <pc:docMk/>
          <pc:sldMk cId="1778019025" sldId="1811"/>
        </pc:sldMkLst>
      </pc:sldChg>
    </pc:docChg>
  </pc:docChgLst>
  <pc:docChgLst>
    <pc:chgData name="Emma Katharina Kurz" userId="S::ekurz@digitale-chancen.de::2fa8fcd9-c9e9-4d2e-bb1f-fb268efc2c46" providerId="AD" clId="Web-{18940496-0992-5ABB-DC46-BD35AB2172BE}"/>
    <pc:docChg chg="modSld">
      <pc:chgData name="Emma Katharina Kurz" userId="S::ekurz@digitale-chancen.de::2fa8fcd9-c9e9-4d2e-bb1f-fb268efc2c46" providerId="AD" clId="Web-{18940496-0992-5ABB-DC46-BD35AB2172BE}" dt="2023-09-14T07:01:53.646" v="53" actId="20577"/>
      <pc:docMkLst>
        <pc:docMk/>
      </pc:docMkLst>
      <pc:sldChg chg="modSp">
        <pc:chgData name="Emma Katharina Kurz" userId="S::ekurz@digitale-chancen.de::2fa8fcd9-c9e9-4d2e-bb1f-fb268efc2c46" providerId="AD" clId="Web-{18940496-0992-5ABB-DC46-BD35AB2172BE}" dt="2023-09-14T07:01:53.646" v="53" actId="20577"/>
        <pc:sldMkLst>
          <pc:docMk/>
          <pc:sldMk cId="216955443" sldId="1795"/>
        </pc:sldMkLst>
        <pc:spChg chg="mod">
          <ac:chgData name="Emma Katharina Kurz" userId="S::ekurz@digitale-chancen.de::2fa8fcd9-c9e9-4d2e-bb1f-fb268efc2c46" providerId="AD" clId="Web-{18940496-0992-5ABB-DC46-BD35AB2172BE}" dt="2023-09-14T07:01:53.646" v="53" actId="20577"/>
          <ac:spMkLst>
            <pc:docMk/>
            <pc:sldMk cId="216955443" sldId="1795"/>
            <ac:spMk id="3" creationId="{E7F213FA-D4E7-7841-EE3E-C714758A4BE6}"/>
          </ac:spMkLst>
        </pc:spChg>
      </pc:sldChg>
      <pc:sldChg chg="modSp">
        <pc:chgData name="Emma Katharina Kurz" userId="S::ekurz@digitale-chancen.de::2fa8fcd9-c9e9-4d2e-bb1f-fb268efc2c46" providerId="AD" clId="Web-{18940496-0992-5ABB-DC46-BD35AB2172BE}" dt="2023-09-14T07:01:29.036" v="47" actId="20577"/>
        <pc:sldMkLst>
          <pc:docMk/>
          <pc:sldMk cId="3608734327" sldId="1805"/>
        </pc:sldMkLst>
        <pc:spChg chg="mod">
          <ac:chgData name="Emma Katharina Kurz" userId="S::ekurz@digitale-chancen.de::2fa8fcd9-c9e9-4d2e-bb1f-fb268efc2c46" providerId="AD" clId="Web-{18940496-0992-5ABB-DC46-BD35AB2172BE}" dt="2023-09-14T07:01:29.036" v="47" actId="20577"/>
          <ac:spMkLst>
            <pc:docMk/>
            <pc:sldMk cId="3608734327" sldId="1805"/>
            <ac:spMk id="3" creationId="{00000000-0000-0000-0000-000000000000}"/>
          </ac:spMkLst>
        </pc:sp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29.05.2024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29.05.2024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111471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a:latin typeface="Lato" panose="020F0502020204030203"/>
              </a:rPr>
              <a:t>Die LandNews werden immer zusammen mit dem DorfFunk frei geschaltet, damit direkt losgelegt werden kann.</a:t>
            </a:r>
          </a:p>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261041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282910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a:solidFill>
                  <a:schemeClr val="tx1"/>
                </a:solidFill>
                <a:latin typeface="Lato" panose="020F0502020204030203"/>
                <a:ea typeface="+mn-ea"/>
                <a:cs typeface="+mn-cs"/>
              </a:rPr>
              <a:t>LösBar</a:t>
            </a:r>
          </a:p>
          <a:p>
            <a:pPr marL="0" indent="0">
              <a:buNone/>
            </a:pPr>
            <a:r>
              <a:rPr lang="de-DE" sz="1200" b="1" i="0" u="none" strike="noStrike" kern="1200" baseline="0">
                <a:solidFill>
                  <a:schemeClr val="tx1"/>
                </a:solidFill>
                <a:latin typeface="Lato" panose="020F0502020204030203"/>
                <a:ea typeface="+mn-ea"/>
                <a:cs typeface="+mn-cs"/>
              </a:rPr>
              <a:t>Der Draht zur Gemeinde</a:t>
            </a:r>
          </a:p>
          <a:p>
            <a:pPr marL="0" indent="0">
              <a:buNone/>
            </a:pPr>
            <a:r>
              <a:rPr lang="de-DE" sz="1200" b="0" i="0" u="none" strike="noStrike" kern="1200" baseline="0">
                <a:solidFill>
                  <a:schemeClr val="tx1"/>
                </a:solidFill>
                <a:latin typeface="Lato" panose="020F0502020204030203"/>
                <a:ea typeface="+mn-ea"/>
                <a:cs typeface="+mn-cs"/>
              </a:rPr>
              <a:t>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ermöglicht es Bürger*innen über den </a:t>
            </a:r>
            <a:r>
              <a:rPr lang="de-DE" sz="1200" b="1" i="1" u="none" strike="noStrike" kern="1200" baseline="0">
                <a:solidFill>
                  <a:schemeClr val="tx1"/>
                </a:solidFill>
                <a:latin typeface="Lato" panose="020F0502020204030203"/>
                <a:ea typeface="+mn-ea"/>
                <a:cs typeface="+mn-cs"/>
              </a:rPr>
              <a:t>Dorf-Funk </a:t>
            </a:r>
            <a:r>
              <a:rPr lang="de-DE" sz="1200" b="0" i="0" u="none" strike="noStrike" kern="1200" baseline="0">
                <a:solidFill>
                  <a:schemeClr val="tx1"/>
                </a:solidFill>
                <a:latin typeface="Lato" panose="020F0502020204030203"/>
                <a:ea typeface="+mn-ea"/>
                <a:cs typeface="+mn-cs"/>
              </a:rPr>
              <a:t>Mängel, Ideen und Wünsche direkt ihrer Verwaltung mitzuteilen. Durch 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werden Bürger*innen und Verwaltung näher zusammengebracht, um ihr Anliegen gemeinsam als Team zu lösen.</a:t>
            </a: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43366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14</a:t>
            </a:fld>
            <a:endParaRPr lang="de-DE"/>
          </a:p>
        </p:txBody>
      </p:sp>
    </p:spTree>
    <p:extLst>
      <p:ext uri="{BB962C8B-B14F-4D97-AF65-F5344CB8AC3E}">
        <p14:creationId xmlns:p14="http://schemas.microsoft.com/office/powerpoint/2010/main" val="261855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15</a:t>
            </a:fld>
            <a:endParaRPr lang="de-DE"/>
          </a:p>
        </p:txBody>
      </p:sp>
    </p:spTree>
    <p:extLst>
      <p:ext uri="{BB962C8B-B14F-4D97-AF65-F5344CB8AC3E}">
        <p14:creationId xmlns:p14="http://schemas.microsoft.com/office/powerpoint/2010/main" val="361222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FAF0-6F7A-71DE-4573-90805D654A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A6D379-1477-F086-4FB2-33DDDDD0BA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03AF5D-217F-C924-7436-CD2E224427E0}"/>
              </a:ext>
            </a:extLst>
          </p:cNvPr>
          <p:cNvSpPr>
            <a:spLocks noGrp="1"/>
          </p:cNvSpPr>
          <p:nvPr>
            <p:ph type="body" idx="1"/>
          </p:nvPr>
        </p:nvSpPr>
        <p:spPr/>
        <p:txBody>
          <a:bodyPr/>
          <a:lstStyle/>
          <a:p>
            <a:pPr marL="0" indent="0">
              <a:buNone/>
            </a:pPr>
            <a:r>
              <a:rPr lang="de-DE" dirty="0">
                <a:latin typeface="Lato" panose="020F0502020204030203"/>
                <a:ea typeface="Lato"/>
                <a:cs typeface="Lato"/>
              </a:rPr>
              <a:t>März </a:t>
            </a:r>
            <a:r>
              <a:rPr lang="de-DE">
                <a:latin typeface="Lato" panose="020F0502020204030203"/>
                <a:ea typeface="Lato"/>
                <a:cs typeface="Lato"/>
              </a:rPr>
              <a:t>2024 Erfolgsgeschichte</a:t>
            </a:r>
            <a:r>
              <a:rPr lang="de-DE" dirty="0">
                <a:latin typeface="Lato" panose="020F0502020204030203"/>
                <a:ea typeface="Lato"/>
                <a:cs typeface="Lato"/>
              </a:rPr>
              <a:t> </a:t>
            </a:r>
            <a:r>
              <a:rPr lang="de-DE">
                <a:latin typeface="Lato" panose="020F0502020204030203"/>
                <a:ea typeface="Lato"/>
                <a:cs typeface="Lato"/>
              </a:rPr>
              <a:t>Newsletter</a:t>
            </a:r>
            <a:endParaRPr lang="de-DE" baseline="0" dirty="0">
              <a:latin typeface="Lato" panose="020F0502020204030203"/>
            </a:endParaRPr>
          </a:p>
        </p:txBody>
      </p:sp>
      <p:sp>
        <p:nvSpPr>
          <p:cNvPr id="4" name="Foliennummernplatzhalter 3">
            <a:extLst>
              <a:ext uri="{FF2B5EF4-FFF2-40B4-BE49-F238E27FC236}">
                <a16:creationId xmlns:a16="http://schemas.microsoft.com/office/drawing/2014/main" id="{FBCBEC9D-78AF-7CCE-0C63-EAFAE0C8B6AD}"/>
              </a:ext>
            </a:extLst>
          </p:cNvPr>
          <p:cNvSpPr>
            <a:spLocks noGrp="1"/>
          </p:cNvSpPr>
          <p:nvPr>
            <p:ph type="sldNum" sz="quarter" idx="10"/>
          </p:nvPr>
        </p:nvSpPr>
        <p:spPr/>
        <p:txBody>
          <a:bodyPr/>
          <a:lstStyle/>
          <a:p>
            <a:fld id="{6C19DA6E-F168-486A-8676-66861C6D27E3}" type="slidenum">
              <a:rPr lang="de-DE" smtClean="0"/>
              <a:t>16</a:t>
            </a:fld>
            <a:endParaRPr lang="de-DE"/>
          </a:p>
        </p:txBody>
      </p:sp>
    </p:spTree>
    <p:extLst>
      <p:ext uri="{BB962C8B-B14F-4D97-AF65-F5344CB8AC3E}">
        <p14:creationId xmlns:p14="http://schemas.microsoft.com/office/powerpoint/2010/main" val="400750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628-6203-27D2-0BA3-FC7A3702BE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A872DC-94CF-926A-5535-070CD5714DB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6A4588-AE93-24C1-0467-7AD04A90D38D}"/>
              </a:ext>
            </a:extLst>
          </p:cNvPr>
          <p:cNvSpPr>
            <a:spLocks noGrp="1"/>
          </p:cNvSpPr>
          <p:nvPr>
            <p:ph type="body" idx="1"/>
          </p:nvPr>
        </p:nvSpPr>
        <p:spPr/>
        <p:txBody>
          <a:bodyPr/>
          <a:lstStyle/>
          <a:p>
            <a:pPr marL="0" indent="0">
              <a:buNone/>
            </a:pPr>
            <a:r>
              <a:rPr lang="de-DE" dirty="0">
                <a:latin typeface="Lato" panose="020F0502020204030203"/>
                <a:ea typeface="Lato"/>
                <a:cs typeface="Lato"/>
              </a:rPr>
              <a:t>März 2024 Erfolgsgeschichte</a:t>
            </a:r>
            <a:endParaRPr lang="en-US" dirty="0"/>
          </a:p>
        </p:txBody>
      </p:sp>
      <p:sp>
        <p:nvSpPr>
          <p:cNvPr id="4" name="Foliennummernplatzhalter 3">
            <a:extLst>
              <a:ext uri="{FF2B5EF4-FFF2-40B4-BE49-F238E27FC236}">
                <a16:creationId xmlns:a16="http://schemas.microsoft.com/office/drawing/2014/main" id="{C0D1FC13-ACE3-AE41-3ED9-638B719B81BC}"/>
              </a:ext>
            </a:extLst>
          </p:cNvPr>
          <p:cNvSpPr>
            <a:spLocks noGrp="1"/>
          </p:cNvSpPr>
          <p:nvPr>
            <p:ph type="sldNum" sz="quarter" idx="10"/>
          </p:nvPr>
        </p:nvSpPr>
        <p:spPr/>
        <p:txBody>
          <a:bodyPr/>
          <a:lstStyle/>
          <a:p>
            <a:fld id="{6C19DA6E-F168-486A-8676-66861C6D27E3}" type="slidenum">
              <a:rPr lang="de-DE" smtClean="0"/>
              <a:t>17</a:t>
            </a:fld>
            <a:endParaRPr lang="de-DE"/>
          </a:p>
        </p:txBody>
      </p:sp>
    </p:spTree>
    <p:extLst>
      <p:ext uri="{BB962C8B-B14F-4D97-AF65-F5344CB8AC3E}">
        <p14:creationId xmlns:p14="http://schemas.microsoft.com/office/powerpoint/2010/main" val="334545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19</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113629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20</a:t>
            </a:fld>
            <a:endParaRPr lang="de-DE"/>
          </a:p>
        </p:txBody>
      </p:sp>
    </p:spTree>
    <p:extLst>
      <p:ext uri="{BB962C8B-B14F-4D97-AF65-F5344CB8AC3E}">
        <p14:creationId xmlns:p14="http://schemas.microsoft.com/office/powerpoint/2010/main" val="409488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smtClean="0">
                <a:latin typeface="Lato" panose="020F0502020204030203"/>
              </a:rPr>
              <a:t>https://www.digitale-doerfer-niedersachsen.de/entscheidungsfindung/</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21</a:t>
            </a:fld>
            <a:endParaRPr lang="de-DE"/>
          </a:p>
        </p:txBody>
      </p:sp>
    </p:spTree>
    <p:extLst>
      <p:ext uri="{BB962C8B-B14F-4D97-AF65-F5344CB8AC3E}">
        <p14:creationId xmlns:p14="http://schemas.microsoft.com/office/powerpoint/2010/main" val="30665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3</a:t>
            </a:fld>
            <a:endParaRPr lang="de-DE"/>
          </a:p>
        </p:txBody>
      </p:sp>
    </p:spTree>
    <p:extLst>
      <p:ext uri="{BB962C8B-B14F-4D97-AF65-F5344CB8AC3E}">
        <p14:creationId xmlns:p14="http://schemas.microsoft.com/office/powerpoint/2010/main" val="46644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22</a:t>
            </a:fld>
            <a:endParaRPr lang="de-DE"/>
          </a:p>
        </p:txBody>
      </p:sp>
    </p:spTree>
    <p:extLst>
      <p:ext uri="{BB962C8B-B14F-4D97-AF65-F5344CB8AC3E}">
        <p14:creationId xmlns:p14="http://schemas.microsoft.com/office/powerpoint/2010/main" val="234803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4</a:t>
            </a:fld>
            <a:endParaRPr lang="de-DE"/>
          </a:p>
        </p:txBody>
      </p:sp>
    </p:spTree>
    <p:extLst>
      <p:ext uri="{BB962C8B-B14F-4D97-AF65-F5344CB8AC3E}">
        <p14:creationId xmlns:p14="http://schemas.microsoft.com/office/powerpoint/2010/main" val="31326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5</a:t>
            </a:fld>
            <a:endParaRPr lang="de-DE"/>
          </a:p>
        </p:txBody>
      </p:sp>
    </p:spTree>
    <p:extLst>
      <p:ext uri="{BB962C8B-B14F-4D97-AF65-F5344CB8AC3E}">
        <p14:creationId xmlns:p14="http://schemas.microsoft.com/office/powerpoint/2010/main" val="258650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6</a:t>
            </a:fld>
            <a:endParaRPr lang="de-DE"/>
          </a:p>
        </p:txBody>
      </p:sp>
    </p:spTree>
    <p:extLst>
      <p:ext uri="{BB962C8B-B14F-4D97-AF65-F5344CB8AC3E}">
        <p14:creationId xmlns:p14="http://schemas.microsoft.com/office/powerpoint/2010/main" val="29081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7</a:t>
            </a:fld>
            <a:endParaRPr lang="de-DE"/>
          </a:p>
        </p:txBody>
      </p:sp>
    </p:spTree>
    <p:extLst>
      <p:ext uri="{BB962C8B-B14F-4D97-AF65-F5344CB8AC3E}">
        <p14:creationId xmlns:p14="http://schemas.microsoft.com/office/powerpoint/2010/main" val="348009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8</a:t>
            </a:fld>
            <a:endParaRPr lang="de-DE"/>
          </a:p>
        </p:txBody>
      </p:sp>
    </p:spTree>
    <p:extLst>
      <p:ext uri="{BB962C8B-B14F-4D97-AF65-F5344CB8AC3E}">
        <p14:creationId xmlns:p14="http://schemas.microsoft.com/office/powerpoint/2010/main" val="264897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261431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418964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igitale-doerfer-niedersachsen.de/" TargetMode="External"/><Relationship Id="rId7" Type="http://schemas.openxmlformats.org/officeDocument/2006/relationships/image" Target="../media/image34.jpeg"/><Relationship Id="rId2" Type="http://schemas.openxmlformats.org/officeDocument/2006/relationships/hyperlink" Target="https://www.digitale-doerfer-niedersachsen.de/mitmachen/" TargetMode="External"/><Relationship Id="rId1" Type="http://schemas.openxmlformats.org/officeDocument/2006/relationships/slideLayout" Target="../slideLayouts/slideLayout4.xml"/><Relationship Id="rId6" Type="http://schemas.openxmlformats.org/officeDocument/2006/relationships/hyperlink" Target="https://www.instagram.com/digitaledoerferniedersachsen/" TargetMode="External"/><Relationship Id="rId5" Type="http://schemas.openxmlformats.org/officeDocument/2006/relationships/hyperlink" Target="https://www.digitale-doerfer-niedersachsen.de/toolbox/" TargetMode="External"/><Relationship Id="rId4" Type="http://schemas.openxmlformats.org/officeDocument/2006/relationships/hyperlink" Target="https://www.niedersachsen.digitale-doerfer.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digitale-doerfer-niedersachsen.de/mitmache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e-doerfer-niedersachsen.de/unsere-plattform/"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digitale-doerfer-niedersachsen.de/wp-content/uploads/sites/12/2024/03/2024-03-13_Checkliste_Digitale-Doerfer-Niedersachsen.pdf" TargetMode="External"/><Relationship Id="rId7" Type="http://schemas.openxmlformats.org/officeDocument/2006/relationships/hyperlink" Target="https://www.digitale-doerfer-niedersachsen.de/entscheidungsfindu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digitale-doerfer-niedersachsen.de/wp-content/uploads/sites/12/2024/01/2024-01-31_Loesungen-Digitale-Doerfer.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digitale.doerfer@arl-lg.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w.niedersachsen.d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Digitale.Doerfer@arl-bs.niedersachsen.de" TargetMode="External"/><Relationship Id="rId5" Type="http://schemas.openxmlformats.org/officeDocument/2006/relationships/hyperlink" Target="mailto:niedersachsen@digitale-chancen.de" TargetMode="External"/><Relationship Id="rId4" Type="http://schemas.openxmlformats.org/officeDocument/2006/relationships/hyperlink" Target="mailto:fabienne.hammer@iese.fraunhofer.de" TargetMode="External"/><Relationship Id="rId9" Type="http://schemas.openxmlformats.org/officeDocument/2006/relationships/hyperlink" Target="mailto:digitale.doerfer@arl-we.niedersachs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digitale-doerfer-niedersachsen.de/netzwerk/modellkommun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15"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r>
              <a:rPr lang="de-DE" dirty="0">
                <a:latin typeface="Lato"/>
              </a:rPr>
              <a:t/>
            </a:r>
            <a:br>
              <a:rPr lang="de-DE" dirty="0">
                <a:latin typeface="Lato"/>
              </a:rPr>
            </a:br>
            <a:endParaRPr lang="de-DE" b="0">
              <a:latin typeface="Lato"/>
              <a:ea typeface="Lato"/>
              <a:cs typeface="Lato"/>
            </a:endParaRPr>
          </a:p>
        </p:txBody>
      </p:sp>
      <p:sp>
        <p:nvSpPr>
          <p:cNvPr id="16" name="Rechteck 15"/>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18" name="Untertitel 1"/>
          <p:cNvSpPr>
            <a:spLocks noGrp="1"/>
          </p:cNvSpPr>
          <p:nvPr>
            <p:ph type="subTitle" idx="1"/>
          </p:nvPr>
        </p:nvSpPr>
        <p:spPr>
          <a:xfrm>
            <a:off x="622300" y="1802114"/>
            <a:ext cx="10944000" cy="647622"/>
          </a:xfrm>
        </p:spPr>
        <p:txBody>
          <a:bodyPr/>
          <a:lstStyle/>
          <a:p>
            <a:pPr algn="ctr"/>
            <a:r>
              <a:rPr lang="de-DE" sz="3200" b="1" dirty="0">
                <a:solidFill>
                  <a:srgbClr val="179C7D"/>
                </a:solidFill>
              </a:rPr>
              <a:t>Projektvorstellung</a:t>
            </a: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20"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sp>
        <p:nvSpPr>
          <p:cNvPr id="22" name="Textfeld 21"/>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23" name="Grafik 22"/>
          <p:cNvPicPr>
            <a:picLocks noChangeAspect="1"/>
          </p:cNvPicPr>
          <p:nvPr/>
        </p:nvPicPr>
        <p:blipFill rotWithShape="1">
          <a:blip r:embed="rId6"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
        <p:nvSpPr>
          <p:cNvPr id="3" name="Textfeld 2">
            <a:extLst>
              <a:ext uri="{FF2B5EF4-FFF2-40B4-BE49-F238E27FC236}">
                <a16:creationId xmlns:a16="http://schemas.microsoft.com/office/drawing/2014/main" id="{E7F213FA-D4E7-7841-EE3E-C714758A4BE6}"/>
              </a:ext>
            </a:extLst>
          </p:cNvPr>
          <p:cNvSpPr txBox="1"/>
          <p:nvPr/>
        </p:nvSpPr>
        <p:spPr>
          <a:xfrm>
            <a:off x="518075" y="6537663"/>
            <a:ext cx="1217115" cy="246221"/>
          </a:xfrm>
          <a:prstGeom prst="rect">
            <a:avLst/>
          </a:prstGeom>
          <a:noFill/>
        </p:spPr>
        <p:txBody>
          <a:bodyPr wrap="square" lIns="91440" tIns="45720" rIns="91440" bIns="45720" rtlCol="0" anchor="t">
            <a:spAutoFit/>
          </a:bodyPr>
          <a:lstStyle/>
          <a:p>
            <a:r>
              <a:rPr lang="de-DE" sz="1000" dirty="0">
                <a:latin typeface="Calibri"/>
                <a:cs typeface="Calibri"/>
              </a:rPr>
              <a:t>Stand</a:t>
            </a:r>
            <a:r>
              <a:rPr lang="de-DE" sz="1000">
                <a:latin typeface="Calibri"/>
                <a:cs typeface="Calibri"/>
              </a:rPr>
              <a:t>: </a:t>
            </a:r>
            <a:r>
              <a:rPr lang="de-DE" sz="1000" smtClean="0">
                <a:latin typeface="Calibri"/>
                <a:cs typeface="Calibri"/>
              </a:rPr>
              <a:t>30.05.2024</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Veranstaltungen</a:t>
            </a:r>
            <a:endParaRPr kumimoji="0" lang="de-DE" sz="3600" b="1" i="0" u="none" strike="noStrike" kern="1200" cap="none" spc="0" normalizeH="0" baseline="0" noProof="0" dirty="0">
              <a:ln>
                <a:noFill/>
              </a:ln>
              <a:solidFill>
                <a:srgbClr val="000000">
                  <a:lumMod val="50000"/>
                </a:srgbClr>
              </a:solidFill>
              <a:effectLst/>
              <a:uLnTx/>
              <a:uFillTx/>
              <a:latin typeface="Lato Heavy"/>
            </a:endParaRP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smtClean="0">
                <a:solidFill>
                  <a:srgbClr val="179C7D"/>
                </a:solidFill>
                <a:latin typeface="Lato Heavy"/>
              </a:rPr>
              <a:t>von Außen</a:t>
            </a:r>
            <a:r>
              <a:rPr lang="de-DE" sz="2800" dirty="0" smtClean="0">
                <a:solidFill>
                  <a:srgbClr val="179C7D"/>
                </a:solidFill>
                <a:latin typeface="Lato Heavy"/>
              </a:rPr>
              <a:t> in </a:t>
            </a:r>
            <a:r>
              <a:rPr lang="de-DE" sz="2800" dirty="0">
                <a:solidFill>
                  <a:srgbClr val="179C7D"/>
                </a:solidFill>
                <a:latin typeface="Lato Heavy"/>
              </a:rPr>
              <a:t>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3700743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smtClean="0">
                <a:solidFill>
                  <a:srgbClr val="179C7D"/>
                </a:solidFill>
                <a:latin typeface="Lato Heavy"/>
              </a:rPr>
              <a:t>von Außen</a:t>
            </a:r>
            <a:r>
              <a:rPr lang="de-DE" sz="2800" dirty="0" smtClean="0">
                <a:solidFill>
                  <a:srgbClr val="179C7D"/>
                </a:solidFill>
                <a:latin typeface="Lato Heavy"/>
              </a:rPr>
              <a:t> in </a:t>
            </a:r>
            <a:r>
              <a:rPr lang="de-DE" sz="2800" dirty="0">
                <a:solidFill>
                  <a:srgbClr val="179C7D"/>
                </a:solidFill>
                <a:latin typeface="Lato Heavy"/>
              </a:rPr>
              <a:t>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0"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1"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2"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6"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Veranstaltungen</a:t>
            </a:r>
            <a:endParaRPr kumimoji="0" lang="de-DE" sz="3600" b="1" i="0" u="none" strike="noStrike" kern="1200" cap="none" spc="0" normalizeH="0" baseline="0" noProof="0" dirty="0">
              <a:ln>
                <a:noFill/>
              </a:ln>
              <a:solidFill>
                <a:srgbClr val="000000">
                  <a:lumMod val="50000"/>
                </a:srgbClr>
              </a:solidFill>
              <a:effectLst/>
              <a:uLnTx/>
              <a:uFillTx/>
              <a:latin typeface="Lato Heavy"/>
            </a:endParaRPr>
          </a:p>
        </p:txBody>
      </p:sp>
    </p:spTree>
    <p:extLst>
      <p:ext uri="{BB962C8B-B14F-4D97-AF65-F5344CB8AC3E}">
        <p14:creationId xmlns:p14="http://schemas.microsoft.com/office/powerpoint/2010/main" val="2479583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211788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LösBar – Der Draht zur Gemeinde</a:t>
            </a:r>
            <a:endParaRPr lang="de-DE" sz="2000" kern="0" dirty="0">
              <a:solidFill>
                <a:srgbClr val="179C7D"/>
              </a:solidFill>
              <a:latin typeface="Lato Heavy"/>
            </a:endParaRPr>
          </a:p>
        </p:txBody>
      </p:sp>
      <p:sp>
        <p:nvSpPr>
          <p:cNvPr id="3" name="Rechteck 2"/>
          <p:cNvSpPr/>
          <p:nvPr/>
        </p:nvSpPr>
        <p:spPr>
          <a:xfrm>
            <a:off x="622300" y="1853155"/>
            <a:ext cx="6388100" cy="3748719"/>
          </a:xfrm>
          <a:prstGeom prst="rect">
            <a:avLst/>
          </a:prstGeom>
          <a:ln w="12700">
            <a:solidFill>
              <a:srgbClr val="179C7D"/>
            </a:solidFill>
          </a:ln>
        </p:spPr>
        <p:txBody>
          <a:bodyPr wrap="square" lIns="91440" tIns="45720" rIns="91440" bIns="45720" anchor="t">
            <a:spAutoFit/>
          </a:bodyPr>
          <a:lstStyle/>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Verbindung zwischen Verwaltung und Bürger*innen</a:t>
            </a: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Kontakt zur Verwaltung über </a:t>
            </a:r>
            <a:r>
              <a:rPr kumimoji="0" lang="de-DE" sz="2400" i="0" u="none" strike="noStrike" kern="1200" cap="none" spc="0" normalizeH="0" baseline="0" noProof="0" dirty="0" smtClean="0">
                <a:ln>
                  <a:noFill/>
                </a:ln>
                <a:solidFill>
                  <a:srgbClr val="000000">
                    <a:lumMod val="50000"/>
                  </a:srgbClr>
                </a:solidFill>
                <a:effectLst/>
                <a:uLnTx/>
                <a:uFillTx/>
                <a:latin typeface="Lato Heavy"/>
              </a:rPr>
              <a:t>den Kanal </a:t>
            </a:r>
            <a:r>
              <a:rPr kumimoji="0" lang="de-DE" sz="2400" b="1" i="0" u="none" strike="noStrike" kern="1200" cap="none" spc="0" normalizeH="0" baseline="0" noProof="0" dirty="0" smtClean="0">
                <a:ln>
                  <a:noFill/>
                </a:ln>
                <a:solidFill>
                  <a:srgbClr val="000000">
                    <a:lumMod val="50000"/>
                  </a:srgbClr>
                </a:solidFill>
                <a:effectLst/>
                <a:uLnTx/>
                <a:uFillTx/>
                <a:latin typeface="Lato Heavy"/>
              </a:rPr>
              <a:t>Sag‘s uns</a:t>
            </a:r>
            <a:r>
              <a:rPr kumimoji="0" lang="de-DE" sz="2400" i="0" u="none" strike="noStrike" kern="1200" cap="none" spc="0" normalizeH="0" baseline="0" noProof="0" dirty="0" smtClean="0">
                <a:ln>
                  <a:noFill/>
                </a:ln>
                <a:solidFill>
                  <a:srgbClr val="000000">
                    <a:lumMod val="50000"/>
                  </a:srgbClr>
                </a:solidFill>
                <a:effectLst/>
                <a:uLnTx/>
                <a:uFillTx/>
                <a:latin typeface="Lato Heavy"/>
              </a:rPr>
              <a:t> </a:t>
            </a:r>
            <a:r>
              <a:rPr kumimoji="0" lang="de-DE" sz="2400" i="0" u="none" strike="noStrike" kern="1200" cap="none" spc="0" normalizeH="0" baseline="0" noProof="0" dirty="0">
                <a:ln>
                  <a:noFill/>
                </a:ln>
                <a:solidFill>
                  <a:srgbClr val="000000">
                    <a:lumMod val="50000"/>
                  </a:srgbClr>
                </a:solidFill>
                <a:effectLst/>
                <a:uLnTx/>
                <a:uFillTx/>
                <a:latin typeface="Lato Heavy"/>
              </a:rPr>
              <a:t>im DorfFunk</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Vorschläge und Wünsche einbringen und Mängel melden</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Nachrichten können direkt in der LösBar bearbeitet </a:t>
            </a:r>
            <a:r>
              <a:rPr kumimoji="0" lang="de-DE" sz="2400" i="0" u="none" strike="noStrike" kern="1200" cap="none" spc="0" normalizeH="0" baseline="0" noProof="0" dirty="0" smtClean="0">
                <a:ln>
                  <a:noFill/>
                </a:ln>
                <a:solidFill>
                  <a:srgbClr val="000000">
                    <a:lumMod val="50000"/>
                  </a:srgbClr>
                </a:solidFill>
                <a:effectLst/>
                <a:uLnTx/>
                <a:uFillTx/>
                <a:latin typeface="Lato Heavy"/>
              </a:rPr>
              <a:t>werden</a:t>
            </a:r>
            <a:endParaRPr kumimoji="0" lang="de-DE" sz="2400" i="0" u="none" strike="noStrike" kern="1200" cap="none" spc="0" normalizeH="0" baseline="0" noProof="0" dirty="0">
              <a:ln>
                <a:noFill/>
              </a:ln>
              <a:solidFill>
                <a:srgbClr val="000000">
                  <a:lumMod val="50000"/>
                </a:srgbClr>
              </a:solidFill>
              <a:effectLst/>
              <a:uLnTx/>
              <a:uFillTx/>
              <a:latin typeface="Lato Heavy"/>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689" y="2632784"/>
            <a:ext cx="3810117" cy="2189460"/>
          </a:xfrm>
          <a:prstGeom prst="rect">
            <a:avLst/>
          </a:prstGeom>
        </p:spPr>
      </p:pic>
    </p:spTree>
    <p:extLst>
      <p:ext uri="{BB962C8B-B14F-4D97-AF65-F5344CB8AC3E}">
        <p14:creationId xmlns:p14="http://schemas.microsoft.com/office/powerpoint/2010/main" val="216451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774" y="1720814"/>
            <a:ext cx="3793490" cy="4056927"/>
          </a:xfrm>
          <a:prstGeom prst="rect">
            <a:avLst/>
          </a:prstGeom>
          <a:ln w="12700">
            <a:solidFill>
              <a:schemeClr val="tx1"/>
            </a:solidFill>
          </a:ln>
        </p:spPr>
      </p:pic>
      <p:sp>
        <p:nvSpPr>
          <p:cNvPr id="8" name="Textfeld 7"/>
          <p:cNvSpPr txBox="1"/>
          <p:nvPr/>
        </p:nvSpPr>
        <p:spPr>
          <a:xfrm>
            <a:off x="1315507" y="3137018"/>
            <a:ext cx="5389617" cy="2640723"/>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smtClean="0">
                <a:latin typeface="Lato Heavy"/>
              </a:rPr>
              <a:t>Durch </a:t>
            </a:r>
            <a:r>
              <a:rPr lang="de-DE" dirty="0">
                <a:latin typeface="Lato Heavy"/>
              </a:rPr>
              <a:t>die LösBar werden </a:t>
            </a:r>
            <a:r>
              <a:rPr lang="de-DE" dirty="0" smtClean="0">
                <a:latin typeface="Lato Heavy"/>
              </a:rPr>
              <a:t>Bürger*innen </a:t>
            </a:r>
            <a:r>
              <a:rPr lang="de-DE" dirty="0">
                <a:latin typeface="Lato Heavy"/>
              </a:rPr>
              <a:t>und Verwaltung näher zusammengebracht, um </a:t>
            </a:r>
            <a:r>
              <a:rPr lang="de-DE" dirty="0" smtClean="0">
                <a:latin typeface="Lato Heavy"/>
              </a:rPr>
              <a:t>ihr Anliegen </a:t>
            </a:r>
            <a:r>
              <a:rPr lang="de-DE" dirty="0">
                <a:latin typeface="Lato Heavy"/>
              </a:rPr>
              <a:t>gemeinsam als Team zu lösen</a:t>
            </a:r>
            <a:r>
              <a:rPr lang="de-DE" dirty="0" smtClean="0">
                <a:latin typeface="Lato Heavy"/>
              </a:rPr>
              <a:t>.</a:t>
            </a:r>
          </a:p>
          <a:p>
            <a:pPr>
              <a:buClr>
                <a:schemeClr val="tx2"/>
              </a:buClr>
            </a:pPr>
            <a:r>
              <a:rPr lang="de-DE" b="1" dirty="0" smtClean="0">
                <a:solidFill>
                  <a:schemeClr val="tx2"/>
                </a:solidFill>
                <a:latin typeface="Lato Heavy"/>
              </a:rPr>
              <a:t>DorfFunk</a:t>
            </a:r>
            <a:endParaRPr lang="de-DE" b="1" dirty="0">
              <a:solidFill>
                <a:schemeClr val="tx2"/>
              </a:solidFill>
              <a:latin typeface="Lato Heavy"/>
            </a:endParaRPr>
          </a:p>
          <a:p>
            <a:pPr marL="285750" indent="-285750">
              <a:buClr>
                <a:schemeClr val="tx2"/>
              </a:buClr>
              <a:buFont typeface="Wingdings" panose="05000000000000000000" pitchFamily="2" charset="2"/>
              <a:buChar char="Ø"/>
            </a:pPr>
            <a:r>
              <a:rPr lang="de-DE" dirty="0" smtClean="0">
                <a:latin typeface="Lato Heavy"/>
              </a:rPr>
              <a:t>Kanal </a:t>
            </a:r>
            <a:r>
              <a:rPr lang="de-DE" b="1" dirty="0" smtClean="0">
                <a:latin typeface="Lato Heavy"/>
              </a:rPr>
              <a:t>Sag‘s </a:t>
            </a:r>
            <a:r>
              <a:rPr lang="de-DE" b="1" dirty="0">
                <a:latin typeface="Lato Heavy"/>
              </a:rPr>
              <a:t>u</a:t>
            </a:r>
            <a:r>
              <a:rPr lang="de-DE" b="1" dirty="0" smtClean="0">
                <a:latin typeface="Lato Heavy"/>
              </a:rPr>
              <a:t>ns</a:t>
            </a:r>
            <a:r>
              <a:rPr lang="de-DE" dirty="0" smtClean="0">
                <a:latin typeface="Lato Heavy"/>
              </a:rPr>
              <a:t> </a:t>
            </a:r>
            <a:r>
              <a:rPr lang="de-DE" dirty="0">
                <a:latin typeface="Lato Heavy"/>
              </a:rPr>
              <a:t>ermöglicht es Bürger*innen über den DorfFunk Mängel, Ideen und Wünsche direkt ihrer Verwaltung mitzuteilen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r>
              <a:rPr lang="de-DE" sz="2000" dirty="0" smtClean="0">
                <a:solidFill>
                  <a:schemeClr val="tx2"/>
                </a:solidFill>
                <a:latin typeface="Lato Heavy"/>
              </a:rPr>
              <a:t>)</a:t>
            </a:r>
            <a:endParaRPr lang="de-DE" sz="2000" dirty="0">
              <a:solidFill>
                <a:schemeClr val="tx2"/>
              </a:solidFill>
              <a:latin typeface="Lato Heavy"/>
            </a:endParaRPr>
          </a:p>
        </p:txBody>
      </p:sp>
    </p:spTree>
    <p:extLst>
      <p:ext uri="{BB962C8B-B14F-4D97-AF65-F5344CB8AC3E}">
        <p14:creationId xmlns:p14="http://schemas.microsoft.com/office/powerpoint/2010/main" val="340702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824" y="2229742"/>
            <a:ext cx="1396071" cy="139607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052" y="2229743"/>
            <a:ext cx="1396071" cy="1396071"/>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9280" y="1161330"/>
            <a:ext cx="2593209" cy="4625920"/>
          </a:xfrm>
          <a:prstGeom prst="rect">
            <a:avLst/>
          </a:prstGeom>
          <a:ln w="12700">
            <a:solidFill>
              <a:schemeClr val="tx1"/>
            </a:solidFill>
          </a:ln>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r>
              <a:rPr lang="de-DE" sz="2000" dirty="0" smtClean="0">
                <a:solidFill>
                  <a:schemeClr val="tx2"/>
                </a:solidFill>
                <a:latin typeface="Lato Heavy"/>
              </a:rPr>
              <a:t>)</a:t>
            </a:r>
            <a:endParaRPr lang="de-DE" sz="2000" dirty="0">
              <a:solidFill>
                <a:schemeClr val="tx2"/>
              </a:solidFill>
              <a:latin typeface="Lato Heavy"/>
            </a:endParaRPr>
          </a:p>
        </p:txBody>
      </p:sp>
      <p:sp>
        <p:nvSpPr>
          <p:cNvPr id="13" name="Textfeld 12"/>
          <p:cNvSpPr txBox="1"/>
          <p:nvPr/>
        </p:nvSpPr>
        <p:spPr>
          <a:xfrm>
            <a:off x="1315506" y="3935386"/>
            <a:ext cx="5389617" cy="1842355"/>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latin typeface="Lato Heavy"/>
              </a:rPr>
              <a:t>Bedarfsorientierte Behebung von Mängeln</a:t>
            </a:r>
            <a:endParaRPr lang="de-DE" sz="2000" dirty="0">
              <a:solidFill>
                <a:srgbClr val="000000"/>
              </a:solidFill>
              <a:latin typeface="Lato Heavy"/>
              <a:ea typeface="Lato Heavy" charset="0"/>
              <a:cs typeface="Lato Heavy" charset="0"/>
            </a:endParaRPr>
          </a:p>
          <a:p>
            <a:r>
              <a:rPr lang="de-DE" b="1" dirty="0" smtClean="0">
                <a:solidFill>
                  <a:schemeClr val="tx2"/>
                </a:solidFill>
                <a:latin typeface="Lato Heavy"/>
              </a:rPr>
              <a:t>Vorteil </a:t>
            </a:r>
            <a:r>
              <a:rPr lang="de-DE" b="1" dirty="0">
                <a:solidFill>
                  <a:schemeClr val="tx2"/>
                </a:solidFill>
                <a:latin typeface="Lato Heavy"/>
              </a:rPr>
              <a:t>für die Kommune</a:t>
            </a:r>
          </a:p>
          <a:p>
            <a:pPr marL="285750" indent="-285750">
              <a:buClr>
                <a:schemeClr val="tx2"/>
              </a:buClr>
              <a:buFont typeface="Wingdings" panose="05000000000000000000" pitchFamily="2" charset="2"/>
              <a:buChar char="Ø"/>
            </a:pPr>
            <a:r>
              <a:rPr lang="de-DE" dirty="0" smtClean="0">
                <a:latin typeface="Lato Heavy"/>
              </a:rPr>
              <a:t>Schnelle Kommunikation zwischen Bürger*innen und Verwaltung</a:t>
            </a:r>
            <a:endParaRPr lang="de-DE" dirty="0">
              <a:latin typeface="Lato Heavy"/>
            </a:endParaRPr>
          </a:p>
        </p:txBody>
      </p:sp>
    </p:spTree>
    <p:extLst>
      <p:ext uri="{BB962C8B-B14F-4D97-AF65-F5344CB8AC3E}">
        <p14:creationId xmlns:p14="http://schemas.microsoft.com/office/powerpoint/2010/main" val="3001926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F7EF-5A99-3F53-5DF2-8CF2EE002169}"/>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smtClean="0">
                <a:solidFill>
                  <a:schemeClr val="tx2"/>
                </a:solidFill>
                <a:latin typeface="Lato Heavy"/>
              </a:rPr>
              <a:t>Gelebte Demokratie im Dorf</a:t>
            </a:r>
            <a:endParaRPr lang="de-DE" sz="2000" dirty="0">
              <a:solidFill>
                <a:schemeClr val="tx2"/>
              </a:solidFill>
              <a:latin typeface="Lato Heavy"/>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3D0C03E-7DD1-FB92-F243-E2E335F622A3}"/>
              </a:ext>
            </a:extLst>
          </p:cNvPr>
          <p:cNvSpPr txBox="1"/>
          <p:nvPr/>
        </p:nvSpPr>
        <p:spPr>
          <a:xfrm>
            <a:off x="1315507" y="2469107"/>
            <a:ext cx="5389617" cy="3527119"/>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a:latin typeface="Lato Heavy"/>
                <a:ea typeface="Lato"/>
                <a:cs typeface="Arial"/>
              </a:rPr>
              <a:t>Demonstrationen gegen Rechtsextremismus</a:t>
            </a:r>
          </a:p>
          <a:p>
            <a:r>
              <a:rPr lang="de-DE" b="1" dirty="0">
                <a:solidFill>
                  <a:schemeClr val="tx2"/>
                </a:solidFill>
                <a:latin typeface="Lato Heavy"/>
              </a:rPr>
              <a:t>DorfFunk</a:t>
            </a:r>
            <a:endParaRPr lang="de-DE" b="1" dirty="0">
              <a:solidFill>
                <a:schemeClr val="tx2"/>
              </a:solidFill>
              <a:latin typeface="Lato Heavy"/>
              <a:ea typeface="Lato"/>
              <a:cs typeface="Lato"/>
            </a:endParaRPr>
          </a:p>
          <a:p>
            <a:pPr marL="285750" indent="-285750">
              <a:buClr>
                <a:schemeClr val="tx2"/>
              </a:buClr>
              <a:buFont typeface="Wingdings" panose="05000000000000000000" pitchFamily="2" charset="2"/>
              <a:buChar char="Ø"/>
            </a:pPr>
            <a:r>
              <a:rPr lang="de-DE" dirty="0">
                <a:latin typeface="Lato Heavy"/>
                <a:ea typeface="Lato"/>
                <a:cs typeface="Lato"/>
              </a:rPr>
              <a:t>Aufrufe zu Demonstrationen + Einsatz für die Demokratie aus Bürgerschaft und Verwaltung</a:t>
            </a:r>
          </a:p>
          <a:p>
            <a:pPr marL="285750" indent="-285750">
              <a:buClr>
                <a:schemeClr val="tx2"/>
              </a:buClr>
              <a:buFont typeface="Wingdings" panose="05000000000000000000" pitchFamily="2" charset="2"/>
              <a:buChar char="Ø"/>
            </a:pPr>
            <a:r>
              <a:rPr lang="de-DE" dirty="0">
                <a:latin typeface="Lato Heavy"/>
                <a:ea typeface="Lato"/>
                <a:cs typeface="Lato"/>
              </a:rPr>
              <a:t>Diskussionen in Posts und Kommentaren</a:t>
            </a:r>
          </a:p>
          <a:p>
            <a:pPr marL="285750" indent="-285750">
              <a:buClr>
                <a:schemeClr val="tx2"/>
              </a:buClr>
              <a:buFont typeface="Wingdings" panose="05000000000000000000" pitchFamily="2" charset="2"/>
              <a:buChar char="Ø"/>
            </a:pPr>
            <a:r>
              <a:rPr lang="de-DE" dirty="0">
                <a:latin typeface="Lato Heavy"/>
                <a:ea typeface="Lato"/>
                <a:cs typeface="Lato"/>
              </a:rPr>
              <a:t>Netiquette von Kommunen für gutes Miteinander im DorfFunk formuliert</a:t>
            </a:r>
          </a:p>
          <a:p>
            <a:pPr marL="285750" indent="-285750">
              <a:buClr>
                <a:schemeClr val="tx2"/>
              </a:buClr>
              <a:buFont typeface="Wingdings" panose="05000000000000000000" pitchFamily="2" charset="2"/>
              <a:buChar char="Ø"/>
            </a:pPr>
            <a:r>
              <a:rPr lang="de-DE" dirty="0">
                <a:latin typeface="Lato Heavy"/>
                <a:ea typeface="Lato"/>
                <a:cs typeface="Lato"/>
              </a:rPr>
              <a:t>Engagierte </a:t>
            </a:r>
            <a:r>
              <a:rPr lang="de-DE" dirty="0" err="1">
                <a:latin typeface="Lato Heavy"/>
                <a:ea typeface="Lato"/>
                <a:cs typeface="Lato"/>
              </a:rPr>
              <a:t>DorfFunk</a:t>
            </a:r>
            <a:r>
              <a:rPr lang="de-DE" dirty="0">
                <a:latin typeface="Lato Heavy"/>
                <a:ea typeface="Lato"/>
                <a:cs typeface="Lato"/>
              </a:rPr>
              <a:t>-Moderator*innen und Bürger*innen in Diskussionen</a:t>
            </a:r>
          </a:p>
        </p:txBody>
      </p:sp>
      <p:pic>
        <p:nvPicPr>
          <p:cNvPr id="2" name="Picture 1">
            <a:extLst>
              <a:ext uri="{FF2B5EF4-FFF2-40B4-BE49-F238E27FC236}">
                <a16:creationId xmlns:a16="http://schemas.microsoft.com/office/drawing/2014/main" id="{08EE81EA-FFE5-E121-9B60-75D104179189}"/>
              </a:ext>
            </a:extLst>
          </p:cNvPr>
          <p:cNvPicPr>
            <a:picLocks noChangeAspect="1"/>
          </p:cNvPicPr>
          <p:nvPr/>
        </p:nvPicPr>
        <p:blipFill rotWithShape="1">
          <a:blip r:embed="rId4"/>
          <a:srcRect t="3387" r="-469" b="15873"/>
          <a:stretch/>
        </p:blipFill>
        <p:spPr>
          <a:xfrm>
            <a:off x="6511813" y="904216"/>
            <a:ext cx="2625247" cy="3741858"/>
          </a:xfrm>
          <a:prstGeom prst="rect">
            <a:avLst/>
          </a:prstGeom>
          <a:ln w="12700">
            <a:solidFill>
              <a:schemeClr val="tx1"/>
            </a:solidFill>
          </a:ln>
        </p:spPr>
      </p:pic>
      <p:pic>
        <p:nvPicPr>
          <p:cNvPr id="3" name="Picture 2">
            <a:extLst>
              <a:ext uri="{FF2B5EF4-FFF2-40B4-BE49-F238E27FC236}">
                <a16:creationId xmlns:a16="http://schemas.microsoft.com/office/drawing/2014/main" id="{922B52EA-56A4-F75D-6112-07E72101B573}"/>
              </a:ext>
            </a:extLst>
          </p:cNvPr>
          <p:cNvPicPr>
            <a:picLocks noChangeAspect="1"/>
          </p:cNvPicPr>
          <p:nvPr/>
        </p:nvPicPr>
        <p:blipFill rotWithShape="1">
          <a:blip r:embed="rId5"/>
          <a:srcRect t="3704" r="546" b="13272"/>
          <a:stretch/>
        </p:blipFill>
        <p:spPr>
          <a:xfrm>
            <a:off x="9044460" y="2033825"/>
            <a:ext cx="2663922" cy="3962401"/>
          </a:xfrm>
          <a:prstGeom prst="rect">
            <a:avLst/>
          </a:prstGeom>
          <a:ln w="12700">
            <a:solidFill>
              <a:schemeClr val="tx1"/>
            </a:solidFill>
          </a:ln>
        </p:spPr>
      </p:pic>
    </p:spTree>
    <p:extLst>
      <p:ext uri="{BB962C8B-B14F-4D97-AF65-F5344CB8AC3E}">
        <p14:creationId xmlns:p14="http://schemas.microsoft.com/office/powerpoint/2010/main" val="140892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BA59E-FFB7-5AB4-A6A7-8C108A42C7C7}"/>
            </a:ext>
          </a:extLst>
        </p:cNvPr>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506" y="1687004"/>
            <a:ext cx="1396071" cy="1396071"/>
          </a:xfrm>
          <a:prstGeom prst="rect">
            <a:avLst/>
          </a:prstGeom>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smtClean="0">
                <a:solidFill>
                  <a:schemeClr val="tx2"/>
                </a:solidFill>
                <a:latin typeface="Lato Heavy"/>
              </a:rPr>
              <a:t>Gelebte Demokratie im Dorf</a:t>
            </a:r>
            <a:endParaRPr lang="de-DE" sz="2000" dirty="0">
              <a:solidFill>
                <a:schemeClr val="tx2"/>
              </a:solidFill>
              <a:latin typeface="Lato Heavy"/>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919A533-71BB-F7E6-FBC5-3F771097D333}"/>
              </a:ext>
            </a:extLst>
          </p:cNvPr>
          <p:cNvSpPr txBox="1"/>
          <p:nvPr/>
        </p:nvSpPr>
        <p:spPr>
          <a:xfrm>
            <a:off x="1315506" y="3244704"/>
            <a:ext cx="5389617" cy="2751522"/>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gelungene Kommunikation über vielfältige gesellschaftliche Themen</a:t>
            </a:r>
          </a:p>
          <a:p>
            <a:r>
              <a:rPr lang="de-DE" b="1" dirty="0">
                <a:solidFill>
                  <a:schemeClr val="tx2"/>
                </a:solidFill>
                <a:latin typeface="Lato Heavy"/>
              </a:rPr>
              <a:t>Vorteil für die Kommune</a:t>
            </a:r>
            <a:endParaRPr lang="de-DE" dirty="0">
              <a:solidFill>
                <a:schemeClr val="tx2"/>
              </a:solidFill>
              <a:latin typeface="Lato Heavy"/>
            </a:endParaRP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der Kommunikation und des Austauschs zwischen Bürger*innen untereinander und mit der </a:t>
            </a:r>
            <a:r>
              <a:rPr lang="de-DE" dirty="0" smtClean="0">
                <a:solidFill>
                  <a:srgbClr val="000000"/>
                </a:solidFill>
                <a:latin typeface="Lato Heavy"/>
                <a:ea typeface="Lato"/>
                <a:cs typeface="Lato"/>
              </a:rPr>
              <a:t>Verwaltung</a:t>
            </a:r>
            <a:endParaRPr lang="de-DE" dirty="0">
              <a:solidFill>
                <a:srgbClr val="000000"/>
              </a:solidFill>
              <a:latin typeface="Lato Heavy"/>
              <a:ea typeface="Lato"/>
              <a:cs typeface="Lato"/>
            </a:endParaRP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demokratischer Werte</a:t>
            </a:r>
          </a:p>
        </p:txBody>
      </p:sp>
      <p:pic>
        <p:nvPicPr>
          <p:cNvPr id="2" name="Picture 1">
            <a:extLst>
              <a:ext uri="{FF2B5EF4-FFF2-40B4-BE49-F238E27FC236}">
                <a16:creationId xmlns:a16="http://schemas.microsoft.com/office/drawing/2014/main" id="{8BE2029C-D141-34FF-5A16-7E5789B014AD}"/>
              </a:ext>
            </a:extLst>
          </p:cNvPr>
          <p:cNvPicPr>
            <a:picLocks noChangeAspect="1"/>
          </p:cNvPicPr>
          <p:nvPr/>
        </p:nvPicPr>
        <p:blipFill rotWithShape="1">
          <a:blip r:embed="rId5"/>
          <a:srcRect t="4875" r="546" b="15741"/>
          <a:stretch/>
        </p:blipFill>
        <p:spPr>
          <a:xfrm>
            <a:off x="8606120" y="1966090"/>
            <a:ext cx="2886129" cy="4066590"/>
          </a:xfrm>
          <a:prstGeom prst="rect">
            <a:avLst/>
          </a:prstGeom>
          <a:ln w="12700">
            <a:solidFill>
              <a:schemeClr val="tx1"/>
            </a:solidFill>
          </a:ln>
        </p:spPr>
      </p:pic>
      <p:pic>
        <p:nvPicPr>
          <p:cNvPr id="3" name="Picture 2">
            <a:extLst>
              <a:ext uri="{FF2B5EF4-FFF2-40B4-BE49-F238E27FC236}">
                <a16:creationId xmlns:a16="http://schemas.microsoft.com/office/drawing/2014/main" id="{1F14BDB4-BF9E-6D4B-97CC-FB67C22AB8F9}"/>
              </a:ext>
            </a:extLst>
          </p:cNvPr>
          <p:cNvPicPr>
            <a:picLocks noChangeAspect="1"/>
          </p:cNvPicPr>
          <p:nvPr/>
        </p:nvPicPr>
        <p:blipFill rotWithShape="1">
          <a:blip r:embed="rId6"/>
          <a:srcRect l="820" t="37905" r="1778" b="15711"/>
          <a:stretch/>
        </p:blipFill>
        <p:spPr>
          <a:xfrm>
            <a:off x="5682405" y="1203347"/>
            <a:ext cx="2790164" cy="2363383"/>
          </a:xfrm>
          <a:prstGeom prst="rect">
            <a:avLst/>
          </a:prstGeom>
          <a:ln w="12700">
            <a:solidFill>
              <a:schemeClr val="tx1"/>
            </a:solidFill>
          </a:ln>
        </p:spPr>
      </p:pic>
    </p:spTree>
    <p:extLst>
      <p:ext uri="{BB962C8B-B14F-4D97-AF65-F5344CB8AC3E}">
        <p14:creationId xmlns:p14="http://schemas.microsoft.com/office/powerpoint/2010/main" val="3523312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1FB1E536-2EFD-92EC-AFEB-2104ACFB870F}"/>
              </a:ext>
            </a:extLst>
          </p:cNvPr>
          <p:cNvSpPr>
            <a:spLocks noGrp="1"/>
          </p:cNvSpPr>
          <p:nvPr>
            <p:ph idx="1"/>
          </p:nvPr>
        </p:nvSpPr>
        <p:spPr>
          <a:xfrm>
            <a:off x="622300" y="1277235"/>
            <a:ext cx="10928569" cy="4682131"/>
          </a:xfrm>
          <a:solidFill>
            <a:schemeClr val="bg1"/>
          </a:solidFill>
          <a:ln w="12700">
            <a:solidFill>
              <a:srgbClr val="179C7D"/>
            </a:solidFill>
          </a:ln>
        </p:spPr>
        <p:txBody>
          <a:bodyPr/>
          <a:lstStyle/>
          <a:p>
            <a:pPr marL="180000" indent="0">
              <a:spcBef>
                <a:spcPts val="600"/>
              </a:spcBef>
              <a:spcAft>
                <a:spcPts val="600"/>
              </a:spcAft>
              <a:buNone/>
            </a:pPr>
            <a:r>
              <a:rPr lang="de-DE" sz="2400" b="1" dirty="0"/>
              <a:t>Kommunikationskanäle</a:t>
            </a:r>
          </a:p>
          <a:p>
            <a:pPr marL="1242900" lvl="3" indent="-342900">
              <a:buClr>
                <a:srgbClr val="179C7D"/>
              </a:buClr>
              <a:buFont typeface="Wingdings" panose="05000000000000000000" pitchFamily="2" charset="2"/>
              <a:buChar char="Ø"/>
            </a:pPr>
            <a:r>
              <a:rPr lang="de-DE" sz="2000" dirty="0">
                <a:hlinkClick r:id="rId2"/>
              </a:rPr>
              <a:t>Monatlicher Newsletter</a:t>
            </a:r>
            <a:r>
              <a:rPr lang="de-DE" sz="2000" dirty="0"/>
              <a:t> (digital)</a:t>
            </a:r>
          </a:p>
          <a:p>
            <a:pPr marL="1242900" lvl="3" indent="-342900">
              <a:buClr>
                <a:srgbClr val="179C7D"/>
              </a:buClr>
              <a:buFont typeface="Wingdings" panose="05000000000000000000" pitchFamily="2" charset="2"/>
              <a:buChar char="Ø"/>
            </a:pPr>
            <a:r>
              <a:rPr lang="de-DE" sz="2000" dirty="0">
                <a:hlinkClick r:id="rId3"/>
              </a:rPr>
              <a:t>Webseite</a:t>
            </a:r>
            <a:r>
              <a:rPr lang="de-DE" sz="2000" dirty="0"/>
              <a:t>, </a:t>
            </a:r>
            <a:r>
              <a:rPr lang="de-DE" sz="2000" dirty="0">
                <a:hlinkClick r:id="rId4"/>
              </a:rPr>
              <a:t>LandNews</a:t>
            </a:r>
            <a:r>
              <a:rPr lang="de-DE" sz="2000" dirty="0"/>
              <a:t>, </a:t>
            </a:r>
            <a:r>
              <a:rPr lang="de-DE" sz="2000" dirty="0">
                <a:hlinkClick r:id="rId5"/>
              </a:rPr>
              <a:t>Toolbox</a:t>
            </a:r>
            <a:r>
              <a:rPr lang="de-DE" sz="2000" dirty="0"/>
              <a:t>, DorfFunk (digital)</a:t>
            </a:r>
          </a:p>
          <a:p>
            <a:pPr marL="1242900" lvl="3" indent="-342900">
              <a:buClr>
                <a:srgbClr val="179C7D"/>
              </a:buClr>
              <a:buFont typeface="Wingdings" panose="05000000000000000000" pitchFamily="2" charset="2"/>
              <a:buChar char="Ø"/>
            </a:pPr>
            <a:r>
              <a:rPr lang="de-DE" sz="2000" dirty="0">
                <a:hlinkClick r:id="rId6"/>
              </a:rPr>
              <a:t>Social Media</a:t>
            </a:r>
            <a:r>
              <a:rPr lang="de-DE" sz="2000" dirty="0"/>
              <a:t> (digital)</a:t>
            </a:r>
          </a:p>
          <a:p>
            <a:pPr marL="1242900" lvl="3" indent="-342900">
              <a:buClr>
                <a:srgbClr val="179C7D"/>
              </a:buClr>
              <a:buFont typeface="Wingdings" panose="05000000000000000000" pitchFamily="2" charset="2"/>
              <a:buChar char="Ø"/>
            </a:pPr>
            <a:r>
              <a:rPr lang="de-DE" sz="2000" dirty="0"/>
              <a:t>Projektflyer + Postkarten (digital, analog)</a:t>
            </a:r>
          </a:p>
          <a:p>
            <a:pPr marL="180000" indent="0">
              <a:spcBef>
                <a:spcPts val="600"/>
              </a:spcBef>
              <a:spcAft>
                <a:spcPts val="600"/>
              </a:spcAft>
              <a:buNone/>
            </a:pPr>
            <a:r>
              <a:rPr lang="de-DE" sz="2400" b="1" dirty="0"/>
              <a:t>Veranstaltungen</a:t>
            </a:r>
          </a:p>
          <a:p>
            <a:pPr marL="1242900" lvl="3" indent="-342900">
              <a:buClr>
                <a:srgbClr val="179C7D"/>
              </a:buClr>
              <a:buFont typeface="Wingdings" panose="05000000000000000000" pitchFamily="2" charset="2"/>
              <a:buChar char="Ø"/>
            </a:pPr>
            <a:r>
              <a:rPr lang="de-DE" sz="2000" dirty="0"/>
              <a:t>(Digitale) Infoabende</a:t>
            </a:r>
          </a:p>
          <a:p>
            <a:pPr marL="1242900" lvl="3" indent="-342900">
              <a:buClr>
                <a:srgbClr val="179C7D"/>
              </a:buClr>
              <a:buFont typeface="Wingdings" panose="05000000000000000000" pitchFamily="2" charset="2"/>
              <a:buChar char="Ø"/>
            </a:pPr>
            <a:r>
              <a:rPr lang="de-DE" sz="2000" dirty="0"/>
              <a:t>Roadshow – Termine in den Landkreisen</a:t>
            </a:r>
          </a:p>
          <a:p>
            <a:pPr marL="180000" indent="0">
              <a:spcBef>
                <a:spcPts val="600"/>
              </a:spcBef>
              <a:spcAft>
                <a:spcPts val="600"/>
              </a:spcAft>
              <a:buNone/>
            </a:pPr>
            <a:r>
              <a:rPr lang="de-DE" sz="2400" b="1" dirty="0"/>
              <a:t>Toolbox/Material</a:t>
            </a:r>
          </a:p>
          <a:p>
            <a:pPr marL="180000" lvl="1" indent="0">
              <a:buClr>
                <a:srgbClr val="179C7D"/>
              </a:buClr>
              <a:buNone/>
            </a:pPr>
            <a:r>
              <a:rPr lang="de-DE" sz="2000" dirty="0" smtClean="0"/>
              <a:t>			Digitaler </a:t>
            </a:r>
            <a:r>
              <a:rPr lang="de-DE" sz="2000" dirty="0"/>
              <a:t>Werkzeugkasten, um Kommunen zu informieren und sie bei der Umsetzung </a:t>
            </a:r>
            <a:r>
              <a:rPr lang="de-DE" sz="2000" dirty="0" smtClean="0"/>
              <a:t>				vor </a:t>
            </a:r>
            <a:r>
              <a:rPr lang="de-DE" sz="2000" dirty="0"/>
              <a:t>Ort </a:t>
            </a:r>
            <a:r>
              <a:rPr lang="de-DE" sz="2000" b="1" dirty="0"/>
              <a:t>von der Entscheidungsfindung bis zur Freischaltung</a:t>
            </a:r>
            <a:r>
              <a:rPr lang="de-DE" sz="2000" dirty="0"/>
              <a:t> zu begleiten</a:t>
            </a: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a:t>
            </a:r>
            <a:endParaRPr lang="de-DE" sz="1800" kern="0" dirty="0">
              <a:solidFill>
                <a:schemeClr val="tx2"/>
              </a:solidFill>
              <a:latin typeface="Lato Heavy"/>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7146" y="1573471"/>
            <a:ext cx="3413020" cy="2177004"/>
          </a:xfrm>
          <a:prstGeom prst="rect">
            <a:avLst/>
          </a:prstGeom>
          <a:ln w="12700">
            <a:solidFill>
              <a:schemeClr val="tx1"/>
            </a:solidFill>
          </a:ln>
        </p:spPr>
      </p:pic>
    </p:spTree>
    <p:extLst>
      <p:ext uri="{BB962C8B-B14F-4D97-AF65-F5344CB8AC3E}">
        <p14:creationId xmlns:p14="http://schemas.microsoft.com/office/powerpoint/2010/main" val="245178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622300" y="2147137"/>
            <a:ext cx="7490343" cy="3221665"/>
          </a:xfrm>
          <a:ln w="12700">
            <a:solidFill>
              <a:srgbClr val="179C7D"/>
            </a:solidFill>
          </a:ln>
        </p:spPr>
        <p:txBody>
          <a:bodyPr/>
          <a:lstStyle/>
          <a:p>
            <a:pPr marL="180000" lvl="1" indent="0">
              <a:spcBef>
                <a:spcPts val="1200"/>
              </a:spcBef>
              <a:buClr>
                <a:srgbClr val="179C7D"/>
              </a:buClr>
              <a:buSzPct val="150000"/>
              <a:buNone/>
            </a:pPr>
            <a:r>
              <a:rPr lang="de-DE" sz="2000" b="1" dirty="0" smtClean="0">
                <a:solidFill>
                  <a:srgbClr val="179C7D"/>
                </a:solidFill>
              </a:rPr>
              <a:t>1. Informieren</a:t>
            </a:r>
            <a:r>
              <a:rPr lang="de-DE" sz="2000" b="1" dirty="0">
                <a:solidFill>
                  <a:srgbClr val="179C7D"/>
                </a:solidFill>
              </a:rPr>
              <a:t>, Interesse bekunden, </a:t>
            </a:r>
            <a:r>
              <a:rPr lang="de-DE" sz="2000" b="1" dirty="0" smtClean="0">
                <a:solidFill>
                  <a:srgbClr val="179C7D"/>
                </a:solidFill>
              </a:rPr>
              <a:t>Newsletter-Anmeldung</a:t>
            </a:r>
          </a:p>
          <a:p>
            <a:pPr marL="882900" lvl="2" indent="-342900">
              <a:buClr>
                <a:srgbClr val="179C7D"/>
              </a:buClr>
              <a:buSzPct val="100000"/>
              <a:buFont typeface="Wingdings" panose="05000000000000000000" pitchFamily="2" charset="2"/>
              <a:buChar char="Ø"/>
            </a:pPr>
            <a:r>
              <a:rPr lang="de-DE" sz="2000" dirty="0" smtClean="0">
                <a:ea typeface="Lato" panose="020F0502020204030203"/>
                <a:cs typeface="Lato" panose="020F0502020204030203"/>
              </a:rPr>
              <a:t>Erster Kontakt zum Projekt</a:t>
            </a:r>
          </a:p>
          <a:p>
            <a:pPr marL="882900" lvl="2" indent="-342900">
              <a:buClr>
                <a:srgbClr val="179C7D"/>
              </a:buClr>
              <a:buSzPct val="100000"/>
              <a:buFont typeface="Wingdings" panose="05000000000000000000" pitchFamily="2" charset="2"/>
              <a:buChar char="Ø"/>
            </a:pPr>
            <a:r>
              <a:rPr lang="de-DE" sz="2000" dirty="0" smtClean="0">
                <a:ea typeface="Lato" panose="020F0502020204030203"/>
                <a:cs typeface="Lato" panose="020F0502020204030203"/>
              </a:rPr>
              <a:t>Einzelpersonen</a:t>
            </a:r>
          </a:p>
          <a:p>
            <a:pPr marL="882900" lvl="2" indent="-342900">
              <a:buClr>
                <a:srgbClr val="179C7D"/>
              </a:buClr>
              <a:buSzPct val="100000"/>
              <a:buFont typeface="Wingdings" panose="05000000000000000000" pitchFamily="2" charset="2"/>
              <a:buChar char="Ø"/>
            </a:pPr>
            <a:r>
              <a:rPr lang="de-DE" sz="2000" dirty="0" smtClean="0">
                <a:ea typeface="Lato" panose="020F0502020204030203"/>
                <a:cs typeface="Lato" panose="020F0502020204030203"/>
              </a:rPr>
              <a:t>Alle, die über das Projekt informiert werden wollen</a:t>
            </a:r>
          </a:p>
          <a:p>
            <a:pPr marL="180000" lvl="1" indent="0">
              <a:spcBef>
                <a:spcPts val="600"/>
              </a:spcBef>
              <a:buClr>
                <a:srgbClr val="179C7D"/>
              </a:buClr>
              <a:buSzPct val="150000"/>
              <a:buNone/>
            </a:pPr>
            <a:r>
              <a:rPr lang="de-DE" sz="2000" b="1" dirty="0" smtClean="0">
                <a:solidFill>
                  <a:srgbClr val="179C7D"/>
                </a:solidFill>
              </a:rPr>
              <a:t>2. Formblatt "Digitales Dorf werden" ausfüllen</a:t>
            </a:r>
          </a:p>
          <a:p>
            <a:pPr marL="882900" lvl="2" indent="-342900">
              <a:buClr>
                <a:srgbClr val="179C7D"/>
              </a:buClr>
              <a:buSzPct val="100000"/>
              <a:buFont typeface="Wingdings" panose="05000000000000000000" pitchFamily="2" charset="2"/>
              <a:buChar char="Ø"/>
            </a:pPr>
            <a:r>
              <a:rPr lang="de-DE" sz="2000" dirty="0" smtClean="0">
                <a:ea typeface="Lato"/>
                <a:cs typeface="Lato"/>
              </a:rPr>
              <a:t>Konkretes Interesse, das Projekt vor Ort umzusetzen</a:t>
            </a:r>
          </a:p>
          <a:p>
            <a:pPr marL="882900" lvl="2" indent="-342900">
              <a:buClr>
                <a:srgbClr val="179C7D"/>
              </a:buClr>
              <a:buSzPct val="100000"/>
              <a:buFont typeface="Wingdings" panose="05000000000000000000" pitchFamily="2" charset="2"/>
              <a:buChar char="Ø"/>
            </a:pPr>
            <a:r>
              <a:rPr lang="de-DE" sz="2000" dirty="0" smtClean="0">
                <a:ea typeface="Lato"/>
                <a:cs typeface="Lato"/>
              </a:rPr>
              <a:t>Wird von der projektverantwortlichen Kontaktperson aus Haupt- oder Ehrenamt ausgefüllt</a:t>
            </a:r>
            <a:endParaRPr lang="de-DE" sz="2000" dirty="0">
              <a:ea typeface="Lato"/>
              <a:cs typeface="Lato"/>
            </a:endParaRPr>
          </a:p>
        </p:txBody>
      </p:sp>
      <p:pic>
        <p:nvPicPr>
          <p:cNvPr id="2" name="Grafik 1"/>
          <p:cNvPicPr>
            <a:picLocks noChangeAspect="1"/>
          </p:cNvPicPr>
          <p:nvPr/>
        </p:nvPicPr>
        <p:blipFill>
          <a:blip r:embed="rId3"/>
          <a:stretch>
            <a:fillRect/>
          </a:stretch>
        </p:blipFill>
        <p:spPr>
          <a:xfrm>
            <a:off x="9581490" y="1444336"/>
            <a:ext cx="2688569" cy="4627265"/>
          </a:xfrm>
          <a:prstGeom prst="rect">
            <a:avLst/>
          </a:prstGeom>
          <a:ln w="12700">
            <a:solidFill>
              <a:schemeClr val="tx1"/>
            </a:solidFill>
          </a:ln>
        </p:spPr>
      </p:pic>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11387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Mitmachen in zwei Schritten</a:t>
            </a:r>
          </a:p>
          <a:p>
            <a:pPr>
              <a:defRPr/>
            </a:pPr>
            <a:r>
              <a:rPr lang="de-DE" sz="1800" b="0" dirty="0">
                <a:latin typeface="Lato Heavy"/>
                <a:hlinkClick r:id="rId4"/>
              </a:rPr>
              <a:t>https://www.digitale-doerfer-niedersachsen.de/mitmachen</a:t>
            </a:r>
            <a:r>
              <a:rPr lang="de-DE" sz="1800" b="0" dirty="0" smtClean="0">
                <a:latin typeface="Lato Heavy"/>
                <a:hlinkClick r:id="rId4"/>
              </a:rPr>
              <a:t>/</a:t>
            </a:r>
            <a:endParaRPr lang="de-DE" sz="1800" b="0" dirty="0">
              <a:latin typeface="Lato Heavy"/>
            </a:endParaRPr>
          </a:p>
        </p:txBody>
      </p:sp>
    </p:spTree>
    <p:extLst>
      <p:ext uri="{BB962C8B-B14F-4D97-AF65-F5344CB8AC3E}">
        <p14:creationId xmlns:p14="http://schemas.microsoft.com/office/powerpoint/2010/main" val="926118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622301" y="1055659"/>
            <a:ext cx="5214973" cy="5004899"/>
          </a:xfrm>
          <a:ln w="12700">
            <a:solidFill>
              <a:srgbClr val="179C7D"/>
            </a:solidFill>
          </a:ln>
        </p:spPr>
        <p:txBody>
          <a:bodyPr>
            <a:noAutofit/>
          </a:bodyPr>
          <a:lstStyle/>
          <a:p>
            <a:pPr marL="180000" indent="0">
              <a:buNone/>
            </a:pPr>
            <a:r>
              <a:rPr lang="de-DE" sz="2400" b="1" kern="0" dirty="0">
                <a:solidFill>
                  <a:schemeClr val="tx2"/>
                </a:solidFill>
              </a:rPr>
              <a:t>Ziel</a:t>
            </a:r>
            <a:endParaRPr lang="de-DE" sz="2400" kern="0" dirty="0">
              <a:solidFill>
                <a:schemeClr val="tx2"/>
              </a:solidFill>
            </a:endParaRPr>
          </a:p>
          <a:p>
            <a:pPr marL="465750" indent="-285750">
              <a:buFont typeface="Wingdings" panose="05000000000000000000" pitchFamily="2" charset="2"/>
              <a:buChar char="Ø"/>
            </a:pPr>
            <a:r>
              <a:rPr lang="de-DE" dirty="0"/>
              <a:t>D</a:t>
            </a:r>
            <a:r>
              <a:rPr lang="de-DE" sz="1800" kern="0" dirty="0"/>
              <a:t>urch digitale </a:t>
            </a:r>
            <a:r>
              <a:rPr lang="de-DE" dirty="0"/>
              <a:t>Teilhabe mehr Lebensqualität in ländlichen Räumen</a:t>
            </a:r>
            <a:endParaRPr lang="de-DE" sz="1800" kern="0" dirty="0"/>
          </a:p>
          <a:p>
            <a:pPr marL="465750" indent="-285750">
              <a:buFont typeface="Wingdings" panose="05000000000000000000" pitchFamily="2" charset="2"/>
              <a:buChar char="Ø"/>
            </a:pPr>
            <a:r>
              <a:rPr lang="de-DE" sz="1800" kern="0" dirty="0"/>
              <a:t>Förderung der Kommunikation innerhalb der </a:t>
            </a:r>
            <a:r>
              <a:rPr lang="de-DE" sz="1800" b="1" kern="0" dirty="0">
                <a:solidFill>
                  <a:schemeClr val="tx2"/>
                </a:solidFill>
              </a:rPr>
              <a:t>Bürgerschaft</a:t>
            </a:r>
            <a:r>
              <a:rPr lang="de-DE" sz="1800" kern="0" dirty="0"/>
              <a:t> sowie zwischen </a:t>
            </a:r>
            <a:r>
              <a:rPr lang="de-DE" sz="1800" b="1" kern="0" dirty="0">
                <a:solidFill>
                  <a:schemeClr val="tx2"/>
                </a:solidFill>
              </a:rPr>
              <a:t>Bürger*innen und Verwaltung</a:t>
            </a:r>
            <a:r>
              <a:rPr lang="de-DE" sz="1800" kern="0" dirty="0"/>
              <a:t> durch die Nutzung der Digitale Dörfer Plattform</a:t>
            </a:r>
          </a:p>
          <a:p>
            <a:pPr marL="180000" indent="0">
              <a:buNone/>
            </a:pPr>
            <a:r>
              <a:rPr lang="de-DE" sz="2400" b="1" kern="0" dirty="0">
                <a:solidFill>
                  <a:schemeClr val="tx2"/>
                </a:solidFill>
              </a:rPr>
              <a:t>Finanzierung</a:t>
            </a:r>
            <a:endParaRPr lang="de-DE" sz="2400" kern="0" dirty="0">
              <a:solidFill>
                <a:schemeClr val="tx2"/>
              </a:solidFill>
            </a:endParaRPr>
          </a:p>
          <a:p>
            <a:pPr marL="465750" indent="-285750">
              <a:buFont typeface="Wingdings" panose="05000000000000000000" pitchFamily="2" charset="2"/>
              <a:buChar char="Ø"/>
            </a:pPr>
            <a:r>
              <a:rPr lang="de-DE" dirty="0">
                <a:cs typeface="Calibri" panose="020F0502020204030204" pitchFamily="34" charset="0"/>
              </a:rPr>
              <a:t>Bis</a:t>
            </a:r>
            <a:r>
              <a:rPr lang="en-US" dirty="0">
                <a:cs typeface="Calibri" panose="020F0502020204030204" pitchFamily="34" charset="0"/>
              </a:rPr>
              <a:t> 06/2025 </a:t>
            </a:r>
            <a:r>
              <a:rPr lang="de-DE" dirty="0">
                <a:cs typeface="Calibri" panose="020F0502020204030204" pitchFamily="34" charset="0"/>
              </a:rPr>
              <a:t>sind</a:t>
            </a:r>
            <a:r>
              <a:rPr lang="en-US" dirty="0">
                <a:cs typeface="Calibri" panose="020F0502020204030204" pitchFamily="34" charset="0"/>
              </a:rPr>
              <a:t> die </a:t>
            </a:r>
            <a:r>
              <a:rPr lang="de-DE" dirty="0">
                <a:cs typeface="Calibri" panose="020F0502020204030204" pitchFamily="34" charset="0"/>
              </a:rPr>
              <a:t>angebotenen</a:t>
            </a:r>
            <a:r>
              <a:rPr lang="en-US" dirty="0">
                <a:cs typeface="Calibri" panose="020F0502020204030204" pitchFamily="34" charset="0"/>
              </a:rPr>
              <a:t> </a:t>
            </a:r>
            <a:r>
              <a:rPr lang="de-DE" dirty="0">
                <a:cs typeface="Calibri" panose="020F0502020204030204" pitchFamily="34" charset="0"/>
              </a:rPr>
              <a:t>Lösungen</a:t>
            </a:r>
            <a:r>
              <a:rPr lang="en-US" dirty="0">
                <a:cs typeface="Calibri" panose="020F0502020204030204" pitchFamily="34" charset="0"/>
              </a:rPr>
              <a:t> der </a:t>
            </a:r>
            <a:r>
              <a:rPr lang="de-DE" dirty="0">
                <a:cs typeface="Calibri" panose="020F0502020204030204" pitchFamily="34" charset="0"/>
              </a:rPr>
              <a:t>Digitale Dörfer Plattform für teilnehmende Kommunen aufgrund der Projektförderung durch das Niedersächsische Ministerium für Bundes- und Europaangelegenheiten und Regionale Entwicklung kostenfrei.</a:t>
            </a:r>
          </a:p>
        </p:txBody>
      </p:sp>
      <p:sp>
        <p:nvSpPr>
          <p:cNvPr id="14" name="Inhaltsplatzhalter 33"/>
          <p:cNvSpPr txBox="1">
            <a:spLocks/>
          </p:cNvSpPr>
          <p:nvPr/>
        </p:nvSpPr>
        <p:spPr>
          <a:xfrm>
            <a:off x="5975499" y="1055659"/>
            <a:ext cx="5560828" cy="5004899"/>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spcAft>
                <a:spcPts val="400"/>
              </a:spcAft>
              <a:buClr>
                <a:schemeClr val="bg1"/>
              </a:buClr>
              <a:buNone/>
            </a:pPr>
            <a:r>
              <a:rPr lang="de-DE" b="1" dirty="0">
                <a:solidFill>
                  <a:schemeClr val="bg1"/>
                </a:solidFill>
                <a:latin typeface="Lato Heavy"/>
                <a:cs typeface="Calibri" panose="020F0502020204030204" pitchFamily="34" charset="0"/>
              </a:rPr>
              <a:t>Kostenfreie Dienste</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DorfFunk (App): </a:t>
            </a:r>
            <a:r>
              <a:rPr lang="de-DE" sz="1700" dirty="0">
                <a:solidFill>
                  <a:schemeClr val="bg1"/>
                </a:solidFill>
                <a:latin typeface="Lato Heavy"/>
                <a:cs typeface="Calibri" panose="020F0502020204030204" pitchFamily="34" charset="0"/>
              </a:rPr>
              <a:t>Kommunikationszentrale der Regionen: Plausch, Suche-, Biete- und Gruppen-Funktionen &amp; Aktuelles und Termine aus der Verwaltung</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Niedersächsische LandNews: </a:t>
            </a:r>
            <a:r>
              <a:rPr lang="de-DE" sz="1700" dirty="0">
                <a:solidFill>
                  <a:schemeClr val="bg1"/>
                </a:solidFill>
                <a:latin typeface="Lato Heavy"/>
                <a:cs typeface="Calibri" panose="020F0502020204030204" pitchFamily="34" charset="0"/>
              </a:rPr>
              <a:t>zentrales Informationsportal, Veröffentlichung von Neuigkeiten und Ankündigungen auf der Webseite und im DorfFunk</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DorfFunk Integration Plugin: </a:t>
            </a:r>
            <a:r>
              <a:rPr lang="de-DE" sz="1700" dirty="0">
                <a:solidFill>
                  <a:schemeClr val="bg1"/>
                </a:solidFill>
                <a:latin typeface="Lato Heavy"/>
                <a:cs typeface="Calibri" panose="020F0502020204030204" pitchFamily="34" charset="0"/>
              </a:rPr>
              <a:t>Verbindet den DorfFunk mit bestehenden (</a:t>
            </a:r>
            <a:r>
              <a:rPr lang="de-DE" sz="1700" dirty="0" smtClean="0">
                <a:solidFill>
                  <a:schemeClr val="bg1"/>
                </a:solidFill>
                <a:latin typeface="Lato Heavy"/>
                <a:cs typeface="Calibri" panose="020F0502020204030204" pitchFamily="34" charset="0"/>
              </a:rPr>
              <a:t>Gemeinde-)</a:t>
            </a:r>
            <a:r>
              <a:rPr lang="de-DE" sz="1700" dirty="0">
                <a:solidFill>
                  <a:schemeClr val="bg1"/>
                </a:solidFill>
                <a:latin typeface="Lato Heavy"/>
                <a:cs typeface="Calibri" panose="020F0502020204030204" pitchFamily="34" charset="0"/>
              </a:rPr>
              <a:t>Webseiten</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LösBar: </a:t>
            </a:r>
            <a:r>
              <a:rPr lang="de-DE" sz="1700" dirty="0">
                <a:solidFill>
                  <a:schemeClr val="bg1"/>
                </a:solidFill>
                <a:latin typeface="Lato Heavy"/>
                <a:cs typeface="Calibri" panose="020F0502020204030204" pitchFamily="34" charset="0"/>
              </a:rPr>
              <a:t>Direkte Kommunikation zwischen Bürger*innen und Verwaltung</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Digitaler Schaukasten: </a:t>
            </a:r>
            <a:r>
              <a:rPr lang="de-DE" sz="1700" dirty="0" smtClean="0">
                <a:solidFill>
                  <a:schemeClr val="bg1"/>
                </a:solidFill>
                <a:latin typeface="Lato Heavy"/>
                <a:cs typeface="Calibri" panose="020F0502020204030204" pitchFamily="34" charset="0"/>
              </a:rPr>
              <a:t>Informationen für Alle </a:t>
            </a:r>
            <a:r>
              <a:rPr lang="de-DE" sz="1700" dirty="0">
                <a:solidFill>
                  <a:schemeClr val="bg1"/>
                </a:solidFill>
                <a:latin typeface="Lato Heavy"/>
                <a:cs typeface="Calibri" panose="020F0502020204030204" pitchFamily="34" charset="0"/>
              </a:rPr>
              <a:t>direkt in den Dorfalltag</a:t>
            </a: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28" y="4423384"/>
            <a:ext cx="812647" cy="1717087"/>
          </a:xfrm>
          <a:prstGeom prst="rect">
            <a:avLst/>
          </a:prstGeom>
        </p:spPr>
      </p:pic>
      <p:sp>
        <p:nvSpPr>
          <p:cNvPr id="16" name="Titel 1">
            <a:extLst>
              <a:ext uri="{FF2B5EF4-FFF2-40B4-BE49-F238E27FC236}">
                <a16:creationId xmlns:a16="http://schemas.microsoft.com/office/drawing/2014/main" id="{A4814C90-4288-D306-0807-C0E0FA442802}"/>
              </a:ext>
            </a:extLst>
          </p:cNvPr>
          <p:cNvSpPr txBox="1">
            <a:spLocks/>
          </p:cNvSpPr>
          <p:nvPr/>
        </p:nvSpPr>
        <p:spPr bwMode="auto">
          <a:xfrm>
            <a:off x="622300" y="165551"/>
            <a:ext cx="8542722" cy="3877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defTabSz="1333500">
              <a:lnSpc>
                <a:spcPct val="90000"/>
              </a:lnSpc>
              <a:buClr>
                <a:srgbClr val="179C7D"/>
              </a:buClr>
            </a:pPr>
            <a:r>
              <a:rPr lang="de-DE" sz="2800" dirty="0">
                <a:solidFill>
                  <a:srgbClr val="179C7D"/>
                </a:solidFill>
                <a:latin typeface="Lato Heavy"/>
              </a:rPr>
              <a:t>Alle Informationen auf einen Blick</a:t>
            </a:r>
          </a:p>
        </p:txBody>
      </p:sp>
      <p:sp>
        <p:nvSpPr>
          <p:cNvPr id="17" name="Textfeld 16"/>
          <p:cNvSpPr txBox="1"/>
          <p:nvPr/>
        </p:nvSpPr>
        <p:spPr>
          <a:xfrm>
            <a:off x="899075" y="6378911"/>
            <a:ext cx="6203474" cy="338554"/>
          </a:xfrm>
          <a:prstGeom prst="rect">
            <a:avLst/>
          </a:prstGeom>
          <a:noFill/>
        </p:spPr>
        <p:txBody>
          <a:bodyPr wrap="square" rtlCol="0">
            <a:spAutoFit/>
          </a:bodyPr>
          <a:lstStyle/>
          <a:p>
            <a:r>
              <a:rPr lang="de-DE" sz="1600">
                <a:latin typeface="Lato Heavy"/>
                <a:cs typeface="Calibri" panose="020F0502020204030204" pitchFamily="34" charset="0"/>
              </a:rPr>
              <a:t>Weitere Informationen: </a:t>
            </a:r>
            <a:r>
              <a:rPr lang="de-DE" sz="1600">
                <a:latin typeface="Lato Heavy"/>
                <a:cs typeface="Calibri" panose="020F0502020204030204" pitchFamily="34" charset="0"/>
                <a:hlinkClick r:id="rId3"/>
              </a:rPr>
              <a:t>www.digitale-doerfer-niedersachsen.de</a:t>
            </a:r>
            <a:endParaRPr lang="de-DE" sz="1600">
              <a:latin typeface="Lato Heavy"/>
              <a:cs typeface="Calibri" panose="020F0502020204030204" pitchFamily="34" charset="0"/>
            </a:endParaRPr>
          </a:p>
        </p:txBody>
      </p:sp>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9"/>
          <p:cNvSpPr txBox="1">
            <a:spLocks/>
          </p:cNvSpPr>
          <p:nvPr/>
        </p:nvSpPr>
        <p:spPr bwMode="auto">
          <a:xfrm>
            <a:off x="593090" y="1412776"/>
            <a:ext cx="10802292" cy="4248472"/>
          </a:xfrm>
          <a:prstGeom prst="rect">
            <a:avLst/>
          </a:prstGeom>
          <a:solidFill>
            <a:schemeClr val="bg1"/>
          </a:solidFill>
          <a:ln>
            <a:no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522900" indent="-342900">
              <a:buClr>
                <a:srgbClr val="179C7D"/>
              </a:buClr>
              <a:buFont typeface="Wingdings" panose="05000000000000000000" pitchFamily="2" charset="2"/>
              <a:buChar char="Ø"/>
            </a:pPr>
            <a:r>
              <a:rPr lang="de-DE" sz="2000" dirty="0">
                <a:latin typeface="Lato Heavy"/>
                <a:ea typeface="+mn-lt"/>
                <a:cs typeface="+mn-lt"/>
              </a:rPr>
              <a:t>Das Formblatt wird von dem oder der vertretungsberechtigten kommunalen Vertreter*in einer Kommune unterzeichnet. Als Hauptverwaltungsbeamte im Sinne des </a:t>
            </a:r>
            <a:r>
              <a:rPr lang="de-DE" sz="2000" dirty="0" err="1">
                <a:latin typeface="Lato Heavy"/>
                <a:ea typeface="+mn-lt"/>
                <a:cs typeface="+mn-lt"/>
              </a:rPr>
              <a:t>NKomVG</a:t>
            </a:r>
            <a:r>
              <a:rPr lang="de-DE" sz="2000" dirty="0">
                <a:latin typeface="Lato Heavy"/>
                <a:ea typeface="+mn-lt"/>
                <a:cs typeface="+mn-lt"/>
              </a:rPr>
              <a:t> §§ 80 ff in Verbindung mit § 14 gelten auch die </a:t>
            </a:r>
            <a:r>
              <a:rPr lang="de-DE" sz="2000" b="1" dirty="0">
                <a:latin typeface="Lato Heavy"/>
                <a:ea typeface="+mn-lt"/>
                <a:cs typeface="+mn-lt"/>
              </a:rPr>
              <a:t>ehrenamtlichen</a:t>
            </a:r>
            <a:r>
              <a:rPr lang="de-DE" sz="2000" dirty="0">
                <a:latin typeface="Lato Heavy"/>
                <a:ea typeface="+mn-lt"/>
                <a:cs typeface="+mn-lt"/>
              </a:rPr>
              <a:t> Bürgermeister*innen von Mitgliedsgemeinden. Er ist Ausdruck eines </a:t>
            </a:r>
            <a:r>
              <a:rPr lang="de-DE" sz="2000" b="1" dirty="0">
                <a:latin typeface="Lato Heavy"/>
                <a:ea typeface="+mn-lt"/>
                <a:cs typeface="+mn-lt"/>
              </a:rPr>
              <a:t>konkreten Interesses</a:t>
            </a:r>
            <a:r>
              <a:rPr lang="de-DE" sz="2000" dirty="0">
                <a:latin typeface="Lato Heavy"/>
                <a:ea typeface="+mn-lt"/>
                <a:cs typeface="+mn-lt"/>
              </a:rPr>
              <a:t>, ein Digitales Dorf zu werden.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Das Formblatt stellt somit </a:t>
            </a:r>
            <a:r>
              <a:rPr lang="de-DE" sz="2000" b="1" dirty="0">
                <a:latin typeface="Lato Heavy"/>
                <a:ea typeface="+mn-lt"/>
                <a:cs typeface="+mn-lt"/>
              </a:rPr>
              <a:t>keinen Vertrag </a:t>
            </a:r>
            <a:r>
              <a:rPr lang="de-DE" sz="2000" dirty="0">
                <a:latin typeface="Lato Heavy"/>
                <a:ea typeface="+mn-lt"/>
                <a:cs typeface="+mn-lt"/>
              </a:rPr>
              <a:t>dar (weder mit der Stiftung Digitale Chancen noch mit dem Fraunhofer IESE) und begründet auch keine Pflichten. Im Formblatt ist die Ansprechperson für die Kommune auf Projektebene zu benennen sowie ggf. Ansprechpersonen für einzelne Teile oder Kommunen.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Im Anschluss an die Absendung des Formblatts wird in Absprache mit dem Fraunhofer IESE die Umsetzung geplant und die Freischaltung vorgenommen.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Von der Vernetzungsstelle Digitale Dörfer Niedersachsen werden Sie nach der Freischaltung von uns informiert und bekommen weiteres Material zur Bekanntmachung vor Ort.</a:t>
            </a:r>
            <a:endParaRPr lang="de-DE" dirty="0">
              <a:latin typeface="Lato Heavy"/>
              <a:ea typeface="+mn-lt"/>
              <a:cs typeface="+mn-lt"/>
            </a:endParaRP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Formblatt ausfüllen</a:t>
            </a:r>
          </a:p>
          <a:p>
            <a:r>
              <a:rPr lang="de-DE" sz="2000" b="0" dirty="0">
                <a:latin typeface="Lato Heavy"/>
                <a:hlinkClick r:id="rId3"/>
              </a:rPr>
              <a:t>https://www.digitale-doerfer-niedersachsen.de/mitmachen/</a:t>
            </a:r>
            <a:endParaRPr lang="de-DE" sz="2000" b="0" dirty="0">
              <a:latin typeface="Lato Heavy"/>
            </a:endParaRPr>
          </a:p>
        </p:txBody>
      </p:sp>
    </p:spTree>
    <p:extLst>
      <p:ext uri="{BB962C8B-B14F-4D97-AF65-F5344CB8AC3E}">
        <p14:creationId xmlns:p14="http://schemas.microsoft.com/office/powerpoint/2010/main" val="309405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smtClean="0">
                <a:solidFill>
                  <a:schemeClr val="tx2"/>
                </a:solidFill>
                <a:latin typeface="Lato Heavy"/>
                <a:ea typeface="Lato Heavy" charset="0"/>
                <a:cs typeface="Lato Heavy" charset="0"/>
              </a:rPr>
              <a:t>Informationsmaterial zur Entscheidungshilfe</a:t>
            </a:r>
            <a:endParaRPr lang="de-DE" sz="2800" dirty="0">
              <a:solidFill>
                <a:schemeClr val="tx2"/>
              </a:solidFill>
              <a:latin typeface="Lato Heavy"/>
              <a:ea typeface="Lato Heavy" charset="0"/>
              <a:cs typeface="Lato Heavy" charset="0"/>
            </a:endParaRPr>
          </a:p>
          <a:p>
            <a:r>
              <a:rPr lang="de-DE" sz="1800" kern="0" dirty="0" smtClean="0">
                <a:solidFill>
                  <a:schemeClr val="tx2"/>
                </a:solidFill>
                <a:latin typeface="Lato Heavy"/>
              </a:rPr>
              <a:t>Wie informiere ich meine Kommune?</a:t>
            </a:r>
            <a:endParaRPr lang="de-DE" sz="1800" kern="0" dirty="0">
              <a:solidFill>
                <a:schemeClr val="tx2"/>
              </a:solidFill>
              <a:latin typeface="Lato Heavy"/>
            </a:endParaRPr>
          </a:p>
        </p:txBody>
      </p:sp>
      <p:sp>
        <p:nvSpPr>
          <p:cNvPr id="4" name="Textfeld 3"/>
          <p:cNvSpPr txBox="1"/>
          <p:nvPr/>
        </p:nvSpPr>
        <p:spPr>
          <a:xfrm>
            <a:off x="622300" y="3809671"/>
            <a:ext cx="5951495" cy="2086725"/>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dirty="0" smtClean="0">
                <a:solidFill>
                  <a:srgbClr val="179C7D"/>
                </a:solidFill>
                <a:latin typeface="Lato Heavy"/>
              </a:rPr>
              <a:t>Infomaterial</a:t>
            </a:r>
          </a:p>
          <a:p>
            <a:pPr marL="522900" indent="-342900">
              <a:buClr>
                <a:srgbClr val="179C7D"/>
              </a:buClr>
              <a:buSzPct val="100000"/>
              <a:buFont typeface="Wingdings" panose="05000000000000000000" pitchFamily="2" charset="2"/>
              <a:buChar char="Ø"/>
            </a:pPr>
            <a:r>
              <a:rPr lang="de-DE" sz="2000" dirty="0" smtClean="0">
                <a:latin typeface="Lato Heavy"/>
                <a:hlinkClick r:id="rId3"/>
              </a:rPr>
              <a:t>Checkliste</a:t>
            </a:r>
            <a:endParaRPr lang="de-DE" sz="2000" dirty="0" smtClean="0">
              <a:latin typeface="Lato Heavy"/>
            </a:endParaRPr>
          </a:p>
          <a:p>
            <a:pPr marL="522900" indent="-342900">
              <a:buClr>
                <a:srgbClr val="179C7D"/>
              </a:buClr>
              <a:buSzPct val="100000"/>
              <a:buFont typeface="Wingdings" panose="05000000000000000000" pitchFamily="2" charset="2"/>
              <a:buChar char="Ø"/>
            </a:pPr>
            <a:r>
              <a:rPr lang="de-DE" sz="2000" dirty="0" smtClean="0">
                <a:latin typeface="Lato Heavy"/>
                <a:hlinkClick r:id="rId4"/>
              </a:rPr>
              <a:t>Infoblatt zu den Lösungen</a:t>
            </a:r>
            <a:endParaRPr lang="de-DE" sz="2000" dirty="0" smtClean="0">
              <a:latin typeface="Lato Heavy"/>
            </a:endParaRPr>
          </a:p>
          <a:p>
            <a:pPr marL="522900" indent="-342900">
              <a:buClr>
                <a:srgbClr val="179C7D"/>
              </a:buClr>
              <a:buSzPct val="100000"/>
              <a:buFont typeface="Wingdings" panose="05000000000000000000" pitchFamily="2" charset="2"/>
              <a:buChar char="Ø"/>
            </a:pPr>
            <a:r>
              <a:rPr lang="de-DE" sz="2000" dirty="0" smtClean="0">
                <a:latin typeface="Lato Heavy"/>
              </a:rPr>
              <a:t>Infopräsentation </a:t>
            </a:r>
            <a:r>
              <a:rPr lang="de-DE" sz="2000" b="1" dirty="0" smtClean="0">
                <a:latin typeface="Lato Heavy"/>
              </a:rPr>
              <a:t>Was sind die Digitalen Dörfer Niedersachsen?</a:t>
            </a:r>
            <a:endParaRPr lang="de-DE" sz="2000" b="1" dirty="0">
              <a:latin typeface="Lato Heavy"/>
            </a:endParaRP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1429" y="1087330"/>
            <a:ext cx="3372229" cy="4769772"/>
          </a:xfrm>
          <a:prstGeom prst="rect">
            <a:avLst/>
          </a:prstGeom>
          <a:ln w="12700">
            <a:solidFill>
              <a:schemeClr val="tx1"/>
            </a:solidFill>
          </a:ln>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106" y="1252951"/>
            <a:ext cx="3076047" cy="2677906"/>
          </a:xfrm>
          <a:prstGeom prst="rect">
            <a:avLst/>
          </a:prstGeom>
        </p:spPr>
      </p:pic>
      <p:sp>
        <p:nvSpPr>
          <p:cNvPr id="2" name="Textfeld 1"/>
          <p:cNvSpPr txBox="1"/>
          <p:nvPr/>
        </p:nvSpPr>
        <p:spPr>
          <a:xfrm>
            <a:off x="603068" y="6433864"/>
            <a:ext cx="7888077" cy="338554"/>
          </a:xfrm>
          <a:prstGeom prst="rect">
            <a:avLst/>
          </a:prstGeom>
          <a:noFill/>
        </p:spPr>
        <p:txBody>
          <a:bodyPr wrap="square" rtlCol="0">
            <a:spAutoFit/>
          </a:bodyPr>
          <a:lstStyle/>
          <a:p>
            <a:r>
              <a:rPr lang="de-DE" sz="1600" dirty="0">
                <a:latin typeface="Lato Heavy"/>
              </a:rPr>
              <a:t>Alle Infos unter: </a:t>
            </a:r>
            <a:r>
              <a:rPr lang="de-DE" sz="1600" dirty="0">
                <a:latin typeface="Lato Heavy"/>
                <a:hlinkClick r:id="rId7"/>
              </a:rPr>
              <a:t>https://www.digitale-doerfer-niedersachsen.de/entscheidungsfindung</a:t>
            </a:r>
            <a:r>
              <a:rPr lang="de-DE" sz="1600" dirty="0" smtClean="0">
                <a:latin typeface="Lato Heavy"/>
                <a:hlinkClick r:id="rId7"/>
              </a:rPr>
              <a:t>/</a:t>
            </a:r>
            <a:endParaRPr lang="de-DE" sz="1600" dirty="0" smtClean="0">
              <a:latin typeface="Lato Heavy"/>
            </a:endParaRPr>
          </a:p>
        </p:txBody>
      </p:sp>
    </p:spTree>
    <p:extLst>
      <p:ext uri="{BB962C8B-B14F-4D97-AF65-F5344CB8AC3E}">
        <p14:creationId xmlns:p14="http://schemas.microsoft.com/office/powerpoint/2010/main" val="325077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381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Kommunen =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3" name="Inhaltsplatzhalter 2"/>
          <p:cNvSpPr txBox="1">
            <a:spLocks/>
          </p:cNvSpPr>
          <p:nvPr/>
        </p:nvSpPr>
        <p:spPr bwMode="auto">
          <a:xfrm>
            <a:off x="622300" y="2224551"/>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600"/>
              </a:spcBef>
              <a:spcAft>
                <a:spcPts val="600"/>
              </a:spcAft>
              <a:buNone/>
              <a:defRPr/>
            </a:pPr>
            <a:r>
              <a:rPr lang="de-DE" sz="2000" b="1" kern="0" dirty="0">
                <a:solidFill>
                  <a:srgbClr val="000000"/>
                </a:solidFill>
                <a:latin typeface="Lato Heavy"/>
                <a:cs typeface="Segoe UI"/>
              </a:rPr>
              <a:t>Fabienne Hammer</a:t>
            </a:r>
            <a:r>
              <a:rPr lang="de-DE" sz="2000" b="1" i="0" u="none" strike="noStrike" kern="0" cap="none" spc="0" normalizeH="0" baseline="0" noProof="0" dirty="0">
                <a:ln>
                  <a:noFill/>
                </a:ln>
                <a:effectLst/>
                <a:uLnTx/>
                <a:uFillTx/>
                <a:latin typeface="Lato Heavy"/>
              </a:rPr>
              <a:t/>
            </a:r>
            <a:br>
              <a:rPr lang="de-DE" sz="2000" b="1" i="0" u="none" strike="noStrike" kern="0" cap="none" spc="0" normalizeH="0" baseline="0" noProof="0" dirty="0">
                <a:ln>
                  <a:noFill/>
                </a:ln>
                <a:effectLst/>
                <a:uLnTx/>
                <a:uFillTx/>
                <a:latin typeface="Lato Heavy"/>
              </a:rPr>
            </a:br>
            <a:r>
              <a:rPr kumimoji="0" lang="en-US" sz="2000" b="1" i="0" u="none" strike="noStrike" kern="0" cap="none" spc="0" normalizeH="0" baseline="0" noProof="0" dirty="0">
                <a:ln>
                  <a:noFill/>
                </a:ln>
                <a:solidFill>
                  <a:srgbClr val="179C7D"/>
                </a:solidFill>
                <a:effectLst/>
                <a:uLnTx/>
                <a:uFillTx/>
                <a:latin typeface="Lato Heavy"/>
                <a:ea typeface="+mn-lt"/>
                <a:cs typeface="+mn-lt"/>
              </a:rPr>
              <a:t>Fraunhofer IESE</a:t>
            </a:r>
            <a:r>
              <a:rPr lang="en-US" sz="2000" b="1" i="0" u="none" strike="noStrike" kern="0" cap="none" spc="0" normalizeH="0" baseline="0" noProof="0" dirty="0">
                <a:ln>
                  <a:noFill/>
                </a:ln>
                <a:effectLst/>
                <a:uLnTx/>
                <a:uFillTx/>
                <a:latin typeface="Lato Heavy"/>
                <a:ea typeface="+mn-lt"/>
                <a:cs typeface="+mn-lt"/>
              </a:rPr>
              <a:t/>
            </a:r>
            <a:br>
              <a:rPr lang="en-US" sz="2000" b="1" i="0" u="none" strike="noStrike" kern="0" cap="none" spc="0" normalizeH="0" baseline="0" noProof="0" dirty="0">
                <a:ln>
                  <a:noFill/>
                </a:ln>
                <a:effectLst/>
                <a:uLnTx/>
                <a:uFillTx/>
                <a:latin typeface="Lato Heavy"/>
                <a:ea typeface="+mn-lt"/>
                <a:cs typeface="+mn-lt"/>
              </a:rPr>
            </a:br>
            <a:r>
              <a:rPr lang="en-US" sz="2000" u="sng" kern="0" dirty="0">
                <a:latin typeface="Lato Heavy"/>
                <a:ea typeface="+mn-lt"/>
                <a:cs typeface="+mn-lt"/>
                <a:hlinkClick r:id="rId4"/>
              </a:rPr>
              <a:t>fabienne.hammer@iese.fraunhofer.de</a:t>
            </a:r>
            <a:endParaRPr lang="de" sz="2000" u="sng" kern="0">
              <a:solidFill>
                <a:srgbClr val="000000"/>
              </a:solidFill>
              <a:latin typeface="Lato Heavy"/>
              <a:ea typeface="+mn-lt"/>
              <a:cs typeface="+mn-lt"/>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r>
              <a:rPr kumimoji="0" lang="de-DE" sz="2000" b="1" i="0" u="none" strike="noStrike" kern="1200" cap="none" spc="0" normalizeH="0" baseline="0" noProof="0" dirty="0">
                <a:ln>
                  <a:noFill/>
                </a:ln>
                <a:solidFill>
                  <a:srgbClr val="000000"/>
                </a:solidFill>
                <a:effectLst/>
                <a:uLnTx/>
                <a:uFillTx/>
                <a:latin typeface="Lato Heavy"/>
                <a:ea typeface="+mn-lt"/>
                <a:cs typeface="+mn-lt"/>
              </a:rPr>
              <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5"/>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Elke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Kubitschke</a:t>
            </a:r>
            <a:r>
              <a:rPr lang="de-DE" sz="2000" b="1" dirty="0">
                <a:solidFill>
                  <a:srgbClr val="000000"/>
                </a:solidFill>
                <a:latin typeface="Lato Heavy"/>
                <a:ea typeface="+mn-lt"/>
                <a:cs typeface="+mn-lt"/>
              </a:rPr>
              <a:t> &amp; Stefan </a:t>
            </a:r>
            <a:r>
              <a:rPr lang="de-DE" sz="2000" b="1" smtClean="0">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6"/>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r>
              <a:rPr kumimoji="0" lang="de-DE" sz="2000" b="1" i="0" u="none" strike="noStrike" kern="1200" cap="none" spc="0" normalizeH="0" baseline="0" noProof="0">
                <a:ln>
                  <a:noFill/>
                </a:ln>
                <a:solidFill>
                  <a:srgbClr val="179C7D"/>
                </a:solidFill>
                <a:effectLst/>
                <a:uLnTx/>
                <a:uFillTx/>
                <a:latin typeface="Lato Heavy"/>
                <a:ea typeface="+mn-lt"/>
                <a:cs typeface="+mn-lt"/>
              </a:rPr>
              <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7"/>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9"/>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Tree>
    <p:extLst>
      <p:ext uri="{BB962C8B-B14F-4D97-AF65-F5344CB8AC3E}">
        <p14:creationId xmlns:p14="http://schemas.microsoft.com/office/powerpoint/2010/main" val="30744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Die </a:t>
            </a:r>
            <a:r>
              <a:rPr lang="de-DE" sz="2800" dirty="0" smtClean="0">
                <a:solidFill>
                  <a:schemeClr val="tx2"/>
                </a:solidFill>
                <a:latin typeface="Lato Heavy"/>
              </a:rPr>
              <a:t>Ziele des Projekts</a:t>
            </a:r>
            <a:endParaRPr lang="de-DE" sz="2800" dirty="0">
              <a:solidFill>
                <a:schemeClr val="tx2"/>
              </a:solidFill>
              <a:latin typeface="Lato Heavy"/>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854" y="2877693"/>
            <a:ext cx="3746646" cy="3140807"/>
          </a:xfrm>
          <a:prstGeom prst="rect">
            <a:avLst/>
          </a:prstGeom>
          <a:ln w="12700">
            <a:solidFill>
              <a:schemeClr val="tx1"/>
            </a:solidFill>
          </a:ln>
        </p:spPr>
      </p:pic>
      <p:sp>
        <p:nvSpPr>
          <p:cNvPr id="5" name="Textfeld 4"/>
          <p:cNvSpPr txBox="1"/>
          <p:nvPr/>
        </p:nvSpPr>
        <p:spPr>
          <a:xfrm>
            <a:off x="622300" y="1514097"/>
            <a:ext cx="7183554" cy="4716277"/>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smtClean="0">
                <a:latin typeface="Lato Heavy"/>
              </a:rPr>
              <a:t>Resiliente</a:t>
            </a:r>
            <a:r>
              <a:rPr lang="de-DE" sz="2000" b="1" dirty="0">
                <a:latin typeface="Lato Heavy"/>
              </a:rPr>
              <a:t>, vernetzte, engagierte Kommunen </a:t>
            </a:r>
            <a:r>
              <a:rPr lang="de-DE" sz="2000" dirty="0">
                <a:latin typeface="Lato Heavy"/>
              </a:rPr>
              <a:t>in Niedersachsen</a:t>
            </a:r>
          </a:p>
          <a:p>
            <a:pPr marL="522900" indent="-342900">
              <a:buClr>
                <a:srgbClr val="179C7D"/>
              </a:buClr>
              <a:buFont typeface="Wingdings" panose="05000000000000000000" pitchFamily="2" charset="2"/>
              <a:buChar char="Ø"/>
            </a:pPr>
            <a:r>
              <a:rPr lang="de-DE" sz="2000" b="1" dirty="0" smtClean="0">
                <a:latin typeface="Lato Heavy"/>
              </a:rPr>
              <a:t>Überwindung </a:t>
            </a:r>
            <a:r>
              <a:rPr lang="de-DE" sz="2000" b="1" dirty="0">
                <a:latin typeface="Lato Heavy"/>
              </a:rPr>
              <a:t>der Digitalen Spaltung </a:t>
            </a:r>
            <a:r>
              <a:rPr lang="de-DE" sz="2000" dirty="0">
                <a:latin typeface="Lato Heavy"/>
              </a:rPr>
              <a:t>zwischen Stadt und Land</a:t>
            </a:r>
          </a:p>
          <a:p>
            <a:pPr marL="522900" indent="-342900">
              <a:buClr>
                <a:srgbClr val="179C7D"/>
              </a:buClr>
              <a:buFont typeface="Wingdings" panose="05000000000000000000" pitchFamily="2" charset="2"/>
              <a:buChar char="Ø"/>
            </a:pPr>
            <a:r>
              <a:rPr lang="de-DE" sz="2000" dirty="0" smtClean="0">
                <a:latin typeface="Lato Heavy"/>
              </a:rPr>
              <a:t>Verbesserung </a:t>
            </a:r>
            <a:r>
              <a:rPr lang="de-DE" sz="2000" dirty="0">
                <a:latin typeface="Lato Heavy"/>
              </a:rPr>
              <a:t>der Lebensqualität und </a:t>
            </a:r>
            <a:r>
              <a:rPr lang="de-DE" sz="2000" b="1" dirty="0">
                <a:latin typeface="Lato Heavy"/>
              </a:rPr>
              <a:t>Steigerung der Attraktivität der ländlichen Räume</a:t>
            </a:r>
            <a:r>
              <a:rPr lang="de-DE" sz="2000" dirty="0">
                <a:latin typeface="Lato Heavy"/>
              </a:rPr>
              <a:t> durch digitale Teilhabe</a:t>
            </a:r>
          </a:p>
          <a:p>
            <a:pPr marL="522900" indent="-342900">
              <a:buClr>
                <a:srgbClr val="179C7D"/>
              </a:buClr>
              <a:buFont typeface="Wingdings" panose="05000000000000000000" pitchFamily="2" charset="2"/>
              <a:buChar char="Ø"/>
            </a:pPr>
            <a:r>
              <a:rPr lang="de-DE" sz="2000" dirty="0" smtClean="0">
                <a:latin typeface="Lato Heavy"/>
              </a:rPr>
              <a:t>Förderung von Kommunikationswegen </a:t>
            </a:r>
            <a:r>
              <a:rPr lang="de-DE" sz="2000" dirty="0">
                <a:latin typeface="Lato Heavy"/>
              </a:rPr>
              <a:t>und </a:t>
            </a:r>
            <a:r>
              <a:rPr lang="de-DE" sz="2000" b="1" dirty="0" smtClean="0">
                <a:latin typeface="Lato Heavy"/>
              </a:rPr>
              <a:t>direktem</a:t>
            </a:r>
            <a:r>
              <a:rPr lang="de-DE" sz="2000" dirty="0" smtClean="0">
                <a:latin typeface="Lato Heavy"/>
              </a:rPr>
              <a:t> </a:t>
            </a:r>
            <a:r>
              <a:rPr lang="de-DE" sz="2000" b="1" dirty="0" smtClean="0">
                <a:latin typeface="Lato Heavy"/>
              </a:rPr>
              <a:t>Austausch </a:t>
            </a:r>
            <a:r>
              <a:rPr lang="de-DE" sz="2000" b="1" dirty="0">
                <a:latin typeface="Lato Heavy"/>
              </a:rPr>
              <a:t>zu vielfältigen Themen </a:t>
            </a:r>
            <a:r>
              <a:rPr lang="de-DE" sz="2000" dirty="0">
                <a:latin typeface="Lato Heavy"/>
              </a:rPr>
              <a:t>(landesweit, regional und lokal</a:t>
            </a:r>
            <a:r>
              <a:rPr lang="de-DE" sz="2000" dirty="0" smtClean="0">
                <a:latin typeface="Lato Heavy"/>
              </a:rPr>
              <a:t>)</a:t>
            </a:r>
            <a:endParaRPr lang="de-DE" sz="2000" dirty="0">
              <a:latin typeface="Lato Heavy"/>
            </a:endParaRPr>
          </a:p>
          <a:p>
            <a:pPr marL="522900" indent="-342900">
              <a:buClr>
                <a:srgbClr val="179C7D"/>
              </a:buClr>
              <a:buFont typeface="Wingdings" panose="05000000000000000000" pitchFamily="2" charset="2"/>
              <a:buChar char="Ø"/>
            </a:pPr>
            <a:r>
              <a:rPr lang="de-DE" sz="2000" b="1" dirty="0" smtClean="0">
                <a:latin typeface="Lato Heavy"/>
              </a:rPr>
              <a:t>Ansprache </a:t>
            </a:r>
            <a:r>
              <a:rPr lang="de-DE" sz="2000" b="1" dirty="0">
                <a:latin typeface="Lato Heavy"/>
              </a:rPr>
              <a:t>und Einbindung</a:t>
            </a:r>
            <a:r>
              <a:rPr lang="de-DE" sz="2000" dirty="0">
                <a:latin typeface="Lato Heavy"/>
              </a:rPr>
              <a:t> von digital affinen Bürger*innen und Menschen, die </a:t>
            </a:r>
            <a:r>
              <a:rPr lang="de-DE" sz="2000" b="1" dirty="0">
                <a:latin typeface="Lato Heavy"/>
              </a:rPr>
              <a:t>bisher wenig Kontakt mit der digitalen Welt</a:t>
            </a:r>
            <a:r>
              <a:rPr lang="de-DE" sz="2000" dirty="0">
                <a:latin typeface="Lato Heavy"/>
              </a:rPr>
              <a:t> haben</a:t>
            </a:r>
            <a:endParaRPr lang="de-DE" sz="2000" b="1" dirty="0">
              <a:latin typeface="Lato Heavy"/>
            </a:endParaRPr>
          </a:p>
        </p:txBody>
      </p:sp>
    </p:spTree>
    <p:extLst>
      <p:ext uri="{BB962C8B-B14F-4D97-AF65-F5344CB8AC3E}">
        <p14:creationId xmlns:p14="http://schemas.microsoft.com/office/powerpoint/2010/main" val="17048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smtClean="0">
                <a:solidFill>
                  <a:schemeClr val="tx2"/>
                </a:solidFill>
                <a:latin typeface="Lato Heavy"/>
              </a:rPr>
              <a:t>Vorteile für die Menschen vor Ort</a:t>
            </a:r>
            <a:endParaRPr lang="de-DE" sz="2800" dirty="0">
              <a:solidFill>
                <a:schemeClr val="tx2"/>
              </a:solidFill>
              <a:latin typeface="Lato Heavy"/>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
        <p:nvSpPr>
          <p:cNvPr id="12" name="Textfeld 11"/>
          <p:cNvSpPr txBox="1"/>
          <p:nvPr/>
        </p:nvSpPr>
        <p:spPr>
          <a:xfrm>
            <a:off x="622300" y="2543659"/>
            <a:ext cx="6760277" cy="2862322"/>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smtClean="0">
                <a:latin typeface="Lato Heavy"/>
              </a:rPr>
              <a:t>leichte</a:t>
            </a:r>
            <a:r>
              <a:rPr lang="de-DE" sz="2000" dirty="0" smtClean="0">
                <a:latin typeface="Lato Heavy"/>
              </a:rPr>
              <a:t> </a:t>
            </a:r>
            <a:r>
              <a:rPr lang="de-DE" sz="2000" dirty="0">
                <a:latin typeface="Lato Heavy"/>
              </a:rPr>
              <a:t>Bedienung</a:t>
            </a:r>
          </a:p>
          <a:p>
            <a:pPr marL="522900" indent="-342900">
              <a:buClr>
                <a:srgbClr val="179C7D"/>
              </a:buClr>
              <a:buFont typeface="Wingdings" panose="05000000000000000000" pitchFamily="2" charset="2"/>
              <a:buChar char="Ø"/>
            </a:pPr>
            <a:r>
              <a:rPr lang="de-DE" sz="2000" b="1" dirty="0" smtClean="0">
                <a:latin typeface="Lato Heavy"/>
              </a:rPr>
              <a:t>datenschutzkonform</a:t>
            </a:r>
            <a:endParaRPr lang="de-DE" sz="2000" b="1" dirty="0">
              <a:latin typeface="Lato Heavy"/>
            </a:endParaRPr>
          </a:p>
          <a:p>
            <a:pPr marL="522900" indent="-342900">
              <a:buClr>
                <a:srgbClr val="179C7D"/>
              </a:buClr>
              <a:buFont typeface="Wingdings" panose="05000000000000000000" pitchFamily="2" charset="2"/>
              <a:buChar char="Ø"/>
            </a:pPr>
            <a:r>
              <a:rPr lang="de-DE" sz="2000" b="1" dirty="0" smtClean="0">
                <a:latin typeface="Lato Heavy"/>
              </a:rPr>
              <a:t>werbe- </a:t>
            </a:r>
            <a:r>
              <a:rPr lang="de-DE" sz="2000" b="1" dirty="0">
                <a:latin typeface="Lato Heavy"/>
              </a:rPr>
              <a:t>und kostenfrei </a:t>
            </a:r>
            <a:r>
              <a:rPr lang="de-DE" sz="2000" dirty="0">
                <a:latin typeface="Lato Heavy"/>
              </a:rPr>
              <a:t>für die Endnutzer*innen</a:t>
            </a:r>
          </a:p>
          <a:p>
            <a:pPr marL="522900" indent="-342900">
              <a:buClr>
                <a:srgbClr val="179C7D"/>
              </a:buClr>
              <a:buFont typeface="Wingdings" panose="05000000000000000000" pitchFamily="2" charset="2"/>
              <a:buChar char="Ø"/>
            </a:pPr>
            <a:r>
              <a:rPr lang="de-DE" sz="2000" dirty="0" smtClean="0">
                <a:latin typeface="Lato Heavy"/>
              </a:rPr>
              <a:t>vielfältige </a:t>
            </a:r>
            <a:r>
              <a:rPr lang="de-DE" sz="2000" dirty="0">
                <a:latin typeface="Lato Heavy"/>
              </a:rPr>
              <a:t>Chancen für </a:t>
            </a:r>
            <a:r>
              <a:rPr lang="de-DE" sz="2000" b="1" dirty="0">
                <a:latin typeface="Lato Heavy"/>
              </a:rPr>
              <a:t>digitales Engagement </a:t>
            </a:r>
            <a:r>
              <a:rPr lang="de-DE" sz="2000" dirty="0">
                <a:latin typeface="Lato Heavy"/>
              </a:rPr>
              <a:t>in </a:t>
            </a:r>
            <a:r>
              <a:rPr lang="de-DE" sz="2000" b="1" dirty="0">
                <a:latin typeface="Lato Heavy"/>
              </a:rPr>
              <a:t>Haupt- und Ehrenamt</a:t>
            </a:r>
          </a:p>
          <a:p>
            <a:pPr marL="522900" indent="-342900">
              <a:buClr>
                <a:srgbClr val="179C7D"/>
              </a:buClr>
              <a:buFont typeface="Wingdings" panose="05000000000000000000" pitchFamily="2" charset="2"/>
              <a:buChar char="Ø"/>
            </a:pPr>
            <a:r>
              <a:rPr lang="de-DE" sz="2000" dirty="0" smtClean="0">
                <a:latin typeface="Lato Heavy"/>
              </a:rPr>
              <a:t>Stärkung </a:t>
            </a:r>
            <a:r>
              <a:rPr lang="de-DE" sz="2000" dirty="0">
                <a:latin typeface="Lato Heavy"/>
              </a:rPr>
              <a:t>des </a:t>
            </a:r>
            <a:r>
              <a:rPr lang="de-DE" sz="2000" b="1" dirty="0">
                <a:latin typeface="Lato Heavy"/>
              </a:rPr>
              <a:t>gesellschaftlichen Zusammenhalts</a:t>
            </a:r>
          </a:p>
          <a:p>
            <a:pPr marL="522900" indent="-342900">
              <a:buClr>
                <a:srgbClr val="179C7D"/>
              </a:buClr>
              <a:buFont typeface="Wingdings" panose="05000000000000000000" pitchFamily="2" charset="2"/>
              <a:buChar char="Ø"/>
            </a:pPr>
            <a:r>
              <a:rPr lang="de-DE" sz="2000" b="1" dirty="0" smtClean="0">
                <a:latin typeface="Lato Heavy"/>
              </a:rPr>
              <a:t>Weiterentwicklung</a:t>
            </a:r>
            <a:r>
              <a:rPr lang="de-DE" sz="2000" dirty="0" smtClean="0">
                <a:latin typeface="Lato Heavy"/>
              </a:rPr>
              <a:t> </a:t>
            </a:r>
            <a:r>
              <a:rPr lang="de-DE" sz="2000" dirty="0">
                <a:latin typeface="Lato Heavy"/>
              </a:rPr>
              <a:t>anhand der Bedarfe vor </a:t>
            </a:r>
            <a:r>
              <a:rPr lang="de-DE" sz="2000" dirty="0" smtClean="0">
                <a:latin typeface="Lato Heavy"/>
              </a:rPr>
              <a:t>Ort</a:t>
            </a:r>
          </a:p>
        </p:txBody>
      </p:sp>
    </p:spTree>
    <p:extLst>
      <p:ext uri="{BB962C8B-B14F-4D97-AF65-F5344CB8AC3E}">
        <p14:creationId xmlns:p14="http://schemas.microsoft.com/office/powerpoint/2010/main" val="94193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180000">
              <a:buClr>
                <a:srgbClr val="179C7D"/>
              </a:buClr>
            </a:pPr>
            <a:r>
              <a:rPr lang="de-DE" sz="2800" dirty="0">
                <a:solidFill>
                  <a:srgbClr val="179C7D"/>
                </a:solidFill>
                <a:latin typeface="Lato Heavy"/>
              </a:rPr>
              <a:t>Vorteile für Kommunen</a:t>
            </a:r>
          </a:p>
        </p:txBody>
      </p:sp>
      <p:sp>
        <p:nvSpPr>
          <p:cNvPr id="8" name="Textfeld 7"/>
          <p:cNvSpPr txBox="1"/>
          <p:nvPr/>
        </p:nvSpPr>
        <p:spPr>
          <a:xfrm>
            <a:off x="622300" y="1991050"/>
            <a:ext cx="6288639" cy="3724096"/>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smtClean="0">
                <a:latin typeface="Lato Heavy"/>
              </a:rPr>
              <a:t>Förderung </a:t>
            </a:r>
            <a:r>
              <a:rPr lang="de-DE" sz="2000" b="1" dirty="0">
                <a:latin typeface="Lato Heavy"/>
              </a:rPr>
              <a:t>des Austausches </a:t>
            </a:r>
            <a:r>
              <a:rPr lang="de-DE" sz="2000" dirty="0">
                <a:latin typeface="Lato Heavy"/>
              </a:rPr>
              <a:t>der Bürger*innen untereinander sowie mit der kommunalen Verwaltung</a:t>
            </a:r>
          </a:p>
          <a:p>
            <a:pPr marL="522900" indent="-342900">
              <a:buClr>
                <a:srgbClr val="179C7D"/>
              </a:buClr>
              <a:buFont typeface="Wingdings" panose="05000000000000000000" pitchFamily="2" charset="2"/>
              <a:buChar char="Ø"/>
            </a:pPr>
            <a:r>
              <a:rPr lang="de-DE" sz="2000" dirty="0">
                <a:latin typeface="Lato Heavy"/>
              </a:rPr>
              <a:t>Kommunen können </a:t>
            </a:r>
            <a:r>
              <a:rPr lang="de-DE" sz="2000" b="1" dirty="0">
                <a:latin typeface="Lato Heavy"/>
              </a:rPr>
              <a:t>individuell </a:t>
            </a:r>
            <a:r>
              <a:rPr lang="de-DE" sz="2000" dirty="0">
                <a:latin typeface="Lato Heavy"/>
              </a:rPr>
              <a:t>auswählen, welche </a:t>
            </a:r>
            <a:r>
              <a:rPr lang="de-DE" sz="2000" u="sng" dirty="0">
                <a:latin typeface="Lato Heavy"/>
                <a:hlinkClick r:id="rId3"/>
              </a:rPr>
              <a:t>Lösungen der Plattform</a:t>
            </a:r>
            <a:r>
              <a:rPr lang="de-DE" sz="2000" dirty="0">
                <a:latin typeface="Lato Heavy"/>
              </a:rPr>
              <a:t> für sie am besten </a:t>
            </a:r>
            <a:r>
              <a:rPr lang="de-DE" sz="2000" dirty="0" smtClean="0">
                <a:latin typeface="Lato Heavy"/>
              </a:rPr>
              <a:t>passen.</a:t>
            </a:r>
          </a:p>
          <a:p>
            <a:pPr marL="522900" indent="-342900">
              <a:buClr>
                <a:srgbClr val="179C7D"/>
              </a:buClr>
              <a:buFont typeface="Wingdings" panose="05000000000000000000" pitchFamily="2" charset="2"/>
              <a:buChar char="Ø"/>
            </a:pPr>
            <a:r>
              <a:rPr lang="de-DE" sz="2000" dirty="0" smtClean="0">
                <a:latin typeface="Lato Heavy"/>
              </a:rPr>
              <a:t>Der </a:t>
            </a:r>
            <a:r>
              <a:rPr lang="de-DE" sz="2000" dirty="0">
                <a:latin typeface="Lato Heavy"/>
              </a:rPr>
              <a:t>DorfFunk ist keine in sich geschlossene Kommunikations-und Austausch-App, sondern ermöglicht das </a:t>
            </a:r>
            <a:r>
              <a:rPr lang="de-DE" sz="2000" b="1" dirty="0">
                <a:latin typeface="Lato Heavy"/>
              </a:rPr>
              <a:t>Einspeisen von Informationen aus externen Quellen auf lokaler, regionaler und landesweiter Ebene</a:t>
            </a:r>
            <a:r>
              <a:rPr lang="de-DE" sz="2000" dirty="0" smtClean="0">
                <a:latin typeface="Lato Heavy"/>
              </a:rPr>
              <a:t>.</a:t>
            </a:r>
            <a:endParaRPr lang="de-DE" sz="2000" dirty="0">
              <a:latin typeface="Lato Heavy"/>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Tree>
    <p:extLst>
      <p:ext uri="{BB962C8B-B14F-4D97-AF65-F5344CB8AC3E}">
        <p14:creationId xmlns:p14="http://schemas.microsoft.com/office/powerpoint/2010/main" val="71353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1127363"/>
            <a:ext cx="10901343" cy="446276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smtClean="0">
                <a:solidFill>
                  <a:schemeClr val="tx2"/>
                </a:solidFill>
                <a:latin typeface="Lato Heavy"/>
              </a:rPr>
              <a:t>Formblatt</a:t>
            </a:r>
          </a:p>
          <a:p>
            <a:pPr>
              <a:spcAft>
                <a:spcPts val="1200"/>
              </a:spcAft>
              <a:buFontTx/>
            </a:pPr>
            <a:r>
              <a:rPr lang="de-DE" sz="1800" b="0" dirty="0" smtClean="0">
                <a:latin typeface="Lato Heavy"/>
              </a:rPr>
              <a:t>Das </a:t>
            </a:r>
            <a:r>
              <a:rPr lang="de-DE" sz="1800" b="0" dirty="0" smtClean="0">
                <a:latin typeface="Lato Heavy"/>
                <a:hlinkClick r:id="rId3"/>
              </a:rPr>
              <a:t>Formblatt</a:t>
            </a:r>
            <a:r>
              <a:rPr lang="de-DE" sz="1800" b="0" dirty="0" smtClean="0">
                <a:latin typeface="Lato Heavy"/>
              </a:rPr>
              <a:t> </a:t>
            </a:r>
            <a:r>
              <a:rPr lang="de-DE" sz="1800" b="0" dirty="0">
                <a:latin typeface="Lato Heavy"/>
              </a:rPr>
              <a:t>ist Ausdruck </a:t>
            </a:r>
            <a:r>
              <a:rPr lang="de-DE" sz="1800" b="0" dirty="0" smtClean="0">
                <a:latin typeface="Lato Heavy"/>
              </a:rPr>
              <a:t>des </a:t>
            </a:r>
            <a:r>
              <a:rPr lang="de-DE" sz="1800" b="0" dirty="0">
                <a:latin typeface="Lato Heavy"/>
              </a:rPr>
              <a:t>konkreten </a:t>
            </a:r>
            <a:r>
              <a:rPr lang="de-DE" sz="1800" b="0" dirty="0" smtClean="0">
                <a:latin typeface="Lato Heavy"/>
              </a:rPr>
              <a:t>Interesses einer Kommune, Teil des Projekts zu werden. Sobald ein Formblatt eingereicht wurde, kann die Umsetzung beginnen. </a:t>
            </a:r>
          </a:p>
          <a:p>
            <a:pPr>
              <a:spcAft>
                <a:spcPts val="0"/>
              </a:spcAft>
              <a:buFontTx/>
            </a:pPr>
            <a:r>
              <a:rPr lang="de-DE" sz="2000" dirty="0" smtClean="0">
                <a:solidFill>
                  <a:schemeClr val="tx2"/>
                </a:solidFill>
                <a:latin typeface="Lato Heavy"/>
              </a:rPr>
              <a:t>Freischaltung</a:t>
            </a:r>
          </a:p>
          <a:p>
            <a:pPr>
              <a:spcAft>
                <a:spcPts val="1200"/>
              </a:spcAft>
              <a:buFontTx/>
            </a:pPr>
            <a:r>
              <a:rPr lang="de-DE" sz="1800" b="0" dirty="0" smtClean="0">
                <a:latin typeface="Lato Heavy"/>
              </a:rPr>
              <a:t>Einmal monatlich werden neue Kommunen für den DorfFunk freigeschaltet, vom Projekt informiert und können dann mit der Nutzung loslegen.</a:t>
            </a:r>
          </a:p>
          <a:p>
            <a:pPr>
              <a:spcAft>
                <a:spcPts val="0"/>
              </a:spcAft>
              <a:buFontTx/>
            </a:pPr>
            <a:r>
              <a:rPr lang="de-DE" sz="2000" dirty="0" smtClean="0">
                <a:solidFill>
                  <a:schemeClr val="tx2"/>
                </a:solidFill>
                <a:latin typeface="Lato Heavy"/>
              </a:rPr>
              <a:t>Modellkommune</a:t>
            </a:r>
          </a:p>
          <a:p>
            <a:pPr>
              <a:spcAft>
                <a:spcPts val="1200"/>
              </a:spcAft>
              <a:buFontTx/>
            </a:pPr>
            <a:r>
              <a:rPr lang="de-DE" sz="1800" b="0" dirty="0">
                <a:latin typeface="Lato Heavy"/>
              </a:rPr>
              <a:t>Als </a:t>
            </a:r>
            <a:r>
              <a:rPr lang="de-DE" sz="1800" b="0" dirty="0">
                <a:latin typeface="Lato Heavy"/>
                <a:hlinkClick r:id="rId4"/>
              </a:rPr>
              <a:t>Modellkommunen</a:t>
            </a:r>
            <a:r>
              <a:rPr lang="de-DE" sz="1800" b="0" dirty="0">
                <a:latin typeface="Lato Heavy"/>
              </a:rPr>
              <a:t> können im Rahmen des Projekts Digitale Dörfer Niedersachsen besonders engagierte Kommunen ausgezeichnet werden. Sie erhalten für </a:t>
            </a:r>
            <a:r>
              <a:rPr lang="de-DE" sz="1800" b="0" dirty="0" smtClean="0">
                <a:latin typeface="Lato Heavy"/>
              </a:rPr>
              <a:t>ihr </a:t>
            </a:r>
            <a:r>
              <a:rPr lang="de-DE" sz="1800" b="0" dirty="0">
                <a:latin typeface="Lato Heavy"/>
              </a:rPr>
              <a:t>Engagement die technische Ausstattung für einen Digitalen Schaukasten für </a:t>
            </a:r>
            <a:r>
              <a:rPr lang="de-DE" sz="1800" b="0" dirty="0" smtClean="0">
                <a:latin typeface="Lato Heavy"/>
              </a:rPr>
              <a:t>ihre </a:t>
            </a:r>
            <a:r>
              <a:rPr lang="de-DE" sz="1800" b="0" dirty="0">
                <a:latin typeface="Lato Heavy"/>
              </a:rPr>
              <a:t>Kommune.</a:t>
            </a:r>
            <a:endParaRPr lang="de-DE" sz="1800" b="0" dirty="0" smtClean="0">
              <a:latin typeface="Lato Heavy"/>
            </a:endParaRPr>
          </a:p>
          <a:p>
            <a:pPr>
              <a:spcAft>
                <a:spcPts val="0"/>
              </a:spcAft>
              <a:buFontTx/>
            </a:pPr>
            <a:r>
              <a:rPr lang="de-DE" sz="2000" dirty="0" smtClean="0">
                <a:solidFill>
                  <a:schemeClr val="tx2"/>
                </a:solidFill>
                <a:latin typeface="Lato Heavy"/>
              </a:rPr>
              <a:t>Projektverantwortliche Kontaktperson</a:t>
            </a:r>
          </a:p>
          <a:p>
            <a:pPr>
              <a:spcAft>
                <a:spcPts val="1200"/>
              </a:spcAft>
              <a:buFontTx/>
            </a:pPr>
            <a:r>
              <a:rPr lang="de-DE" sz="1800" b="0" dirty="0" smtClean="0">
                <a:latin typeface="Lato Heavy"/>
              </a:rPr>
              <a:t>Diese </a:t>
            </a:r>
            <a:r>
              <a:rPr lang="de-DE" sz="1800" b="0" dirty="0">
                <a:latin typeface="Lato Heavy"/>
              </a:rPr>
              <a:t>Rolle kann sowohl von einer Person aus dem Ehrenamt als auch aus der Verwaltung </a:t>
            </a:r>
            <a:r>
              <a:rPr lang="de-DE" sz="1800" b="0" dirty="0" smtClean="0">
                <a:latin typeface="Lato Heavy"/>
              </a:rPr>
              <a:t>besetzt </a:t>
            </a:r>
            <a:r>
              <a:rPr lang="de-DE" sz="1800" b="0" dirty="0">
                <a:latin typeface="Lato Heavy"/>
              </a:rPr>
              <a:t>werden. Sie wird von der Kommune damit beauftragt, als Ansprechpartner*in die </a:t>
            </a:r>
            <a:r>
              <a:rPr lang="de-DE" sz="1800" b="0" dirty="0" smtClean="0">
                <a:latin typeface="Lato Heavy"/>
              </a:rPr>
              <a:t>Zusammenarbeit </a:t>
            </a:r>
            <a:r>
              <a:rPr lang="de-DE" sz="1800" b="0" dirty="0">
                <a:latin typeface="Lato Heavy"/>
              </a:rPr>
              <a:t>zwischen Kommune und den Projektpartnern zu vermitteln.</a:t>
            </a:r>
            <a:endParaRPr lang="de-DE" sz="1800" b="0" dirty="0" smtClean="0">
              <a:latin typeface="Lato Heavy"/>
            </a:endParaRP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smtClean="0">
                <a:solidFill>
                  <a:schemeClr val="tx2"/>
                </a:solidFill>
                <a:latin typeface="Lato Heavy"/>
              </a:rPr>
              <a:t>Projekt-Glossar</a:t>
            </a:r>
            <a:endParaRPr lang="de-DE" sz="2800" dirty="0">
              <a:solidFill>
                <a:schemeClr val="tx2"/>
              </a:solidFill>
              <a:latin typeface="Lato Heavy"/>
            </a:endParaRPr>
          </a:p>
        </p:txBody>
      </p:sp>
    </p:spTree>
    <p:extLst>
      <p:ext uri="{BB962C8B-B14F-4D97-AF65-F5344CB8AC3E}">
        <p14:creationId xmlns:p14="http://schemas.microsoft.com/office/powerpoint/2010/main" val="1622415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1927262"/>
            <a:ext cx="10901343" cy="34470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DorfFunk (</a:t>
            </a:r>
            <a:r>
              <a:rPr lang="de-DE" sz="2000" dirty="0" smtClean="0">
                <a:solidFill>
                  <a:schemeClr val="tx2"/>
                </a:solidFill>
                <a:latin typeface="Lato Heavy"/>
              </a:rPr>
              <a:t>App) – Das </a:t>
            </a:r>
            <a:r>
              <a:rPr lang="de-DE" sz="2000" dirty="0">
                <a:solidFill>
                  <a:schemeClr val="tx2"/>
                </a:solidFill>
                <a:latin typeface="Lato Heavy"/>
              </a:rPr>
              <a:t>Digitale Dorf in der Tasche</a:t>
            </a:r>
          </a:p>
          <a:p>
            <a:pPr>
              <a:spcAft>
                <a:spcPts val="1200"/>
              </a:spcAft>
              <a:buFontTx/>
            </a:pPr>
            <a:r>
              <a:rPr lang="de-DE" sz="1800" b="0" dirty="0">
                <a:latin typeface="Lato Heavy"/>
              </a:rPr>
              <a:t>Der </a:t>
            </a:r>
            <a:r>
              <a:rPr lang="de-DE" sz="1800" dirty="0">
                <a:latin typeface="Lato Heavy"/>
              </a:rPr>
              <a:t>DorfFunk</a:t>
            </a:r>
            <a:r>
              <a:rPr lang="de-DE" sz="1800" b="0" dirty="0">
                <a:latin typeface="Lato Heavy"/>
              </a:rPr>
              <a:t> ist die Kommunikationszentrale der Region. Mit dem </a:t>
            </a:r>
            <a:r>
              <a:rPr lang="de-DE" sz="1800" dirty="0">
                <a:latin typeface="Lato Heavy"/>
              </a:rPr>
              <a:t>DorfFunk</a:t>
            </a:r>
            <a:r>
              <a:rPr lang="de-DE" sz="1800" b="0" dirty="0">
                <a:latin typeface="Lato Heavy"/>
              </a:rPr>
              <a:t> können Bürger*innen ihre Hilfe anbieten, Gesuche einstellen oder zwanglos miteinander </a:t>
            </a:r>
            <a:r>
              <a:rPr lang="de-DE" sz="1800" b="0" dirty="0" smtClean="0">
                <a:latin typeface="Lato Heavy"/>
              </a:rPr>
              <a:t>plauschen.</a:t>
            </a:r>
          </a:p>
          <a:p>
            <a:pPr>
              <a:spcAft>
                <a:spcPts val="0"/>
              </a:spcAft>
              <a:buFontTx/>
            </a:pPr>
            <a:r>
              <a:rPr lang="de-DE" sz="2000" dirty="0" smtClean="0">
                <a:solidFill>
                  <a:schemeClr val="tx2"/>
                </a:solidFill>
                <a:latin typeface="Lato Heavy"/>
              </a:rPr>
              <a:t>LandNews – Immer </a:t>
            </a:r>
            <a:r>
              <a:rPr lang="de-DE" sz="2000" dirty="0">
                <a:solidFill>
                  <a:schemeClr val="tx2"/>
                </a:solidFill>
                <a:latin typeface="Lato Heavy"/>
              </a:rPr>
              <a:t>auf dem Laufenden</a:t>
            </a:r>
          </a:p>
          <a:p>
            <a:pPr>
              <a:spcAft>
                <a:spcPts val="1200"/>
              </a:spcAft>
              <a:buFontTx/>
            </a:pPr>
            <a:r>
              <a:rPr lang="de-DE" sz="1800" b="0" dirty="0">
                <a:latin typeface="Lato Heavy"/>
              </a:rPr>
              <a:t>Mit den Niedersächsischen </a:t>
            </a:r>
            <a:r>
              <a:rPr lang="de-DE" sz="1800" dirty="0">
                <a:latin typeface="Lato Heavy"/>
              </a:rPr>
              <a:t>LandNews</a:t>
            </a:r>
            <a:r>
              <a:rPr lang="de-DE" sz="1800" b="0" dirty="0">
                <a:latin typeface="Lato Heavy"/>
              </a:rPr>
              <a:t> können unterschiedliche Akteur*innen auf Dorf- oder Gemeindeebene und sogar auf Landkreis- und Projektebene Informationen und Ankündigungen online veröffentlichen und auch an die Nutzer*innen des </a:t>
            </a:r>
            <a:r>
              <a:rPr lang="de-DE" sz="1800" dirty="0" err="1">
                <a:latin typeface="Lato Heavy"/>
              </a:rPr>
              <a:t>DorfFunks</a:t>
            </a:r>
            <a:r>
              <a:rPr lang="de-DE" sz="1800" b="0" dirty="0">
                <a:latin typeface="Lato Heavy"/>
              </a:rPr>
              <a:t> ausspielen. </a:t>
            </a:r>
            <a:endParaRPr lang="de-DE" sz="1800" b="0" dirty="0" smtClean="0">
              <a:latin typeface="Lato Heavy"/>
            </a:endParaRPr>
          </a:p>
          <a:p>
            <a:pPr>
              <a:spcAft>
                <a:spcPts val="0"/>
              </a:spcAft>
              <a:buFontTx/>
            </a:pPr>
            <a:r>
              <a:rPr lang="de-DE" sz="2000" dirty="0" smtClean="0">
                <a:solidFill>
                  <a:schemeClr val="tx2"/>
                </a:solidFill>
                <a:latin typeface="Lato Heavy"/>
              </a:rPr>
              <a:t>LösBar – Der </a:t>
            </a:r>
            <a:r>
              <a:rPr lang="de-DE" sz="2000" dirty="0">
                <a:solidFill>
                  <a:schemeClr val="tx2"/>
                </a:solidFill>
                <a:latin typeface="Lato Heavy"/>
              </a:rPr>
              <a:t>Draht zur Gemeinde</a:t>
            </a:r>
          </a:p>
          <a:p>
            <a:pPr>
              <a:spcAft>
                <a:spcPts val="1200"/>
              </a:spcAft>
              <a:buFontTx/>
            </a:pPr>
            <a:r>
              <a:rPr lang="de-DE" sz="1800" b="0" dirty="0">
                <a:latin typeface="Lato Heavy"/>
              </a:rPr>
              <a:t>Die </a:t>
            </a:r>
            <a:r>
              <a:rPr lang="de-DE" sz="1800" dirty="0">
                <a:latin typeface="Lato Heavy"/>
              </a:rPr>
              <a:t>LösBar</a:t>
            </a:r>
            <a:r>
              <a:rPr lang="de-DE" sz="1800" b="0" dirty="0">
                <a:latin typeface="Lato Heavy"/>
              </a:rPr>
              <a:t> ermöglicht es Bürger*innen über den </a:t>
            </a:r>
            <a:r>
              <a:rPr lang="de-DE" sz="1800" dirty="0">
                <a:latin typeface="Lato Heavy"/>
              </a:rPr>
              <a:t>DorfFunk</a:t>
            </a:r>
            <a:r>
              <a:rPr lang="de-DE" sz="1800" b="0" dirty="0">
                <a:latin typeface="Lato Heavy"/>
              </a:rPr>
              <a:t> Mängel, Ideen und Wünsche direkt ihrer Verwaltung mitzuteilen. Durch die </a:t>
            </a:r>
            <a:r>
              <a:rPr lang="de-DE" sz="1800" dirty="0">
                <a:latin typeface="Lato Heavy"/>
              </a:rPr>
              <a:t>LösBar</a:t>
            </a:r>
            <a:r>
              <a:rPr lang="de-DE" sz="1800" b="0" dirty="0">
                <a:latin typeface="Lato Heavy"/>
              </a:rPr>
              <a:t> werden Bürger*innen und Verwaltung näher zusammengebracht, um ihr Anliegen gemeinsam als Team zu </a:t>
            </a:r>
            <a:r>
              <a:rPr lang="de-DE" sz="1800" b="0" dirty="0" smtClean="0">
                <a:latin typeface="Lato Heavy"/>
              </a:rPr>
              <a:t>lösen.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smtClean="0">
                <a:solidFill>
                  <a:schemeClr val="tx2"/>
                </a:solidFill>
                <a:latin typeface="Lato Heavy"/>
              </a:rPr>
              <a:t>Projekt-Glossar – Die Digitale Dörfer Plattform</a:t>
            </a:r>
            <a:endParaRPr lang="de-DE" sz="2800" dirty="0">
              <a:solidFill>
                <a:schemeClr val="tx2"/>
              </a:solidFill>
              <a:latin typeface="Lato Heavy"/>
            </a:endParaRPr>
          </a:p>
        </p:txBody>
      </p:sp>
    </p:spTree>
    <p:extLst>
      <p:ext uri="{BB962C8B-B14F-4D97-AF65-F5344CB8AC3E}">
        <p14:creationId xmlns:p14="http://schemas.microsoft.com/office/powerpoint/2010/main" val="311733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2764548"/>
            <a:ext cx="10901343" cy="2431435"/>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smtClean="0">
                <a:solidFill>
                  <a:schemeClr val="tx2"/>
                </a:solidFill>
                <a:latin typeface="Lato Heavy"/>
              </a:rPr>
              <a:t>Digitaler Schaukasten – Informationen für Alle</a:t>
            </a:r>
          </a:p>
          <a:p>
            <a:pPr>
              <a:spcAft>
                <a:spcPts val="1200"/>
              </a:spcAft>
              <a:buFontTx/>
            </a:pPr>
            <a:r>
              <a:rPr lang="de-DE" sz="1800" b="0" dirty="0">
                <a:latin typeface="Lato Heavy"/>
              </a:rPr>
              <a:t>Ob im Dorfladen, Rathaus oder am Marktplatz: der </a:t>
            </a:r>
            <a:r>
              <a:rPr lang="de-DE" sz="1800" dirty="0">
                <a:latin typeface="Lato Heavy"/>
              </a:rPr>
              <a:t>Digitale Schaukasten</a:t>
            </a:r>
            <a:r>
              <a:rPr lang="de-DE" sz="1800" b="0" dirty="0">
                <a:latin typeface="Lato Heavy"/>
              </a:rPr>
              <a:t> bringt Neuigkeiten direkt hinein in den Dorfalltag. Hierdurch werden Neuigkeiten sichtbar und gleichzeitig Menschen erreicht, die sonst nur wenig Kontakt mit der digitalen Welt </a:t>
            </a:r>
            <a:r>
              <a:rPr lang="de-DE" sz="1800" b="0" dirty="0" smtClean="0">
                <a:latin typeface="Lato Heavy"/>
              </a:rPr>
              <a:t>haben.</a:t>
            </a:r>
          </a:p>
          <a:p>
            <a:pPr>
              <a:spcAft>
                <a:spcPts val="0"/>
              </a:spcAft>
              <a:buFontTx/>
            </a:pPr>
            <a:r>
              <a:rPr lang="de-DE" sz="2000" dirty="0">
                <a:solidFill>
                  <a:schemeClr val="tx2"/>
                </a:solidFill>
                <a:latin typeface="Lato Heavy"/>
              </a:rPr>
              <a:t>DorfFunk Integration </a:t>
            </a:r>
            <a:r>
              <a:rPr lang="de-DE" sz="2000" dirty="0" smtClean="0">
                <a:solidFill>
                  <a:schemeClr val="tx2"/>
                </a:solidFill>
                <a:latin typeface="Lato Heavy"/>
              </a:rPr>
              <a:t>Plugin</a:t>
            </a:r>
          </a:p>
          <a:p>
            <a:pPr>
              <a:spcAft>
                <a:spcPts val="0"/>
              </a:spcAft>
              <a:buFontTx/>
            </a:pPr>
            <a:r>
              <a:rPr lang="de-DE" sz="1800" b="0" dirty="0" smtClean="0">
                <a:latin typeface="Lato Heavy"/>
              </a:rPr>
              <a:t>Das </a:t>
            </a:r>
            <a:r>
              <a:rPr lang="de-DE" sz="1800" b="0" dirty="0">
                <a:latin typeface="Lato Heavy"/>
              </a:rPr>
              <a:t>DorfFunk </a:t>
            </a:r>
            <a:r>
              <a:rPr lang="de-DE" sz="1800" dirty="0">
                <a:latin typeface="Lato Heavy"/>
              </a:rPr>
              <a:t>Integration Plugin</a:t>
            </a:r>
            <a:r>
              <a:rPr lang="de-DE" sz="1800" b="0" dirty="0">
                <a:latin typeface="Lato Heavy"/>
              </a:rPr>
              <a:t> ermöglicht es den Kommunen, ihre bestehenden Webseiten als Quelle für Meldungen im DorfFunk zu nutzen. Mit ein paar Klicks werden so Termine und Neuigkeiten direkt von der Webseite in den DorfFunk gespielt und die Bürger*innen auf dem Laufenden gehalten.</a:t>
            </a:r>
            <a:endParaRPr lang="de-DE" sz="1800" b="0" dirty="0" smtClean="0">
              <a:latin typeface="Lato Heavy"/>
            </a:endParaRP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smtClean="0">
                <a:solidFill>
                  <a:schemeClr val="tx2"/>
                </a:solidFill>
                <a:latin typeface="Lato Heavy"/>
              </a:rPr>
              <a:t>Projekt-Glossar – Die Digitale Dörfer Plattform</a:t>
            </a:r>
            <a:endParaRPr lang="de-DE" sz="2800" dirty="0">
              <a:solidFill>
                <a:schemeClr val="tx2"/>
              </a:solidFill>
              <a:latin typeface="Lato Heavy"/>
            </a:endParaRPr>
          </a:p>
        </p:txBody>
      </p:sp>
    </p:spTree>
    <p:extLst>
      <p:ext uri="{BB962C8B-B14F-4D97-AF65-F5344CB8AC3E}">
        <p14:creationId xmlns:p14="http://schemas.microsoft.com/office/powerpoint/2010/main" val="308096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t/>
            </a: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smtClean="0">
                <a:ln>
                  <a:noFill/>
                </a:ln>
                <a:solidFill>
                  <a:srgbClr val="000000">
                    <a:lumMod val="50000"/>
                  </a:srgbClr>
                </a:solidFill>
                <a:effectLst/>
                <a:uLnTx/>
                <a:uFillTx/>
                <a:latin typeface="Lato Heavy"/>
              </a:rPr>
              <a:t>Events</a:t>
            </a:r>
            <a:endParaRPr kumimoji="0" lang="de-DE" sz="2400" b="1" i="0" u="none" strike="noStrike" kern="1200" cap="none" spc="0" normalizeH="0" baseline="0" noProof="0" dirty="0">
              <a:ln>
                <a:noFill/>
              </a:ln>
              <a:solidFill>
                <a:srgbClr val="000000">
                  <a:lumMod val="50000"/>
                </a:srgbClr>
              </a:solidFill>
              <a:effectLst/>
              <a:uLnTx/>
              <a:uFillTx/>
              <a:latin typeface="Lato Heavy"/>
            </a:endParaRPr>
          </a:p>
        </p:txBody>
      </p:sp>
    </p:spTree>
    <p:extLst>
      <p:ext uri="{BB962C8B-B14F-4D97-AF65-F5344CB8AC3E}">
        <p14:creationId xmlns:p14="http://schemas.microsoft.com/office/powerpoint/2010/main" val="138216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9CF77E23831645B5607125F3B89D1B" ma:contentTypeVersion="16" ma:contentTypeDescription="Create a new document." ma:contentTypeScope="" ma:versionID="90ab65e23c3aa85d4e2e8cdc12a8f4c2">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2e196d368b2c9a4ff8eb8c97d69704d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2.xml><?xml version="1.0" encoding="utf-8"?>
<ds:datastoreItem xmlns:ds="http://schemas.openxmlformats.org/officeDocument/2006/customXml" ds:itemID="{8DF13841-2C19-4D5F-97C6-8E75609A82A0}">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8c6b3776-1853-44a5-977a-d9ea407a1a73"/>
    <ds:schemaRef ds:uri="http://schemas.openxmlformats.org/package/2006/metadata/core-properties"/>
    <ds:schemaRef ds:uri="9d13ae2a-f270-4d19-a949-d5893e25233b"/>
    <ds:schemaRef ds:uri="http://purl.org/dc/dcmitype/"/>
    <ds:schemaRef ds:uri="http://purl.org/dc/terms/"/>
  </ds:schemaRefs>
</ds:datastoreItem>
</file>

<file path=customXml/itemProps3.xml><?xml version="1.0" encoding="utf-8"?>
<ds:datastoreItem xmlns:ds="http://schemas.openxmlformats.org/officeDocument/2006/customXml" ds:itemID="{60111034-3AB1-4285-BE7E-D26A34DAD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1596</Words>
  <Application>Microsoft Office PowerPoint</Application>
  <PresentationFormat>Breitbild</PresentationFormat>
  <Paragraphs>203</Paragraphs>
  <Slides>22</Slides>
  <Notes>20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22</vt:i4>
      </vt:variant>
    </vt:vector>
  </HeadingPairs>
  <TitlesOfParts>
    <vt:vector size="33" baseType="lpstr">
      <vt:lpstr>Arial</vt:lpstr>
      <vt:lpstr>Calibri</vt:lpstr>
      <vt:lpstr>Frutiger LT Com 45 Light</vt:lpstr>
      <vt:lpstr>Frutiger LT Com 55 Roman</vt:lpstr>
      <vt:lpstr>Lato</vt:lpstr>
      <vt:lpstr>Lato Heavy</vt:lpstr>
      <vt:lpstr>Segoe UI</vt:lpstr>
      <vt:lpstr>Symbol</vt:lpstr>
      <vt:lpstr>Times New Roman</vt:lpstr>
      <vt:lpstr>Wingdings</vt:lpstr>
      <vt:lpstr>IESE_ppt_Master_dt</vt:lpstr>
      <vt:lpstr>Digitale Dörfer Niedersachsen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117</cp:revision>
  <cp:lastPrinted>2022-12-09T11:55:55Z</cp:lastPrinted>
  <dcterms:created xsi:type="dcterms:W3CDTF">2020-11-02T13:05:48Z</dcterms:created>
  <dcterms:modified xsi:type="dcterms:W3CDTF">2024-05-29T08:57:10Z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