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0"/>
  </p:notesMasterIdLst>
  <p:handoutMasterIdLst>
    <p:handoutMasterId r:id="rId21"/>
  </p:handoutMasterIdLst>
  <p:sldIdLst>
    <p:sldId id="1795" r:id="rId5"/>
    <p:sldId id="1798" r:id="rId6"/>
    <p:sldId id="1797" r:id="rId7"/>
    <p:sldId id="1799" r:id="rId8"/>
    <p:sldId id="1800" r:id="rId9"/>
    <p:sldId id="1801" r:id="rId10"/>
    <p:sldId id="1802" r:id="rId11"/>
    <p:sldId id="1803" r:id="rId12"/>
    <p:sldId id="1804" r:id="rId13"/>
    <p:sldId id="1807" r:id="rId14"/>
    <p:sldId id="1806" r:id="rId15"/>
    <p:sldId id="1808" r:id="rId16"/>
    <p:sldId id="1809" r:id="rId17"/>
    <p:sldId id="1810" r:id="rId18"/>
    <p:sldId id="1811" r:id="rId19"/>
  </p:sldIdLst>
  <p:sldSz cx="12192000" cy="6858000"/>
  <p:notesSz cx="6797675" cy="9926638"/>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255" userDrawn="1">
          <p15:clr>
            <a:srgbClr val="A4A3A4"/>
          </p15:clr>
        </p15:guide>
        <p15:guide id="3" orient="horz" pos="1706" userDrawn="1">
          <p15:clr>
            <a:srgbClr val="A4A3A4"/>
          </p15:clr>
        </p15:guide>
        <p15:guide id="4" pos="7288" userDrawn="1">
          <p15:clr>
            <a:srgbClr val="A4A3A4"/>
          </p15:clr>
        </p15:guide>
        <p15:guide id="5" pos="393" userDrawn="1">
          <p15:clr>
            <a:srgbClr val="A4A3A4"/>
          </p15:clr>
        </p15:guide>
      </p15:sldGuideLst>
    </p:ext>
    <p:ext uri="{2D200454-40CA-4A62-9FC3-DE9A4176ACB9}">
      <p15:notesGuideLst xmlns:p15="http://schemas.microsoft.com/office/powerpoint/2012/main">
        <p15:guide id="1" orient="horz" pos="388" userDrawn="1">
          <p15:clr>
            <a:srgbClr val="A4A3A4"/>
          </p15:clr>
        </p15:guide>
        <p15:guide id="2" orient="horz" pos="5865" userDrawn="1">
          <p15:clr>
            <a:srgbClr val="A4A3A4"/>
          </p15:clr>
        </p15:guide>
        <p15:guide id="3" orient="horz" pos="2214" userDrawn="1">
          <p15:clr>
            <a:srgbClr val="A4A3A4"/>
          </p15:clr>
        </p15:guide>
        <p15:guide id="4" orient="horz" pos="2077" userDrawn="1">
          <p15:clr>
            <a:srgbClr val="A4A3A4"/>
          </p15:clr>
        </p15:guide>
        <p15:guide id="5" pos="309" userDrawn="1">
          <p15:clr>
            <a:srgbClr val="A4A3A4"/>
          </p15:clr>
        </p15:guide>
        <p15:guide id="6" pos="397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63152-DD0F-DF91-763F-258642B83E1F}" name="Wiebke Schäfer" initials="WS" userId="S::wschaefer@digitale-chancen.de::00f52961-f6d9-451b-9fc6-3372ee30fa2e" providerId="AD"/>
  <p188:author id="{7FF6907E-D9F8-8E7A-4E02-E41F5C190079}" name="Rebecca Stähler" initials="RS" userId="S::rstaehler@digitale-chancen.de::407cdfcb-c07f-4c9d-880b-c047179a68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elock , Lisa (MB-Z1)" initials="M,L(" lastIdx="1" clrIdx="6">
    <p:extLst>
      <p:ext uri="{19B8F6BF-5375-455C-9EA6-DF929625EA0E}">
        <p15:presenceInfo xmlns:p15="http://schemas.microsoft.com/office/powerpoint/2012/main" userId="Martelock , Lisa (MB-Z1)" providerId="None"/>
      </p:ext>
    </p:extLst>
  </p:cmAuthor>
  <p:cmAuthor id="1" name="Jutta Croll" initials="JC" lastIdx="4" clrIdx="0">
    <p:extLst>
      <p:ext uri="{19B8F6BF-5375-455C-9EA6-DF929625EA0E}">
        <p15:presenceInfo xmlns:p15="http://schemas.microsoft.com/office/powerpoint/2012/main" userId="S::jcroll@digitale-chancen.de::05f8edf8-84ad-4b56-b59d-fa4d96028a42" providerId="AD"/>
      </p:ext>
    </p:extLst>
  </p:cmAuthor>
  <p:cmAuthor id="8" name="Begemann, Yvonne (MB-Z1)" initials="BY(" lastIdx="19" clrIdx="7">
    <p:extLst>
      <p:ext uri="{19B8F6BF-5375-455C-9EA6-DF929625EA0E}">
        <p15:presenceInfo xmlns:p15="http://schemas.microsoft.com/office/powerpoint/2012/main" userId="Begemann, Yvonne (MB-Z1)" providerId="None"/>
      </p:ext>
    </p:extLst>
  </p:cmAuthor>
  <p:cmAuthor id="2" name="Carola Croll" initials="CC" lastIdx="55" clrIdx="1">
    <p:extLst>
      <p:ext uri="{19B8F6BF-5375-455C-9EA6-DF929625EA0E}">
        <p15:presenceInfo xmlns:p15="http://schemas.microsoft.com/office/powerpoint/2012/main" userId="Carola Croll" providerId="None"/>
      </p:ext>
    </p:extLst>
  </p:cmAuthor>
  <p:cmAuthor id="9" name="Maurice Mass" initials="MM" lastIdx="1" clrIdx="8">
    <p:extLst>
      <p:ext uri="{19B8F6BF-5375-455C-9EA6-DF929625EA0E}">
        <p15:presenceInfo xmlns:p15="http://schemas.microsoft.com/office/powerpoint/2012/main" userId="S::mmass@digitale-chancen.de::049c4b63-0c8e-486c-8565-e52e8d033c9b" providerId="AD"/>
      </p:ext>
    </p:extLst>
  </p:cmAuthor>
  <p:cmAuthor id="3" name="Carola Croll" initials="CC [2]" lastIdx="2" clrIdx="2">
    <p:extLst>
      <p:ext uri="{19B8F6BF-5375-455C-9EA6-DF929625EA0E}">
        <p15:presenceInfo xmlns:p15="http://schemas.microsoft.com/office/powerpoint/2012/main" userId="S::ccroll@digitale-chancen.de::14a59627-3006-47fa-b9e3-098c2eed44c0" providerId="AD"/>
      </p:ext>
    </p:extLst>
  </p:cmAuthor>
  <p:cmAuthor id="4" name="Wiebke Schäfer" initials="WS" lastIdx="4" clrIdx="3">
    <p:extLst>
      <p:ext uri="{19B8F6BF-5375-455C-9EA6-DF929625EA0E}">
        <p15:presenceInfo xmlns:p15="http://schemas.microsoft.com/office/powerpoint/2012/main" userId="Wiebke Schäfer" providerId="None"/>
      </p:ext>
    </p:extLst>
  </p:cmAuthor>
  <p:cmAuthor id="5" name="Svenja Mink" initials="SM" lastIdx="23" clrIdx="4">
    <p:extLst>
      <p:ext uri="{19B8F6BF-5375-455C-9EA6-DF929625EA0E}">
        <p15:presenceInfo xmlns:p15="http://schemas.microsoft.com/office/powerpoint/2012/main" userId="Svenja Mink" providerId="None"/>
      </p:ext>
    </p:extLst>
  </p:cmAuthor>
  <p:cmAuthor id="6" name="Elias  Kreuzinger" initials="EK" lastIdx="4" clrIdx="5">
    <p:extLst>
      <p:ext uri="{19B8F6BF-5375-455C-9EA6-DF929625EA0E}">
        <p15:presenceInfo xmlns:p15="http://schemas.microsoft.com/office/powerpoint/2012/main" userId="Elias  Kreuzi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7D"/>
    <a:srgbClr val="EB6A0A"/>
    <a:srgbClr val="B1C800"/>
    <a:srgbClr val="B1D050"/>
    <a:srgbClr val="178EAE"/>
    <a:srgbClr val="5FB2AA"/>
    <a:srgbClr val="D1E1DB"/>
    <a:srgbClr val="A2D7CB"/>
    <a:srgbClr val="D4E6F4"/>
    <a:srgbClr val="EE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C762C-B8AA-A8DB-DC8D-123C10BE1E24}" v="6" dt="2024-02-12T08:21:08.31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9" autoAdjust="0"/>
  </p:normalViewPr>
  <p:slideViewPr>
    <p:cSldViewPr snapToGrid="0">
      <p:cViewPr varScale="1">
        <p:scale>
          <a:sx n="61" d="100"/>
          <a:sy n="61" d="100"/>
        </p:scale>
        <p:origin x="788" y="60"/>
      </p:cViewPr>
      <p:guideLst>
        <p:guide orient="horz" pos="3793"/>
        <p:guide orient="horz" pos="255"/>
        <p:guide orient="horz" pos="1706"/>
        <p:guide pos="7288"/>
        <p:guide pos="393"/>
      </p:guideLst>
    </p:cSldViewPr>
  </p:slideViewPr>
  <p:notesTextViewPr>
    <p:cViewPr>
      <p:scale>
        <a:sx n="1" d="1"/>
        <a:sy n="1" d="1"/>
      </p:scale>
      <p:origin x="0" y="0"/>
    </p:cViewPr>
  </p:notesTextViewPr>
  <p:notesViewPr>
    <p:cSldViewPr snapToGrid="0">
      <p:cViewPr>
        <p:scale>
          <a:sx n="1" d="2"/>
          <a:sy n="1" d="2"/>
        </p:scale>
        <p:origin x="0" y="0"/>
      </p:cViewPr>
      <p:guideLst>
        <p:guide orient="horz" pos="388"/>
        <p:guide orient="horz" pos="5865"/>
        <p:guide orient="horz" pos="2214"/>
        <p:guide orient="horz" pos="2077"/>
        <p:guide pos="309"/>
        <p:guide pos="397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Katharina Kurz" userId="S::ekurz@digitale-chancen.de::2fa8fcd9-c9e9-4d2e-bb1f-fb268efc2c46" providerId="AD" clId="Web-{6B522F97-FB17-943A-A321-4EA3587758B6}"/>
    <pc:docChg chg="modSld">
      <pc:chgData name="Emma Katharina Kurz" userId="S::ekurz@digitale-chancen.de::2fa8fcd9-c9e9-4d2e-bb1f-fb268efc2c46" providerId="AD" clId="Web-{6B522F97-FB17-943A-A321-4EA3587758B6}" dt="2023-08-22T09:49:38.458" v="4" actId="20577"/>
      <pc:docMkLst>
        <pc:docMk/>
      </pc:docMkLst>
      <pc:sldChg chg="modSp">
        <pc:chgData name="Emma Katharina Kurz" userId="S::ekurz@digitale-chancen.de::2fa8fcd9-c9e9-4d2e-bb1f-fb268efc2c46" providerId="AD" clId="Web-{6B522F97-FB17-943A-A321-4EA3587758B6}" dt="2023-08-22T09:49:38.458" v="4" actId="20577"/>
        <pc:sldMkLst>
          <pc:docMk/>
          <pc:sldMk cId="216955443" sldId="1795"/>
        </pc:sldMkLst>
        <pc:spChg chg="mod">
          <ac:chgData name="Emma Katharina Kurz" userId="S::ekurz@digitale-chancen.de::2fa8fcd9-c9e9-4d2e-bb1f-fb268efc2c46" providerId="AD" clId="Web-{6B522F97-FB17-943A-A321-4EA3587758B6}" dt="2023-08-22T09:49:38.458" v="4" actId="20577"/>
          <ac:spMkLst>
            <pc:docMk/>
            <pc:sldMk cId="216955443" sldId="1795"/>
            <ac:spMk id="3" creationId="{E7F213FA-D4E7-7841-EE3E-C714758A4BE6}"/>
          </ac:spMkLst>
        </pc:spChg>
      </pc:sldChg>
    </pc:docChg>
  </pc:docChgLst>
  <pc:docChgLst>
    <pc:chgData clId="Web-{6B522F97-FB17-943A-A321-4EA3587758B6}"/>
    <pc:docChg chg="modSld">
      <pc:chgData name="" userId="" providerId="" clId="Web-{6B522F97-FB17-943A-A321-4EA3587758B6}" dt="2023-08-22T09:49:33.692" v="3" actId="20577"/>
      <pc:docMkLst>
        <pc:docMk/>
      </pc:docMkLst>
      <pc:sldChg chg="modSp">
        <pc:chgData name="" userId="" providerId="" clId="Web-{6B522F97-FB17-943A-A321-4EA3587758B6}" dt="2023-08-22T09:49:33.692" v="3" actId="20577"/>
        <pc:sldMkLst>
          <pc:docMk/>
          <pc:sldMk cId="216955443" sldId="1795"/>
        </pc:sldMkLst>
        <pc:spChg chg="mod">
          <ac:chgData name="" userId="" providerId="" clId="Web-{6B522F97-FB17-943A-A321-4EA3587758B6}" dt="2023-08-22T09:49:33.692" v="3" actId="20577"/>
          <ac:spMkLst>
            <pc:docMk/>
            <pc:sldMk cId="216955443" sldId="1795"/>
            <ac:spMk id="3" creationId="{E7F213FA-D4E7-7841-EE3E-C714758A4BE6}"/>
          </ac:spMkLst>
        </pc:spChg>
      </pc:sldChg>
    </pc:docChg>
  </pc:docChgLst>
  <pc:docChgLst>
    <pc:chgData name="Maurice Mass" userId="S::mmass@digitale-chancen.de::049c4b63-0c8e-486c-8565-e52e8d033c9b" providerId="AD" clId="Web-{950EE3C1-8409-001E-C7E2-09EA87CCE7D5}"/>
    <pc:docChg chg="modSld">
      <pc:chgData name="Maurice Mass" userId="S::mmass@digitale-chancen.de::049c4b63-0c8e-486c-8565-e52e8d033c9b" providerId="AD" clId="Web-{950EE3C1-8409-001E-C7E2-09EA87CCE7D5}" dt="2023-05-10T13:38:42.210" v="2" actId="20577"/>
      <pc:docMkLst>
        <pc:docMk/>
      </pc:docMkLst>
      <pc:sldChg chg="modSp">
        <pc:chgData name="Maurice Mass" userId="S::mmass@digitale-chancen.de::049c4b63-0c8e-486c-8565-e52e8d033c9b" providerId="AD" clId="Web-{950EE3C1-8409-001E-C7E2-09EA87CCE7D5}" dt="2023-05-10T13:38:42.210" v="2" actId="20577"/>
        <pc:sldMkLst>
          <pc:docMk/>
          <pc:sldMk cId="1646436530" sldId="1768"/>
        </pc:sldMkLst>
        <pc:spChg chg="mod">
          <ac:chgData name="Maurice Mass" userId="S::mmass@digitale-chancen.de::049c4b63-0c8e-486c-8565-e52e8d033c9b" providerId="AD" clId="Web-{950EE3C1-8409-001E-C7E2-09EA87CCE7D5}" dt="2023-05-10T13:38:42.210" v="2" actId="20577"/>
          <ac:spMkLst>
            <pc:docMk/>
            <pc:sldMk cId="1646436530" sldId="1768"/>
            <ac:spMk id="6" creationId="{00000000-0000-0000-0000-000000000000}"/>
          </ac:spMkLst>
        </pc:spChg>
      </pc:sldChg>
    </pc:docChg>
  </pc:docChgLst>
  <pc:docChgLst>
    <pc:chgData name="Emma Katharina Kurz" userId="S::ekurz@digitale-chancen.de::2fa8fcd9-c9e9-4d2e-bb1f-fb268efc2c46" providerId="AD" clId="Web-{869CFDEF-951D-4573-87F0-39368023896B}"/>
    <pc:docChg chg="modSld">
      <pc:chgData name="Emma Katharina Kurz" userId="S::ekurz@digitale-chancen.de::2fa8fcd9-c9e9-4d2e-bb1f-fb268efc2c46" providerId="AD" clId="Web-{869CFDEF-951D-4573-87F0-39368023896B}" dt="2023-08-18T14:04:55.519" v="18" actId="20577"/>
      <pc:docMkLst>
        <pc:docMk/>
      </pc:docMkLst>
      <pc:sldChg chg="modSp">
        <pc:chgData name="Emma Katharina Kurz" userId="S::ekurz@digitale-chancen.de::2fa8fcd9-c9e9-4d2e-bb1f-fb268efc2c46" providerId="AD" clId="Web-{869CFDEF-951D-4573-87F0-39368023896B}" dt="2023-08-18T14:03:34.486" v="0" actId="14100"/>
        <pc:sldMkLst>
          <pc:docMk/>
          <pc:sldMk cId="3229182591" sldId="1798"/>
        </pc:sldMkLst>
        <pc:spChg chg="mod">
          <ac:chgData name="Emma Katharina Kurz" userId="S::ekurz@digitale-chancen.de::2fa8fcd9-c9e9-4d2e-bb1f-fb268efc2c46" providerId="AD" clId="Web-{869CFDEF-951D-4573-87F0-39368023896B}" dt="2023-08-18T14:03:34.486" v="0" actId="14100"/>
          <ac:spMkLst>
            <pc:docMk/>
            <pc:sldMk cId="3229182591" sldId="1798"/>
            <ac:spMk id="2" creationId="{00000000-0000-0000-0000-000000000000}"/>
          </ac:spMkLst>
        </pc:spChg>
      </pc:sldChg>
      <pc:sldChg chg="addSp delSp modSp">
        <pc:chgData name="Emma Katharina Kurz" userId="S::ekurz@digitale-chancen.de::2fa8fcd9-c9e9-4d2e-bb1f-fb268efc2c46" providerId="AD" clId="Web-{869CFDEF-951D-4573-87F0-39368023896B}" dt="2023-08-18T14:04:55.519" v="18" actId="20577"/>
        <pc:sldMkLst>
          <pc:docMk/>
          <pc:sldMk cId="3656930079" sldId="1802"/>
        </pc:sldMkLst>
        <pc:spChg chg="add del mod">
          <ac:chgData name="Emma Katharina Kurz" userId="S::ekurz@digitale-chancen.de::2fa8fcd9-c9e9-4d2e-bb1f-fb268efc2c46" providerId="AD" clId="Web-{869CFDEF-951D-4573-87F0-39368023896B}" dt="2023-08-18T14:04:55.519" v="18" actId="20577"/>
          <ac:spMkLst>
            <pc:docMk/>
            <pc:sldMk cId="3656930079" sldId="1802"/>
            <ac:spMk id="3" creationId="{00000000-0000-0000-0000-000000000000}"/>
          </ac:spMkLst>
        </pc:spChg>
      </pc:sldChg>
    </pc:docChg>
  </pc:docChgLst>
  <pc:docChgLst>
    <pc:chgData name="Emma Katharina Kurz" userId="S::ekurz@digitale-chancen.de::2fa8fcd9-c9e9-4d2e-bb1f-fb268efc2c46" providerId="AD" clId="Web-{8E5C762C-B8AA-A8DB-DC8D-123C10BE1E24}"/>
    <pc:docChg chg="modSld">
      <pc:chgData name="Emma Katharina Kurz" userId="S::ekurz@digitale-chancen.de::2fa8fcd9-c9e9-4d2e-bb1f-fb268efc2c46" providerId="AD" clId="Web-{8E5C762C-B8AA-A8DB-DC8D-123C10BE1E24}" dt="2024-02-12T08:21:06.563" v="1" actId="20577"/>
      <pc:docMkLst>
        <pc:docMk/>
      </pc:docMkLst>
      <pc:sldChg chg="modSp">
        <pc:chgData name="Emma Katharina Kurz" userId="S::ekurz@digitale-chancen.de::2fa8fcd9-c9e9-4d2e-bb1f-fb268efc2c46" providerId="AD" clId="Web-{8E5C762C-B8AA-A8DB-DC8D-123C10BE1E24}" dt="2024-02-12T08:21:06.563" v="1" actId="20577"/>
        <pc:sldMkLst>
          <pc:docMk/>
          <pc:sldMk cId="216955443" sldId="1795"/>
        </pc:sldMkLst>
        <pc:spChg chg="mod">
          <ac:chgData name="Emma Katharina Kurz" userId="S::ekurz@digitale-chancen.de::2fa8fcd9-c9e9-4d2e-bb1f-fb268efc2c46" providerId="AD" clId="Web-{8E5C762C-B8AA-A8DB-DC8D-123C10BE1E24}" dt="2024-02-12T08:21:06.563" v="1" actId="20577"/>
          <ac:spMkLst>
            <pc:docMk/>
            <pc:sldMk cId="216955443" sldId="1795"/>
            <ac:spMk id="3" creationId="{E7F213FA-D4E7-7841-EE3E-C714758A4BE6}"/>
          </ac:spMkLst>
        </pc:spChg>
      </pc:sldChg>
    </pc:docChg>
  </pc:docChgLst>
  <pc:docChgLst>
    <pc:chgData name="Emma Katharina Kurz" userId="S::ekurz@digitale-chancen.de::2fa8fcd9-c9e9-4d2e-bb1f-fb268efc2c46" providerId="AD" clId="Web-{4B97C92C-3ED0-2389-AF74-B9736B479CD6}"/>
    <pc:docChg chg="modSld">
      <pc:chgData name="Emma Katharina Kurz" userId="S::ekurz@digitale-chancen.de::2fa8fcd9-c9e9-4d2e-bb1f-fb268efc2c46" providerId="AD" clId="Web-{4B97C92C-3ED0-2389-AF74-B9736B479CD6}" dt="2023-08-18T15:29:49.184" v="9" actId="20577"/>
      <pc:docMkLst>
        <pc:docMk/>
      </pc:docMkLst>
      <pc:sldChg chg="modSp">
        <pc:chgData name="Emma Katharina Kurz" userId="S::ekurz@digitale-chancen.de::2fa8fcd9-c9e9-4d2e-bb1f-fb268efc2c46" providerId="AD" clId="Web-{4B97C92C-3ED0-2389-AF74-B9736B479CD6}" dt="2023-08-18T15:29:49.184" v="9" actId="20577"/>
        <pc:sldMkLst>
          <pc:docMk/>
          <pc:sldMk cId="3608734327" sldId="1805"/>
        </pc:sldMkLst>
        <pc:spChg chg="mod">
          <ac:chgData name="Emma Katharina Kurz" userId="S::ekurz@digitale-chancen.de::2fa8fcd9-c9e9-4d2e-bb1f-fb268efc2c46" providerId="AD" clId="Web-{4B97C92C-3ED0-2389-AF74-B9736B479CD6}" dt="2023-08-18T15:29:49.184" v="9" actId="20577"/>
          <ac:spMkLst>
            <pc:docMk/>
            <pc:sldMk cId="3608734327" sldId="1805"/>
            <ac:spMk id="5" creationId="{00000000-0000-0000-0000-000000000000}"/>
          </ac:spMkLst>
        </pc:spChg>
      </pc:sldChg>
    </pc:docChg>
  </pc:docChgLst>
  <pc:docChgLst>
    <pc:chgData name="Maurice Mass" userId="S::mmass@digitale-chancen.de::049c4b63-0c8e-486c-8565-e52e8d033c9b" providerId="AD" clId="Web-{FE911A58-EF9C-66CF-6B25-CDD7D68A502A}"/>
    <pc:docChg chg="addSld modSld">
      <pc:chgData name="Maurice Mass" userId="S::mmass@digitale-chancen.de::049c4b63-0c8e-486c-8565-e52e8d033c9b" providerId="AD" clId="Web-{FE911A58-EF9C-66CF-6B25-CDD7D68A502A}" dt="2023-05-10T14:06:39.068" v="438"/>
      <pc:docMkLst>
        <pc:docMk/>
      </pc:docMkLst>
      <pc:sldChg chg="modSp">
        <pc:chgData name="Maurice Mass" userId="S::mmass@digitale-chancen.de::049c4b63-0c8e-486c-8565-e52e8d033c9b" providerId="AD" clId="Web-{FE911A58-EF9C-66CF-6B25-CDD7D68A502A}" dt="2023-05-10T13:44:17.198" v="103" actId="20577"/>
        <pc:sldMkLst>
          <pc:docMk/>
          <pc:sldMk cId="1646436530" sldId="1768"/>
        </pc:sldMkLst>
        <pc:spChg chg="mod">
          <ac:chgData name="Maurice Mass" userId="S::mmass@digitale-chancen.de::049c4b63-0c8e-486c-8565-e52e8d033c9b" providerId="AD" clId="Web-{FE911A58-EF9C-66CF-6B25-CDD7D68A502A}" dt="2023-05-10T13:44:17.198" v="103" actId="20577"/>
          <ac:spMkLst>
            <pc:docMk/>
            <pc:sldMk cId="1646436530" sldId="1768"/>
            <ac:spMk id="6" creationId="{00000000-0000-0000-0000-000000000000}"/>
          </ac:spMkLst>
        </pc:spChg>
      </pc:sldChg>
      <pc:sldChg chg="addSp delSp modSp add replId addCm">
        <pc:chgData name="Maurice Mass" userId="S::mmass@digitale-chancen.de::049c4b63-0c8e-486c-8565-e52e8d033c9b" providerId="AD" clId="Web-{FE911A58-EF9C-66CF-6B25-CDD7D68A502A}" dt="2023-05-10T14:06:39.068" v="438"/>
        <pc:sldMkLst>
          <pc:docMk/>
          <pc:sldMk cId="1172672305" sldId="1776"/>
        </pc:sldMkLst>
        <pc:spChg chg="mod">
          <ac:chgData name="Maurice Mass" userId="S::mmass@digitale-chancen.de::049c4b63-0c8e-486c-8565-e52e8d033c9b" providerId="AD" clId="Web-{FE911A58-EF9C-66CF-6B25-CDD7D68A502A}" dt="2023-05-10T14:05:25.019" v="437" actId="20577"/>
          <ac:spMkLst>
            <pc:docMk/>
            <pc:sldMk cId="1172672305" sldId="1776"/>
            <ac:spMk id="6" creationId="{00000000-0000-0000-0000-000000000000}"/>
          </ac:spMkLst>
        </pc:spChg>
        <pc:spChg chg="mod">
          <ac:chgData name="Maurice Mass" userId="S::mmass@digitale-chancen.de::049c4b63-0c8e-486c-8565-e52e8d033c9b" providerId="AD" clId="Web-{FE911A58-EF9C-66CF-6B25-CDD7D68A502A}" dt="2023-05-10T13:46:58.172" v="140" actId="20577"/>
          <ac:spMkLst>
            <pc:docMk/>
            <pc:sldMk cId="1172672305" sldId="1776"/>
            <ac:spMk id="11" creationId="{A4814C90-4288-D306-0807-C0E0FA442802}"/>
          </ac:spMkLst>
        </pc:spChg>
        <pc:picChg chg="del">
          <ac:chgData name="Maurice Mass" userId="S::mmass@digitale-chancen.de::049c4b63-0c8e-486c-8565-e52e8d033c9b" providerId="AD" clId="Web-{FE911A58-EF9C-66CF-6B25-CDD7D68A502A}" dt="2023-05-10T13:46:59.018" v="141"/>
          <ac:picMkLst>
            <pc:docMk/>
            <pc:sldMk cId="1172672305" sldId="1776"/>
            <ac:picMk id="2" creationId="{33C317D0-0D79-314E-FCA9-2B184383B0B6}"/>
          </ac:picMkLst>
        </pc:picChg>
        <pc:picChg chg="del">
          <ac:chgData name="Maurice Mass" userId="S::mmass@digitale-chancen.de::049c4b63-0c8e-486c-8565-e52e8d033c9b" providerId="AD" clId="Web-{FE911A58-EF9C-66CF-6B25-CDD7D68A502A}" dt="2023-05-10T13:47:00.719" v="142"/>
          <ac:picMkLst>
            <pc:docMk/>
            <pc:sldMk cId="1172672305" sldId="1776"/>
            <ac:picMk id="3" creationId="{9BDDEE65-D265-8C3C-B746-0758503FF67D}"/>
          </ac:picMkLst>
        </pc:picChg>
        <pc:picChg chg="add mod">
          <ac:chgData name="Maurice Mass" userId="S::mmass@digitale-chancen.de::049c4b63-0c8e-486c-8565-e52e8d033c9b" providerId="AD" clId="Web-{FE911A58-EF9C-66CF-6B25-CDD7D68A502A}" dt="2023-05-10T13:58:43.381" v="152" actId="1076"/>
          <ac:picMkLst>
            <pc:docMk/>
            <pc:sldMk cId="1172672305" sldId="1776"/>
            <ac:picMk id="4" creationId="{10A259A7-FDBD-9ECE-9882-814EB68D00FC}"/>
          </ac:picMkLst>
        </pc:picChg>
        <pc:picChg chg="add mod">
          <ac:chgData name="Maurice Mass" userId="S::mmass@digitale-chancen.de::049c4b63-0c8e-486c-8565-e52e8d033c9b" providerId="AD" clId="Web-{FE911A58-EF9C-66CF-6B25-CDD7D68A502A}" dt="2023-05-10T13:58:49.944" v="154" actId="14100"/>
          <ac:picMkLst>
            <pc:docMk/>
            <pc:sldMk cId="1172672305" sldId="1776"/>
            <ac:picMk id="5" creationId="{02C14165-8D9A-9206-14A2-B6D1BDAD5002}"/>
          </ac:picMkLst>
        </pc:picChg>
      </pc:sldChg>
    </pc:docChg>
  </pc:docChgLst>
  <pc:docChgLst>
    <pc:chgData name="Emma Katharina Kurz" userId="S::ekurz@digitale-chancen.de::2fa8fcd9-c9e9-4d2e-bb1f-fb268efc2c46" providerId="AD" clId="Web-{830B1EF2-AEE6-4A22-9040-EB00722BE7CC}"/>
    <pc:docChg chg="modSld">
      <pc:chgData name="Emma Katharina Kurz" userId="S::ekurz@digitale-chancen.de::2fa8fcd9-c9e9-4d2e-bb1f-fb268efc2c46" providerId="AD" clId="Web-{830B1EF2-AEE6-4A22-9040-EB00722BE7CC}" dt="2023-09-07T10:12:34.709" v="2"/>
      <pc:docMkLst>
        <pc:docMk/>
      </pc:docMkLst>
      <pc:sldChg chg="delSp modSp">
        <pc:chgData name="Emma Katharina Kurz" userId="S::ekurz@digitale-chancen.de::2fa8fcd9-c9e9-4d2e-bb1f-fb268efc2c46" providerId="AD" clId="Web-{830B1EF2-AEE6-4A22-9040-EB00722BE7CC}" dt="2023-09-07T10:12:34.709" v="2"/>
        <pc:sldMkLst>
          <pc:docMk/>
          <pc:sldMk cId="216955443" sldId="1795"/>
        </pc:sldMkLst>
        <pc:picChg chg="del">
          <ac:chgData name="Emma Katharina Kurz" userId="S::ekurz@digitale-chancen.de::2fa8fcd9-c9e9-4d2e-bb1f-fb268efc2c46" providerId="AD" clId="Web-{830B1EF2-AEE6-4A22-9040-EB00722BE7CC}" dt="2023-09-07T10:12:34.709" v="2"/>
          <ac:picMkLst>
            <pc:docMk/>
            <pc:sldMk cId="216955443" sldId="1795"/>
            <ac:picMk id="21" creationId="{00000000-0000-0000-0000-000000000000}"/>
          </ac:picMkLst>
        </pc:picChg>
        <pc:picChg chg="mod">
          <ac:chgData name="Emma Katharina Kurz" userId="S::ekurz@digitale-chancen.de::2fa8fcd9-c9e9-4d2e-bb1f-fb268efc2c46" providerId="AD" clId="Web-{830B1EF2-AEE6-4A22-9040-EB00722BE7CC}" dt="2023-09-07T10:12:19.396" v="1" actId="1076"/>
          <ac:picMkLst>
            <pc:docMk/>
            <pc:sldMk cId="216955443" sldId="1795"/>
            <ac:picMk id="23" creationId="{00000000-0000-0000-0000-000000000000}"/>
          </ac:picMkLst>
        </pc:picChg>
      </pc:sldChg>
    </pc:docChg>
  </pc:docChgLst>
  <pc:docChgLst>
    <pc:chgData name="Emma Katharina Kurz" userId="S::ekurz@digitale-chancen.de::2fa8fcd9-c9e9-4d2e-bb1f-fb268efc2c46" providerId="AD" clId="Web-{AE723C56-5427-407E-9B41-818CEE458945}"/>
    <pc:docChg chg="addSld delSld modSld">
      <pc:chgData name="Emma Katharina Kurz" userId="S::ekurz@digitale-chancen.de::2fa8fcd9-c9e9-4d2e-bb1f-fb268efc2c46" providerId="AD" clId="Web-{AE723C56-5427-407E-9B41-818CEE458945}" dt="2023-08-22T08:51:48.108" v="42" actId="20577"/>
      <pc:docMkLst>
        <pc:docMk/>
      </pc:docMkLst>
      <pc:sldChg chg="addSp modSp">
        <pc:chgData name="Emma Katharina Kurz" userId="S::ekurz@digitale-chancen.de::2fa8fcd9-c9e9-4d2e-bb1f-fb268efc2c46" providerId="AD" clId="Web-{AE723C56-5427-407E-9B41-818CEE458945}" dt="2023-08-22T08:51:48.108" v="42" actId="20577"/>
        <pc:sldMkLst>
          <pc:docMk/>
          <pc:sldMk cId="216955443" sldId="1795"/>
        </pc:sldMkLst>
        <pc:spChg chg="add mod">
          <ac:chgData name="Emma Katharina Kurz" userId="S::ekurz@digitale-chancen.de::2fa8fcd9-c9e9-4d2e-bb1f-fb268efc2c46" providerId="AD" clId="Web-{AE723C56-5427-407E-9B41-818CEE458945}" dt="2023-08-22T08:51:48.108" v="42" actId="20577"/>
          <ac:spMkLst>
            <pc:docMk/>
            <pc:sldMk cId="216955443" sldId="1795"/>
            <ac:spMk id="3" creationId="{E7F213FA-D4E7-7841-EE3E-C714758A4BE6}"/>
          </ac:spMkLst>
        </pc:spChg>
      </pc:sldChg>
      <pc:sldChg chg="new del">
        <pc:chgData name="Emma Katharina Kurz" userId="S::ekurz@digitale-chancen.de::2fa8fcd9-c9e9-4d2e-bb1f-fb268efc2c46" providerId="AD" clId="Web-{AE723C56-5427-407E-9B41-818CEE458945}" dt="2023-08-22T08:46:16.189" v="1"/>
        <pc:sldMkLst>
          <pc:docMk/>
          <pc:sldMk cId="1778019025" sldId="1811"/>
        </pc:sldMkLst>
      </pc:sldChg>
    </pc:docChg>
  </pc:docChgLst>
  <pc:docChgLst>
    <pc:chgData name="Emma Katharina Kurz" userId="S::ekurz@digitale-chancen.de::2fa8fcd9-c9e9-4d2e-bb1f-fb268efc2c46" providerId="AD" clId="Web-{18940496-0992-5ABB-DC46-BD35AB2172BE}"/>
    <pc:docChg chg="modSld">
      <pc:chgData name="Emma Katharina Kurz" userId="S::ekurz@digitale-chancen.de::2fa8fcd9-c9e9-4d2e-bb1f-fb268efc2c46" providerId="AD" clId="Web-{18940496-0992-5ABB-DC46-BD35AB2172BE}" dt="2023-09-14T07:01:53.646" v="53" actId="20577"/>
      <pc:docMkLst>
        <pc:docMk/>
      </pc:docMkLst>
      <pc:sldChg chg="modSp">
        <pc:chgData name="Emma Katharina Kurz" userId="S::ekurz@digitale-chancen.de::2fa8fcd9-c9e9-4d2e-bb1f-fb268efc2c46" providerId="AD" clId="Web-{18940496-0992-5ABB-DC46-BD35AB2172BE}" dt="2023-09-14T07:01:53.646" v="53" actId="20577"/>
        <pc:sldMkLst>
          <pc:docMk/>
          <pc:sldMk cId="216955443" sldId="1795"/>
        </pc:sldMkLst>
        <pc:spChg chg="mod">
          <ac:chgData name="Emma Katharina Kurz" userId="S::ekurz@digitale-chancen.de::2fa8fcd9-c9e9-4d2e-bb1f-fb268efc2c46" providerId="AD" clId="Web-{18940496-0992-5ABB-DC46-BD35AB2172BE}" dt="2023-09-14T07:01:53.646" v="53" actId="20577"/>
          <ac:spMkLst>
            <pc:docMk/>
            <pc:sldMk cId="216955443" sldId="1795"/>
            <ac:spMk id="3" creationId="{E7F213FA-D4E7-7841-EE3E-C714758A4BE6}"/>
          </ac:spMkLst>
        </pc:spChg>
      </pc:sldChg>
      <pc:sldChg chg="modSp">
        <pc:chgData name="Emma Katharina Kurz" userId="S::ekurz@digitale-chancen.de::2fa8fcd9-c9e9-4d2e-bb1f-fb268efc2c46" providerId="AD" clId="Web-{18940496-0992-5ABB-DC46-BD35AB2172BE}" dt="2023-09-14T07:01:29.036" v="47" actId="20577"/>
        <pc:sldMkLst>
          <pc:docMk/>
          <pc:sldMk cId="3608734327" sldId="1805"/>
        </pc:sldMkLst>
        <pc:spChg chg="mod">
          <ac:chgData name="Emma Katharina Kurz" userId="S::ekurz@digitale-chancen.de::2fa8fcd9-c9e9-4d2e-bb1f-fb268efc2c46" providerId="AD" clId="Web-{18940496-0992-5ABB-DC46-BD35AB2172BE}" dt="2023-09-14T07:01:29.036" v="47" actId="20577"/>
          <ac:spMkLst>
            <pc:docMk/>
            <pc:sldMk cId="3608734327" sldId="1805"/>
            <ac:spMk id="3" creationId="{00000000-0000-0000-0000-000000000000}"/>
          </ac:spMkLst>
        </pc:spChg>
      </pc:sldChg>
    </pc:docChg>
  </pc:docChgLst>
  <pc:docChgLst>
    <pc:chgData name="Maurice Mass" userId="S::mmass@digitale-chancen.de::049c4b63-0c8e-486c-8565-e52e8d033c9b" providerId="AD" clId="Web-{DE1FA832-0059-56A8-B1C3-D8485D83C73E}"/>
    <pc:docChg chg="addSld modSld">
      <pc:chgData name="Maurice Mass" userId="S::mmass@digitale-chancen.de::049c4b63-0c8e-486c-8565-e52e8d033c9b" providerId="AD" clId="Web-{DE1FA832-0059-56A8-B1C3-D8485D83C73E}" dt="2023-05-10T13:35:45.567" v="234" actId="20577"/>
      <pc:docMkLst>
        <pc:docMk/>
      </pc:docMkLst>
      <pc:sldChg chg="addSp delSp modSp">
        <pc:chgData name="Maurice Mass" userId="S::mmass@digitale-chancen.de::049c4b63-0c8e-486c-8565-e52e8d033c9b" providerId="AD" clId="Web-{DE1FA832-0059-56A8-B1C3-D8485D83C73E}" dt="2023-05-10T13:35:45.567" v="234" actId="20577"/>
        <pc:sldMkLst>
          <pc:docMk/>
          <pc:sldMk cId="1646436530" sldId="1768"/>
        </pc:sldMkLst>
        <pc:spChg chg="mod">
          <ac:chgData name="Maurice Mass" userId="S::mmass@digitale-chancen.de::049c4b63-0c8e-486c-8565-e52e8d033c9b" providerId="AD" clId="Web-{DE1FA832-0059-56A8-B1C3-D8485D83C73E}" dt="2023-05-10T13:35:45.567" v="234" actId="20577"/>
          <ac:spMkLst>
            <pc:docMk/>
            <pc:sldMk cId="1646436530" sldId="1768"/>
            <ac:spMk id="6" creationId="{00000000-0000-0000-0000-000000000000}"/>
          </ac:spMkLst>
        </pc:spChg>
        <pc:spChg chg="mod">
          <ac:chgData name="Maurice Mass" userId="S::mmass@digitale-chancen.de::049c4b63-0c8e-486c-8565-e52e8d033c9b" providerId="AD" clId="Web-{DE1FA832-0059-56A8-B1C3-D8485D83C73E}" dt="2023-05-10T13:23:15.210" v="46" actId="20577"/>
          <ac:spMkLst>
            <pc:docMk/>
            <pc:sldMk cId="1646436530" sldId="1768"/>
            <ac:spMk id="11" creationId="{A4814C90-4288-D306-0807-C0E0FA442802}"/>
          </ac:spMkLst>
        </pc:spChg>
        <pc:picChg chg="add mod">
          <ac:chgData name="Maurice Mass" userId="S::mmass@digitale-chancen.de::049c4b63-0c8e-486c-8565-e52e8d033c9b" providerId="AD" clId="Web-{DE1FA832-0059-56A8-B1C3-D8485D83C73E}" dt="2023-05-10T13:24:19.916" v="52" actId="1076"/>
          <ac:picMkLst>
            <pc:docMk/>
            <pc:sldMk cId="1646436530" sldId="1768"/>
            <ac:picMk id="2" creationId="{33C317D0-0D79-314E-FCA9-2B184383B0B6}"/>
          </ac:picMkLst>
        </pc:picChg>
        <pc:picChg chg="add mod">
          <ac:chgData name="Maurice Mass" userId="S::mmass@digitale-chancen.de::049c4b63-0c8e-486c-8565-e52e8d033c9b" providerId="AD" clId="Web-{DE1FA832-0059-56A8-B1C3-D8485D83C73E}" dt="2023-05-10T13:24:54.464" v="59" actId="14100"/>
          <ac:picMkLst>
            <pc:docMk/>
            <pc:sldMk cId="1646436530" sldId="1768"/>
            <ac:picMk id="3" creationId="{9BDDEE65-D265-8C3C-B746-0758503FF67D}"/>
          </ac:picMkLst>
        </pc:picChg>
        <pc:picChg chg="del">
          <ac:chgData name="Maurice Mass" userId="S::mmass@digitale-chancen.de::049c4b63-0c8e-486c-8565-e52e8d033c9b" providerId="AD" clId="Web-{DE1FA832-0059-56A8-B1C3-D8485D83C73E}" dt="2023-05-10T13:19:46.218" v="1"/>
          <ac:picMkLst>
            <pc:docMk/>
            <pc:sldMk cId="1646436530" sldId="1768"/>
            <ac:picMk id="5" creationId="{00000000-0000-0000-0000-000000000000}"/>
          </ac:picMkLst>
        </pc:picChg>
      </pc:sldChg>
      <pc:sldChg chg="add replId">
        <pc:chgData name="Maurice Mass" userId="S::mmass@digitale-chancen.de::049c4b63-0c8e-486c-8565-e52e8d033c9b" providerId="AD" clId="Web-{DE1FA832-0059-56A8-B1C3-D8485D83C73E}" dt="2023-05-10T13:19:37.140" v="0"/>
        <pc:sldMkLst>
          <pc:docMk/>
          <pc:sldMk cId="3567487317" sldId="1775"/>
        </pc:sldMkLst>
      </pc:sldChg>
    </pc:docChg>
  </pc:docChgLst>
  <pc:docChgLst>
    <pc:chgData name="Carola Croll" userId="S::ccroll@digitale-chancen.de::14a59627-3006-47fa-b9e3-098c2eed44c0" providerId="AD" clId="Web-{6F5133B0-CCFC-4028-B8D8-30B71318C307}"/>
    <pc:docChg chg="modSld">
      <pc:chgData name="Carola Croll" userId="S::ccroll@digitale-chancen.de::14a59627-3006-47fa-b9e3-098c2eed44c0" providerId="AD" clId="Web-{6F5133B0-CCFC-4028-B8D8-30B71318C307}" dt="2023-06-21T10:04:23.431" v="0" actId="1076"/>
      <pc:docMkLst>
        <pc:docMk/>
      </pc:docMkLst>
      <pc:sldChg chg="modSp">
        <pc:chgData name="Carola Croll" userId="S::ccroll@digitale-chancen.de::14a59627-3006-47fa-b9e3-098c2eed44c0" providerId="AD" clId="Web-{6F5133B0-CCFC-4028-B8D8-30B71318C307}" dt="2023-06-21T10:04:23.431" v="0" actId="1076"/>
        <pc:sldMkLst>
          <pc:docMk/>
          <pc:sldMk cId="3382944393" sldId="1691"/>
        </pc:sldMkLst>
        <pc:spChg chg="mod">
          <ac:chgData name="Carola Croll" userId="S::ccroll@digitale-chancen.de::14a59627-3006-47fa-b9e3-098c2eed44c0" providerId="AD" clId="Web-{6F5133B0-CCFC-4028-B8D8-30B71318C307}" dt="2023-06-21T10:04:23.431" v="0" actId="1076"/>
          <ac:spMkLst>
            <pc:docMk/>
            <pc:sldMk cId="3382944393" sldId="1691"/>
            <ac:spMk id="14" creationId="{D35158D9-EDCA-0641-B812-076316EC1DD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125" cy="496652"/>
          </a:xfrm>
          <a:prstGeom prst="rect">
            <a:avLst/>
          </a:prstGeom>
        </p:spPr>
        <p:txBody>
          <a:bodyPr vert="horz" lIns="92126" tIns="46063" rIns="92126" bIns="46063" rtlCol="0"/>
          <a:lstStyle>
            <a:lvl1pPr algn="l">
              <a:defRPr sz="1200"/>
            </a:lvl1pPr>
          </a:lstStyle>
          <a:p>
            <a:endParaRPr lang="de-DE"/>
          </a:p>
        </p:txBody>
      </p:sp>
      <p:sp>
        <p:nvSpPr>
          <p:cNvPr id="3" name="Datumsplatzhalter 2"/>
          <p:cNvSpPr>
            <a:spLocks noGrp="1"/>
          </p:cNvSpPr>
          <p:nvPr>
            <p:ph type="dt" sz="quarter" idx="1"/>
          </p:nvPr>
        </p:nvSpPr>
        <p:spPr>
          <a:xfrm>
            <a:off x="3850947" y="0"/>
            <a:ext cx="2945125" cy="496652"/>
          </a:xfrm>
          <a:prstGeom prst="rect">
            <a:avLst/>
          </a:prstGeom>
        </p:spPr>
        <p:txBody>
          <a:bodyPr vert="horz" lIns="92126" tIns="46063" rIns="92126" bIns="46063" rtlCol="0"/>
          <a:lstStyle>
            <a:lvl1pPr algn="r">
              <a:defRPr sz="1200"/>
            </a:lvl1pPr>
          </a:lstStyle>
          <a:p>
            <a:fld id="{712E56AE-624E-49E0-8ED0-94A91F974A6E}" type="datetimeFigureOut">
              <a:rPr lang="de-DE" smtClean="0"/>
              <a:t>12.02.2024</a:t>
            </a:fld>
            <a:endParaRPr lang="de-DE"/>
          </a:p>
        </p:txBody>
      </p:sp>
      <p:sp>
        <p:nvSpPr>
          <p:cNvPr id="4" name="Fußzeilenplatzhalter 3"/>
          <p:cNvSpPr>
            <a:spLocks noGrp="1"/>
          </p:cNvSpPr>
          <p:nvPr>
            <p:ph type="ftr" sz="quarter" idx="2"/>
          </p:nvPr>
        </p:nvSpPr>
        <p:spPr>
          <a:xfrm>
            <a:off x="0" y="9428390"/>
            <a:ext cx="2945125" cy="496652"/>
          </a:xfrm>
          <a:prstGeom prst="rect">
            <a:avLst/>
          </a:prstGeom>
        </p:spPr>
        <p:txBody>
          <a:bodyPr vert="horz" lIns="92126" tIns="46063" rIns="92126" bIns="46063" rtlCol="0" anchor="b"/>
          <a:lstStyle>
            <a:lvl1pPr algn="l">
              <a:defRPr sz="1200"/>
            </a:lvl1pPr>
          </a:lstStyle>
          <a:p>
            <a:endParaRPr lang="de-DE"/>
          </a:p>
        </p:txBody>
      </p:sp>
      <p:sp>
        <p:nvSpPr>
          <p:cNvPr id="5" name="Foliennummernplatzhalter 4"/>
          <p:cNvSpPr>
            <a:spLocks noGrp="1"/>
          </p:cNvSpPr>
          <p:nvPr>
            <p:ph type="sldNum" sz="quarter" idx="3"/>
          </p:nvPr>
        </p:nvSpPr>
        <p:spPr>
          <a:xfrm>
            <a:off x="3850947" y="9428390"/>
            <a:ext cx="2945125" cy="496652"/>
          </a:xfrm>
          <a:prstGeom prst="rect">
            <a:avLst/>
          </a:prstGeom>
        </p:spPr>
        <p:txBody>
          <a:bodyPr vert="horz" lIns="92126" tIns="46063" rIns="92126" bIns="46063" rtlCol="0" anchor="b"/>
          <a:lstStyle>
            <a:lvl1pPr algn="r">
              <a:defRPr sz="1200"/>
            </a:lvl1pPr>
          </a:lstStyle>
          <a:p>
            <a:fld id="{80BC5AC0-20DA-4069-B102-9653FA907D55}" type="slidenum">
              <a:rPr lang="de-DE" smtClean="0"/>
              <a:t>‹#›</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90586" y="0"/>
            <a:ext cx="3635485" cy="496652"/>
          </a:xfrm>
          <a:prstGeom prst="rect">
            <a:avLst/>
          </a:prstGeom>
        </p:spPr>
        <p:txBody>
          <a:bodyPr vert="horz" lIns="0" tIns="90675" rIns="92126" bIns="46063" rtlCol="0"/>
          <a:lstStyle>
            <a:lvl1pPr algn="l">
              <a:defRPr sz="1200">
                <a:latin typeface="Frutiger LT Com 55 Roman" pitchFamily="34" charset="0"/>
              </a:defRPr>
            </a:lvl1pPr>
          </a:lstStyle>
          <a:p>
            <a:endParaRPr lang="de-DE"/>
          </a:p>
        </p:txBody>
      </p:sp>
      <p:sp>
        <p:nvSpPr>
          <p:cNvPr id="3" name="Datumsplatzhalter 2"/>
          <p:cNvSpPr>
            <a:spLocks noGrp="1"/>
          </p:cNvSpPr>
          <p:nvPr>
            <p:ph type="dt" idx="1"/>
          </p:nvPr>
        </p:nvSpPr>
        <p:spPr>
          <a:xfrm>
            <a:off x="4853304" y="0"/>
            <a:ext cx="1453784" cy="496652"/>
          </a:xfrm>
          <a:prstGeom prst="rect">
            <a:avLst/>
          </a:prstGeom>
        </p:spPr>
        <p:txBody>
          <a:bodyPr vert="horz" lIns="92126" tIns="90675" rIns="0" bIns="46063" rtlCol="0"/>
          <a:lstStyle>
            <a:lvl1pPr algn="r">
              <a:defRPr sz="1200">
                <a:latin typeface="Frutiger LT Com 55 Roman" pitchFamily="34" charset="0"/>
              </a:defRPr>
            </a:lvl1pPr>
          </a:lstStyle>
          <a:p>
            <a:fld id="{D64C5CA1-81F4-43E1-8D15-34184FE6F392}" type="datetimeFigureOut">
              <a:rPr lang="de-DE" smtClean="0"/>
              <a:pPr/>
              <a:t>12.02.2024</a:t>
            </a:fld>
            <a:endParaRPr lang="de-DE"/>
          </a:p>
        </p:txBody>
      </p:sp>
      <p:sp>
        <p:nvSpPr>
          <p:cNvPr id="4" name="Folienbildplatzhalter 3"/>
          <p:cNvSpPr>
            <a:spLocks noGrp="1" noRot="1" noChangeAspect="1"/>
          </p:cNvSpPr>
          <p:nvPr>
            <p:ph type="sldImg" idx="2"/>
          </p:nvPr>
        </p:nvSpPr>
        <p:spPr>
          <a:xfrm>
            <a:off x="-98425" y="615950"/>
            <a:ext cx="4765675" cy="2681288"/>
          </a:xfrm>
          <a:prstGeom prst="rect">
            <a:avLst/>
          </a:prstGeom>
          <a:noFill/>
          <a:ln w="12700">
            <a:solidFill>
              <a:prstClr val="black"/>
            </a:solidFill>
          </a:ln>
        </p:spPr>
        <p:txBody>
          <a:bodyPr vert="horz" lIns="92126" tIns="46063" rIns="92126" bIns="46063" rtlCol="0" anchor="ctr"/>
          <a:lstStyle/>
          <a:p>
            <a:endParaRPr lang="de-DE"/>
          </a:p>
        </p:txBody>
      </p:sp>
      <p:sp>
        <p:nvSpPr>
          <p:cNvPr id="5" name="Notizenplatzhalter 4"/>
          <p:cNvSpPr>
            <a:spLocks noGrp="1"/>
          </p:cNvSpPr>
          <p:nvPr>
            <p:ph type="body" sz="quarter" idx="3"/>
          </p:nvPr>
        </p:nvSpPr>
        <p:spPr>
          <a:xfrm>
            <a:off x="490587" y="3514886"/>
            <a:ext cx="5816502" cy="5794751"/>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90586" y="9428390"/>
            <a:ext cx="3635485" cy="496652"/>
          </a:xfrm>
          <a:prstGeom prst="rect">
            <a:avLst/>
          </a:prstGeom>
        </p:spPr>
        <p:txBody>
          <a:bodyPr vert="horz" lIns="0" tIns="46063" rIns="92126" bIns="181350" rtlCol="0" anchor="b"/>
          <a:lstStyle>
            <a:lvl1pPr algn="l">
              <a:defRPr sz="1200">
                <a:latin typeface="Frutiger LT Com 55 Roman" pitchFamily="34" charset="0"/>
              </a:defRPr>
            </a:lvl1pPr>
          </a:lstStyle>
          <a:p>
            <a:endParaRPr lang="de-DE"/>
          </a:p>
        </p:txBody>
      </p:sp>
      <p:sp>
        <p:nvSpPr>
          <p:cNvPr id="7" name="Foliennummernplatzhalter 6"/>
          <p:cNvSpPr>
            <a:spLocks noGrp="1"/>
          </p:cNvSpPr>
          <p:nvPr>
            <p:ph type="sldNum" sz="quarter" idx="5"/>
          </p:nvPr>
        </p:nvSpPr>
        <p:spPr>
          <a:xfrm>
            <a:off x="4853303" y="9428390"/>
            <a:ext cx="1453784" cy="496652"/>
          </a:xfrm>
          <a:prstGeom prst="rect">
            <a:avLst/>
          </a:prstGeom>
        </p:spPr>
        <p:txBody>
          <a:bodyPr vert="horz" lIns="92126" tIns="46063" rIns="0" bIns="181350" rtlCol="0" anchor="b"/>
          <a:lstStyle>
            <a:lvl1pPr algn="r">
              <a:defRPr sz="1200">
                <a:latin typeface="Frutiger LT Com 55 Roman" pitchFamily="34" charset="0"/>
              </a:defRPr>
            </a:lvl1pPr>
          </a:lstStyle>
          <a:p>
            <a:fld id="{6F118F77-BF2E-4843-AA6C-ED9ACCB38B45}" type="slidenum">
              <a:rPr lang="de-DE" smtClean="0"/>
              <a:pPr/>
              <a:t>‹#›</a:t>
            </a:fld>
            <a:endParaRPr lang="de-DE"/>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F118F77-BF2E-4843-AA6C-ED9ACCB38B45}" type="slidenum">
              <a:rPr lang="de-DE" smtClean="0"/>
              <a:pPr/>
              <a:t>1</a:t>
            </a:fld>
            <a:endParaRPr lang="de-DE"/>
          </a:p>
        </p:txBody>
      </p:sp>
    </p:spTree>
    <p:extLst>
      <p:ext uri="{BB962C8B-B14F-4D97-AF65-F5344CB8AC3E}">
        <p14:creationId xmlns:p14="http://schemas.microsoft.com/office/powerpoint/2010/main" val="111471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u="none" strike="noStrike" kern="1200" baseline="0" dirty="0">
                <a:solidFill>
                  <a:schemeClr val="tx1"/>
                </a:solidFill>
                <a:latin typeface="Lato" panose="020F0502020204030203"/>
                <a:ea typeface="+mn-ea"/>
                <a:cs typeface="+mn-cs"/>
              </a:rPr>
              <a:t>DorfFunk (App)</a:t>
            </a:r>
          </a:p>
          <a:p>
            <a:pPr marL="0" indent="0">
              <a:buNone/>
            </a:pPr>
            <a:r>
              <a:rPr lang="de-DE" sz="1200" b="1" i="0" u="none" strike="noStrike" kern="1200" baseline="0" dirty="0">
                <a:solidFill>
                  <a:schemeClr val="tx1"/>
                </a:solidFill>
                <a:latin typeface="Lato" panose="020F0502020204030203"/>
                <a:ea typeface="+mn-ea"/>
                <a:cs typeface="+mn-cs"/>
              </a:rPr>
              <a:t>Das Digitale Dorf in der Tasche</a:t>
            </a:r>
          </a:p>
          <a:p>
            <a:pPr marL="0" indent="0">
              <a:buNone/>
            </a:pPr>
            <a:r>
              <a:rPr lang="de-DE" sz="1200" b="0" i="0" u="none" strike="noStrike" kern="1200" baseline="0" dirty="0">
                <a:solidFill>
                  <a:schemeClr val="tx1"/>
                </a:solidFill>
                <a:latin typeface="Lato" panose="020F0502020204030203"/>
                <a:ea typeface="+mn-ea"/>
                <a:cs typeface="+mn-cs"/>
              </a:rPr>
              <a:t>Der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ist die Kommunikationszentrale der Region. Mit dem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können Bürger*innen ihre Hilfe anbieten, Gesuche einstellen oder zwanglos miteinander plauschen.</a:t>
            </a:r>
          </a:p>
          <a:p>
            <a:pPr marL="0" indent="0">
              <a:buNone/>
            </a:pPr>
            <a:r>
              <a:rPr lang="de-DE" sz="1200" b="0" i="0" u="none" strike="noStrike" kern="1200" baseline="0" dirty="0">
                <a:solidFill>
                  <a:schemeClr val="tx1"/>
                </a:solidFill>
                <a:latin typeface="Lato" panose="020F0502020204030203"/>
                <a:ea typeface="+mn-ea"/>
                <a:cs typeface="+mn-cs"/>
              </a:rPr>
              <a:t>Dies ist über die verschiedenen Kanäle, in denen Informationen eingestellt werden können, möglich: Plausch, Termine, Biete, Suche.</a:t>
            </a:r>
          </a:p>
          <a:p>
            <a:pPr marL="0" indent="0">
              <a:buNone/>
            </a:pPr>
            <a:r>
              <a:rPr lang="de-DE" sz="1200" b="0" i="0" u="none" strike="noStrike" kern="1200" baseline="0" dirty="0">
                <a:solidFill>
                  <a:schemeClr val="tx1"/>
                </a:solidFill>
                <a:latin typeface="Lato" panose="020F0502020204030203"/>
                <a:ea typeface="+mn-ea"/>
                <a:cs typeface="+mn-cs"/>
              </a:rPr>
              <a:t>Darüber hinaus können Gruppen zu verschiedenen Themen und Interessen erstellt werden, z. B. für den Ortsrat, die Feuerwehr oder den Kirchenvorstand.</a:t>
            </a:r>
            <a:endParaRPr lang="de-DE" baseline="0" dirty="0">
              <a:latin typeface="Lato" panose="020F0502020204030203"/>
            </a:endParaRPr>
          </a:p>
          <a:p>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3</a:t>
            </a:fld>
            <a:endParaRPr lang="de-DE"/>
          </a:p>
        </p:txBody>
      </p:sp>
    </p:spTree>
    <p:extLst>
      <p:ext uri="{BB962C8B-B14F-4D97-AF65-F5344CB8AC3E}">
        <p14:creationId xmlns:p14="http://schemas.microsoft.com/office/powerpoint/2010/main" val="268795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aseline="0" dirty="0">
                <a:latin typeface="Lato" panose="020F0502020204030203"/>
              </a:rPr>
              <a:t>Externe Informationen können aus verschiedenen Quellen in den DorfFunk kommen: Integration </a:t>
            </a:r>
            <a:r>
              <a:rPr lang="de-DE" baseline="0" dirty="0" err="1">
                <a:latin typeface="Lato" panose="020F0502020204030203"/>
              </a:rPr>
              <a:t>PlugIn</a:t>
            </a:r>
            <a:r>
              <a:rPr lang="de-DE" baseline="0" dirty="0">
                <a:latin typeface="Lato" panose="020F0502020204030203"/>
              </a:rPr>
              <a:t>, LandNews, </a:t>
            </a:r>
            <a:r>
              <a:rPr lang="de-DE" baseline="0" dirty="0" err="1">
                <a:latin typeface="Lato" panose="020F0502020204030203"/>
              </a:rPr>
              <a:t>DorfPages</a:t>
            </a:r>
            <a:r>
              <a:rPr lang="de-DE" baseline="0" dirty="0">
                <a:latin typeface="Lato" panose="020F0502020204030203"/>
              </a:rPr>
              <a:t> (kostenpflichtig </a:t>
            </a:r>
            <a:r>
              <a:rPr lang="de-DE" baseline="0" dirty="0" err="1">
                <a:latin typeface="Lato" panose="020F0502020204030203"/>
              </a:rPr>
              <a:t>zubuchbar</a:t>
            </a:r>
            <a:r>
              <a:rPr lang="de-DE" baseline="0" dirty="0">
                <a:latin typeface="Lato" panose="020F0502020204030203"/>
              </a:rPr>
              <a:t>) oder </a:t>
            </a:r>
            <a:r>
              <a:rPr lang="de-DE" baseline="0" dirty="0" err="1">
                <a:latin typeface="Lato" panose="020F0502020204030203"/>
              </a:rPr>
              <a:t>DorfNews</a:t>
            </a:r>
            <a:r>
              <a:rPr lang="de-DE" baseline="0" dirty="0">
                <a:latin typeface="Lato" panose="020F0502020204030203"/>
              </a:rPr>
              <a:t> (kostenpflichtig </a:t>
            </a:r>
            <a:r>
              <a:rPr lang="de-DE" baseline="0" dirty="0" err="1">
                <a:latin typeface="Lato" panose="020F0502020204030203"/>
              </a:rPr>
              <a:t>zubuchbar</a:t>
            </a:r>
            <a:r>
              <a:rPr lang="de-DE" baseline="0" dirty="0">
                <a:latin typeface="Lato" panose="020F0502020204030203"/>
              </a:rPr>
              <a:t>); LandNews Zugänge können für amtliche Mitarbeitende = Verwaltung oder Mitarbeitende = Ehrenamt (Vereine, Kirche, Feuerwehr etc.) eingerichtet werden</a:t>
            </a:r>
          </a:p>
          <a:p>
            <a:pPr marL="0" indent="0">
              <a:buNone/>
            </a:pPr>
            <a:r>
              <a:rPr lang="de-DE" baseline="0" dirty="0">
                <a:latin typeface="Lato" panose="020F0502020204030203"/>
              </a:rPr>
              <a:t>Inhalte können entweder über ein Team zusammengestellt und gepostet werden oder durch Einzelpersonen. Über die Vernetzungsstelle werden Informationspakete für den Start vor Ort bereit gestellt.</a:t>
            </a:r>
          </a:p>
          <a:p>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4</a:t>
            </a:fld>
            <a:endParaRPr lang="de-DE"/>
          </a:p>
        </p:txBody>
      </p:sp>
    </p:spTree>
    <p:extLst>
      <p:ext uri="{BB962C8B-B14F-4D97-AF65-F5344CB8AC3E}">
        <p14:creationId xmlns:p14="http://schemas.microsoft.com/office/powerpoint/2010/main" val="160318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baseline="0" dirty="0">
                <a:latin typeface="Lato" panose="020F0502020204030203"/>
              </a:rPr>
              <a:t>Die LandNews werden immer zusammen mit dem DorfFunk frei geschaltet, damit direkt losgelegt werden kann.</a:t>
            </a:r>
          </a:p>
          <a:p>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5</a:t>
            </a:fld>
            <a:endParaRPr lang="de-DE"/>
          </a:p>
        </p:txBody>
      </p:sp>
    </p:spTree>
    <p:extLst>
      <p:ext uri="{BB962C8B-B14F-4D97-AF65-F5344CB8AC3E}">
        <p14:creationId xmlns:p14="http://schemas.microsoft.com/office/powerpoint/2010/main" val="270373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baseline="0" noProof="0" dirty="0">
                <a:latin typeface="Lato Heavy"/>
              </a:rPr>
              <a:t>Im DorfFunk können ganz einfach Gruppen erstellt werden. Es gibt sowohl offene als auch geschlossene Gruppen.</a:t>
            </a:r>
          </a:p>
          <a:p>
            <a:pPr marL="171450" indent="-171450">
              <a:buFont typeface="Wingdings" panose="05000000000000000000" pitchFamily="2" charset="2"/>
              <a:buChar char="Ø"/>
            </a:pPr>
            <a:r>
              <a:rPr lang="de-DE" baseline="0" noProof="0" dirty="0">
                <a:latin typeface="Lato Heavy"/>
              </a:rPr>
              <a:t>In Gruppen kann man sich zu verschiedenen Themen austauschen, zum Beispiel im Mitfahrgelegenheiten zu organisieren, Vereinsarbeit zu koordinieren oder Menschen mit ähnlichen Interessen kennen zu lernen.</a:t>
            </a:r>
          </a:p>
        </p:txBody>
      </p:sp>
      <p:sp>
        <p:nvSpPr>
          <p:cNvPr id="4" name="Foliennummernplatzhalter 3"/>
          <p:cNvSpPr>
            <a:spLocks noGrp="1"/>
          </p:cNvSpPr>
          <p:nvPr>
            <p:ph type="sldNum" sz="quarter" idx="10"/>
          </p:nvPr>
        </p:nvSpPr>
        <p:spPr/>
        <p:txBody>
          <a:bodyPr/>
          <a:lstStyle/>
          <a:p>
            <a:fld id="{6F118F77-BF2E-4843-AA6C-ED9ACCB38B45}" type="slidenum">
              <a:rPr lang="de-DE" smtClean="0"/>
              <a:pPr/>
              <a:t>6</a:t>
            </a:fld>
            <a:endParaRPr lang="de-DE"/>
          </a:p>
        </p:txBody>
      </p:sp>
    </p:spTree>
    <p:extLst>
      <p:ext uri="{BB962C8B-B14F-4D97-AF65-F5344CB8AC3E}">
        <p14:creationId xmlns:p14="http://schemas.microsoft.com/office/powerpoint/2010/main" val="282910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u="none" strike="noStrike" kern="1200" baseline="0" dirty="0">
                <a:solidFill>
                  <a:schemeClr val="tx1"/>
                </a:solidFill>
                <a:latin typeface="Lato" panose="020F0502020204030203"/>
                <a:ea typeface="+mn-ea"/>
                <a:cs typeface="+mn-cs"/>
              </a:rPr>
              <a:t>LösBar</a:t>
            </a:r>
          </a:p>
          <a:p>
            <a:pPr marL="0" indent="0">
              <a:buNone/>
            </a:pPr>
            <a:r>
              <a:rPr lang="de-DE" sz="1200" b="1" i="0" u="none" strike="noStrike" kern="1200" baseline="0" dirty="0">
                <a:solidFill>
                  <a:schemeClr val="tx1"/>
                </a:solidFill>
                <a:latin typeface="Lato" panose="020F0502020204030203"/>
                <a:ea typeface="+mn-ea"/>
                <a:cs typeface="+mn-cs"/>
              </a:rPr>
              <a:t>Der Draht zur Gemeinde</a:t>
            </a:r>
          </a:p>
          <a:p>
            <a:pPr marL="0" indent="0">
              <a:buNone/>
            </a:pPr>
            <a:r>
              <a:rPr lang="de-DE" sz="1200" b="0" i="0" u="none" strike="noStrike" kern="1200" baseline="0" dirty="0">
                <a:solidFill>
                  <a:schemeClr val="tx1"/>
                </a:solidFill>
                <a:latin typeface="Lato" panose="020F0502020204030203"/>
                <a:ea typeface="+mn-ea"/>
                <a:cs typeface="+mn-cs"/>
              </a:rPr>
              <a:t>Die </a:t>
            </a:r>
            <a:r>
              <a:rPr lang="de-DE" sz="1200" b="1" i="1" u="none" strike="noStrike" kern="1200" baseline="0" dirty="0">
                <a:solidFill>
                  <a:schemeClr val="tx1"/>
                </a:solidFill>
                <a:latin typeface="Lato" panose="020F0502020204030203"/>
                <a:ea typeface="+mn-ea"/>
                <a:cs typeface="+mn-cs"/>
              </a:rPr>
              <a:t>LösBar </a:t>
            </a:r>
            <a:r>
              <a:rPr lang="de-DE" sz="1200" b="0" i="0" u="none" strike="noStrike" kern="1200" baseline="0" dirty="0">
                <a:solidFill>
                  <a:schemeClr val="tx1"/>
                </a:solidFill>
                <a:latin typeface="Lato" panose="020F0502020204030203"/>
                <a:ea typeface="+mn-ea"/>
                <a:cs typeface="+mn-cs"/>
              </a:rPr>
              <a:t>ermöglicht es Bürger*innen über den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Mängel, Ideen und Wünsche direkt ihrer Verwaltung mitzuteilen. Durch die </a:t>
            </a:r>
            <a:r>
              <a:rPr lang="de-DE" sz="1200" b="1" i="1" u="none" strike="noStrike" kern="1200" baseline="0" dirty="0">
                <a:solidFill>
                  <a:schemeClr val="tx1"/>
                </a:solidFill>
                <a:latin typeface="Lato" panose="020F0502020204030203"/>
                <a:ea typeface="+mn-ea"/>
                <a:cs typeface="+mn-cs"/>
              </a:rPr>
              <a:t>LösBar </a:t>
            </a:r>
            <a:r>
              <a:rPr lang="de-DE" sz="1200" b="0" i="0" u="none" strike="noStrike" kern="1200" baseline="0" dirty="0">
                <a:solidFill>
                  <a:schemeClr val="tx1"/>
                </a:solidFill>
                <a:latin typeface="Lato" panose="020F0502020204030203"/>
                <a:ea typeface="+mn-ea"/>
                <a:cs typeface="+mn-cs"/>
              </a:rPr>
              <a:t>werden Bürger*innen und Verwaltung näher zusammengebracht, um ihr Anliegen gemeinsam als Team zu lösen.</a:t>
            </a:r>
            <a:endParaRPr lang="de-DE" baseline="0"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7</a:t>
            </a:fld>
            <a:endParaRPr lang="de-DE"/>
          </a:p>
        </p:txBody>
      </p:sp>
    </p:spTree>
    <p:extLst>
      <p:ext uri="{BB962C8B-B14F-4D97-AF65-F5344CB8AC3E}">
        <p14:creationId xmlns:p14="http://schemas.microsoft.com/office/powerpoint/2010/main" val="170416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15</a:t>
            </a:fld>
            <a:endParaRPr lang="de-DE"/>
          </a:p>
        </p:txBody>
      </p:sp>
    </p:spTree>
    <p:extLst>
      <p:ext uri="{BB962C8B-B14F-4D97-AF65-F5344CB8AC3E}">
        <p14:creationId xmlns:p14="http://schemas.microsoft.com/office/powerpoint/2010/main" val="234803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
        <p:nvSpPr>
          <p:cNvPr id="4"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Bildplatzhalter 2"/>
          <p:cNvSpPr>
            <a:spLocks noGrp="1"/>
          </p:cNvSpPr>
          <p:nvPr>
            <p:ph type="pic" sz="quarter" idx="10"/>
          </p:nvPr>
        </p:nvSpPr>
        <p:spPr>
          <a:xfrm>
            <a:off x="625700" y="2636890"/>
            <a:ext cx="10944000" cy="3384470"/>
          </a:xfrm>
        </p:spPr>
        <p:txBody>
          <a:bodyPr anchor="ctr" anchorCtr="0"/>
          <a:lstStyle>
            <a:lvl1pPr marL="0" indent="0" algn="ctr">
              <a:buNone/>
              <a:defRPr/>
            </a:lvl1pPr>
          </a:lstStyle>
          <a:p>
            <a:r>
              <a:rPr lang="de-DE"/>
              <a:t>Bild durch Klicken auf Symbol hinzufügen</a:t>
            </a:r>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Tree>
    <p:extLst>
      <p:ext uri="{BB962C8B-B14F-4D97-AF65-F5344CB8AC3E}">
        <p14:creationId xmlns:p14="http://schemas.microsoft.com/office/powerpoint/2010/main" val="173992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1" name="Text Box 19"/>
          <p:cNvSpPr txBox="1">
            <a:spLocks noChangeArrowheads="1"/>
          </p:cNvSpPr>
          <p:nvPr userDrawn="1"/>
        </p:nvSpPr>
        <p:spPr bwMode="auto">
          <a:xfrm>
            <a:off x="607484" y="6433201"/>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a:solidFill>
                  <a:schemeClr val="bg2"/>
                </a:solidFill>
              </a:rPr>
              <a:t>© Fraunhofer IESE </a:t>
            </a:r>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
        <p:nvSpPr>
          <p:cNvPr id="10"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Tree>
    <p:extLst>
      <p:ext uri="{BB962C8B-B14F-4D97-AF65-F5344CB8AC3E}">
        <p14:creationId xmlns:p14="http://schemas.microsoft.com/office/powerpoint/2010/main" val="270957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vl1pPr>
          </a:lstStyle>
          <a:p>
            <a:pPr lvl="0"/>
            <a:r>
              <a:rPr lang="de-DE" noProof="0"/>
              <a:t>Mastertitelformat bearbeiten</a:t>
            </a:r>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8316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vl1pPr>
          </a:lstStyle>
          <a:p>
            <a:r>
              <a:rPr lang="de-DE"/>
              <a:t>Mastertitelformat bearbeiten</a:t>
            </a:r>
          </a:p>
        </p:txBody>
      </p:sp>
      <p:sp>
        <p:nvSpPr>
          <p:cNvPr id="3" name="Inhaltsplatzhalter 2"/>
          <p:cNvSpPr>
            <a:spLocks noGrp="1"/>
          </p:cNvSpPr>
          <p:nvPr>
            <p:ph idx="1"/>
          </p:nvPr>
        </p:nvSpPr>
        <p:spPr>
          <a:xfrm>
            <a:off x="622300" y="1773238"/>
            <a:ext cx="10944000"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161361"/>
            <a:ext cx="2240045" cy="864096"/>
          </a:xfrm>
          <a:prstGeom prst="rect">
            <a:avLst/>
          </a:prstGeom>
        </p:spPr>
      </p:pic>
    </p:spTree>
    <p:extLst>
      <p:ext uri="{BB962C8B-B14F-4D97-AF65-F5344CB8AC3E}">
        <p14:creationId xmlns:p14="http://schemas.microsoft.com/office/powerpoint/2010/main" val="4086839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pPr algn="l">
                <a:spcBef>
                  <a:spcPct val="50000"/>
                </a:spcBef>
              </a:pPr>
              <a:t>‹#›</a:t>
            </a:fld>
            <a:endParaRPr lang="en-US" sz="1000"/>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40420" y="6314460"/>
            <a:ext cx="1417637" cy="388152"/>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57515" y="6223091"/>
            <a:ext cx="1308785" cy="522081"/>
          </a:xfrm>
          <a:prstGeom prst="rect">
            <a:avLst/>
          </a:prstGeom>
        </p:spPr>
      </p:pic>
    </p:spTree>
    <p:extLst>
      <p:ext uri="{BB962C8B-B14F-4D97-AF65-F5344CB8AC3E}">
        <p14:creationId xmlns:p14="http://schemas.microsoft.com/office/powerpoint/2010/main" val="10652238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gitale-doerfer-niedersachsen.de/" TargetMode="External"/><Relationship Id="rId7" Type="http://schemas.openxmlformats.org/officeDocument/2006/relationships/image" Target="../media/image28.jpeg"/><Relationship Id="rId2" Type="http://schemas.openxmlformats.org/officeDocument/2006/relationships/hyperlink" Target="https://www.digitale-doerfer-niedersachsen.de/mitmachen/" TargetMode="External"/><Relationship Id="rId1" Type="http://schemas.openxmlformats.org/officeDocument/2006/relationships/slideLayout" Target="../slideLayouts/slideLayout4.xml"/><Relationship Id="rId6" Type="http://schemas.openxmlformats.org/officeDocument/2006/relationships/hyperlink" Target="https://www.instagram.com/digitaledoerferniedersachsen/" TargetMode="External"/><Relationship Id="rId5" Type="http://schemas.openxmlformats.org/officeDocument/2006/relationships/hyperlink" Target="https://www.digitale-doerfer-niedersachsen.de/toolbox/" TargetMode="External"/><Relationship Id="rId4" Type="http://schemas.openxmlformats.org/officeDocument/2006/relationships/hyperlink" Target="https://www.niedersachsen.digitale-doerfer.de/"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digitale-doerfer-niedersachsen.de/mitmachen/"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mailto:digitale.doerfer@arl-lg.niedersachsen.de" TargetMode="External"/><Relationship Id="rId3" Type="http://schemas.openxmlformats.org/officeDocument/2006/relationships/hyperlink" Target="https://www.digitale-doerfer-niedersachsen.de/mitmachen/" TargetMode="External"/><Relationship Id="rId7" Type="http://schemas.openxmlformats.org/officeDocument/2006/relationships/hyperlink" Target="mailto:digitale.doerfer@arl-lw.niedersachsen.d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mailto:Digitale.Doerfer@arl-bs.niedersachsen.de" TargetMode="External"/><Relationship Id="rId5" Type="http://schemas.openxmlformats.org/officeDocument/2006/relationships/hyperlink" Target="mailto:niedersachsen@digitale-chancen.de" TargetMode="External"/><Relationship Id="rId4" Type="http://schemas.openxmlformats.org/officeDocument/2006/relationships/hyperlink" Target="mailto:fabienne.hammer@iese.fraunhofer.de" TargetMode="External"/><Relationship Id="rId9" Type="http://schemas.openxmlformats.org/officeDocument/2006/relationships/hyperlink" Target="mailto:digitale.doerfer@arl-we.niedersachsen.d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digitale-doerfer-niedersachsen.de/unsere-plattform/"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2">
            <a:extLst>
              <a:ext uri="{FF2B5EF4-FFF2-40B4-BE49-F238E27FC236}">
                <a16:creationId xmlns:a16="http://schemas.microsoft.com/office/drawing/2014/main" id="{1FB1E536-2EFD-92EC-AFEB-2104ACFB870F}"/>
              </a:ext>
            </a:extLst>
          </p:cNvPr>
          <p:cNvSpPr txBox="1">
            <a:spLocks/>
          </p:cNvSpPr>
          <p:nvPr/>
        </p:nvSpPr>
        <p:spPr bwMode="auto">
          <a:xfrm>
            <a:off x="622300" y="3011326"/>
            <a:ext cx="10944000" cy="3312468"/>
          </a:xfrm>
          <a:prstGeom prst="rect">
            <a:avLst/>
          </a:prstGeom>
          <a:noFill/>
          <a:ln>
            <a:noFill/>
          </a:ln>
          <a:effectLst/>
        </p:spPr>
        <p:txBody>
          <a:bodyPr vert="horz" wrap="square" lIns="0" tIns="0" rIns="0" bIns="0" numCol="1" anchor="t" anchorCtr="0" compatLnSpc="1">
            <a:prstTxWarp prst="textNoShape">
              <a:avLst/>
            </a:prstTxWarp>
          </a:bodyPr>
          <a:lstStyle>
            <a:lvl1pPr marL="0" indent="0" algn="l" defTabSz="360000" rtl="0" eaLnBrk="1" fontAlgn="base" hangingPunct="1">
              <a:spcBef>
                <a:spcPct val="0"/>
              </a:spcBef>
              <a:spcAft>
                <a:spcPts val="900"/>
              </a:spcAft>
              <a:buClr>
                <a:schemeClr val="tx2"/>
              </a:buClr>
              <a:buFont typeface="Wingdings" pitchFamily="2" charset="2"/>
              <a:buNone/>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r>
              <a:rPr lang="de-DE" sz="2400" kern="0" dirty="0"/>
              <a:t>Gefördert durch:</a:t>
            </a:r>
          </a:p>
          <a:p>
            <a:pPr marL="359410" indent="-359410"/>
            <a:endParaRPr lang="de-DE" sz="2400" kern="0" dirty="0"/>
          </a:p>
          <a:p>
            <a:pPr marL="359410" indent="-359410"/>
            <a:endParaRPr lang="de-DE" sz="2400" kern="0" dirty="0"/>
          </a:p>
          <a:p>
            <a:r>
              <a:rPr lang="de-DE" sz="2400" kern="0" dirty="0"/>
              <a:t>Projektpartner:                                   	und </a:t>
            </a:r>
          </a:p>
          <a:p>
            <a:endParaRPr lang="de-DE" sz="2400" kern="0" dirty="0"/>
          </a:p>
          <a:p>
            <a:pPr marL="359410" indent="-359410"/>
            <a:endParaRPr lang="de-DE" sz="2400" kern="0" dirty="0"/>
          </a:p>
          <a:p>
            <a:pPr marL="359410" indent="-359410"/>
            <a:endParaRPr lang="de-DE" sz="2400" kern="0" dirty="0"/>
          </a:p>
        </p:txBody>
      </p:sp>
      <p:sp>
        <p:nvSpPr>
          <p:cNvPr id="15" name="Titel 3"/>
          <p:cNvSpPr>
            <a:spLocks noGrp="1"/>
          </p:cNvSpPr>
          <p:nvPr>
            <p:ph type="ctrTitle"/>
          </p:nvPr>
        </p:nvSpPr>
        <p:spPr>
          <a:xfrm>
            <a:off x="622300" y="808785"/>
            <a:ext cx="10944000" cy="575913"/>
          </a:xfrm>
        </p:spPr>
        <p:txBody>
          <a:bodyPr/>
          <a:lstStyle/>
          <a:p>
            <a:r>
              <a:rPr lang="de-DE" sz="3600" dirty="0">
                <a:latin typeface="Lato"/>
                <a:ea typeface="Lato"/>
                <a:cs typeface="Lato"/>
              </a:rPr>
              <a:t>Digitale Dörfer Niedersachsen</a:t>
            </a:r>
            <a:br>
              <a:rPr lang="de-DE" dirty="0">
                <a:latin typeface="Lato"/>
              </a:rPr>
            </a:br>
            <a:endParaRPr lang="de-DE" b="0">
              <a:latin typeface="Lato"/>
              <a:ea typeface="Lato"/>
              <a:cs typeface="Lato"/>
            </a:endParaRPr>
          </a:p>
        </p:txBody>
      </p:sp>
      <p:sp>
        <p:nvSpPr>
          <p:cNvPr id="16" name="Rechteck 15"/>
          <p:cNvSpPr/>
          <p:nvPr/>
        </p:nvSpPr>
        <p:spPr bwMode="auto">
          <a:xfrm>
            <a:off x="6384032" y="3830489"/>
            <a:ext cx="936130" cy="6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endParaRPr lang="de-DE" dirty="0">
              <a:latin typeface="Lato Heavy"/>
            </a:endParaRPr>
          </a:p>
        </p:txBody>
      </p:sp>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313" y="1408538"/>
            <a:ext cx="2624987" cy="1012587"/>
          </a:xfrm>
          <a:prstGeom prst="rect">
            <a:avLst/>
          </a:prstGeom>
        </p:spPr>
      </p:pic>
      <p:sp>
        <p:nvSpPr>
          <p:cNvPr id="18" name="Untertitel 1"/>
          <p:cNvSpPr>
            <a:spLocks noGrp="1"/>
          </p:cNvSpPr>
          <p:nvPr>
            <p:ph type="subTitle" idx="1"/>
          </p:nvPr>
        </p:nvSpPr>
        <p:spPr>
          <a:xfrm>
            <a:off x="622300" y="1802114"/>
            <a:ext cx="10944000" cy="647622"/>
          </a:xfrm>
        </p:spPr>
        <p:txBody>
          <a:bodyPr/>
          <a:lstStyle/>
          <a:p>
            <a:pPr algn="ctr"/>
            <a:r>
              <a:rPr lang="de-DE" sz="3200" b="1" dirty="0">
                <a:solidFill>
                  <a:srgbClr val="179C7D"/>
                </a:solidFill>
              </a:rPr>
              <a:t>Projektvorstellung</a:t>
            </a:r>
          </a:p>
        </p:txBody>
      </p:sp>
      <p:pic>
        <p:nvPicPr>
          <p:cNvPr id="19" name="Grafik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7920" y="4478579"/>
            <a:ext cx="1985655" cy="792088"/>
          </a:xfrm>
          <a:prstGeom prst="rect">
            <a:avLst/>
          </a:prstGeom>
        </p:spPr>
      </p:pic>
      <p:pic>
        <p:nvPicPr>
          <p:cNvPr id="20" name="Picture 8" descr="Logo_ausgetausch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2064" y="4608171"/>
            <a:ext cx="2366936" cy="648072"/>
          </a:xfrm>
          <a:prstGeom prst="rect">
            <a:avLst/>
          </a:prstGeom>
        </p:spPr>
      </p:pic>
      <p:sp>
        <p:nvSpPr>
          <p:cNvPr id="22" name="Textfeld 21"/>
          <p:cNvSpPr txBox="1"/>
          <p:nvPr/>
        </p:nvSpPr>
        <p:spPr>
          <a:xfrm flipV="1">
            <a:off x="9263211" y="4406154"/>
            <a:ext cx="360040" cy="923330"/>
          </a:xfrm>
          <a:prstGeom prst="rect">
            <a:avLst/>
          </a:prstGeom>
          <a:noFill/>
        </p:spPr>
        <p:txBody>
          <a:bodyPr wrap="square" rtlCol="0">
            <a:spAutoFit/>
          </a:bodyPr>
          <a:lstStyle/>
          <a:p>
            <a:r>
              <a:rPr lang="de-DE" sz="5400" dirty="0">
                <a:latin typeface="Lato Heavy"/>
              </a:rPr>
              <a:t>/</a:t>
            </a:r>
          </a:p>
        </p:txBody>
      </p:sp>
      <p:pic>
        <p:nvPicPr>
          <p:cNvPr id="23" name="Grafik 22"/>
          <p:cNvPicPr>
            <a:picLocks noChangeAspect="1"/>
          </p:cNvPicPr>
          <p:nvPr/>
        </p:nvPicPr>
        <p:blipFill rotWithShape="1">
          <a:blip r:embed="rId6" cstate="print">
            <a:extLst>
              <a:ext uri="{28A0092B-C50C-407E-A947-70E740481C1C}">
                <a14:useLocalDpi xmlns:a14="http://schemas.microsoft.com/office/drawing/2010/main" val="0"/>
              </a:ext>
            </a:extLst>
          </a:blip>
          <a:srcRect t="16694" b="-16694"/>
          <a:stretch/>
        </p:blipFill>
        <p:spPr>
          <a:xfrm>
            <a:off x="3503712" y="2942277"/>
            <a:ext cx="4193557" cy="1104304"/>
          </a:xfrm>
          <a:prstGeom prst="rect">
            <a:avLst/>
          </a:prstGeom>
        </p:spPr>
      </p:pic>
      <p:sp>
        <p:nvSpPr>
          <p:cNvPr id="3" name="Textfeld 2">
            <a:extLst>
              <a:ext uri="{FF2B5EF4-FFF2-40B4-BE49-F238E27FC236}">
                <a16:creationId xmlns:a16="http://schemas.microsoft.com/office/drawing/2014/main" id="{E7F213FA-D4E7-7841-EE3E-C714758A4BE6}"/>
              </a:ext>
            </a:extLst>
          </p:cNvPr>
          <p:cNvSpPr txBox="1"/>
          <p:nvPr/>
        </p:nvSpPr>
        <p:spPr>
          <a:xfrm>
            <a:off x="518075" y="6537663"/>
            <a:ext cx="1217115" cy="246221"/>
          </a:xfrm>
          <a:prstGeom prst="rect">
            <a:avLst/>
          </a:prstGeom>
          <a:noFill/>
        </p:spPr>
        <p:txBody>
          <a:bodyPr wrap="square" lIns="91440" tIns="45720" rIns="91440" bIns="45720" rtlCol="0" anchor="t">
            <a:spAutoFit/>
          </a:bodyPr>
          <a:lstStyle/>
          <a:p>
            <a:r>
              <a:rPr lang="de-DE" sz="1000" dirty="0">
                <a:latin typeface="Calibri"/>
                <a:cs typeface="Calibri"/>
              </a:rPr>
              <a:t>Stand: 01.02.2024</a:t>
            </a: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5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panose="020F0502020204030203"/>
              </a:rPr>
              <a:t>Erfolgsgeschichten aus dem DorfFunk</a:t>
            </a:r>
          </a:p>
          <a:p>
            <a:r>
              <a:rPr lang="de-DE" sz="2000" dirty="0">
                <a:solidFill>
                  <a:schemeClr val="tx2"/>
                </a:solidFill>
                <a:latin typeface="Lato" panose="020F0502020204030203"/>
              </a:rPr>
              <a:t>Reduzierung des ÖPNV-Angebotes (Gleichen/Landkreis Göttingen)</a:t>
            </a:r>
          </a:p>
        </p:txBody>
      </p:sp>
      <p:sp>
        <p:nvSpPr>
          <p:cNvPr id="3" name="Textfeld 2"/>
          <p:cNvSpPr txBox="1"/>
          <p:nvPr/>
        </p:nvSpPr>
        <p:spPr>
          <a:xfrm>
            <a:off x="622300" y="1801339"/>
            <a:ext cx="5421148" cy="3527406"/>
          </a:xfrm>
          <a:prstGeom prst="rect">
            <a:avLst/>
          </a:prstGeom>
          <a:noFill/>
          <a:ln w="38100">
            <a:solidFill>
              <a:srgbClr val="179C7D"/>
            </a:solidFill>
          </a:ln>
        </p:spPr>
        <p:txBody>
          <a:bodyPr wrap="square" lIns="91440" tIns="45720" rIns="91440" bIns="45720" rtlCol="0" anchor="t">
            <a:spAutoFit/>
          </a:bodyPr>
          <a:lstStyle/>
          <a:p>
            <a:r>
              <a:rPr lang="de-DE" b="1" dirty="0">
                <a:solidFill>
                  <a:schemeClr val="tx2"/>
                </a:solidFill>
                <a:latin typeface="Lato" panose="020F0502020204030203"/>
              </a:rPr>
              <a:t>Ergebnis</a:t>
            </a:r>
          </a:p>
          <a:p>
            <a:pPr marL="285750" indent="-285750">
              <a:buClr>
                <a:schemeClr val="tx2"/>
              </a:buClr>
              <a:buFont typeface="Wingdings" panose="05000000000000000000" pitchFamily="2" charset="2"/>
              <a:buChar char="Ø"/>
            </a:pPr>
            <a:r>
              <a:rPr lang="de-DE" dirty="0">
                <a:latin typeface="Lato" panose="020F0502020204030203"/>
              </a:rPr>
              <a:t>Einsatz von Verstärkerbussen als direkte Lösung: 4 Tage nach Aufruf</a:t>
            </a:r>
          </a:p>
          <a:p>
            <a:pPr marL="285750" indent="-285750">
              <a:buClr>
                <a:schemeClr val="tx2"/>
              </a:buClr>
              <a:buFont typeface="Wingdings" panose="05000000000000000000" pitchFamily="2" charset="2"/>
              <a:buChar char="Ø"/>
            </a:pPr>
            <a:r>
              <a:rPr lang="de-DE" dirty="0">
                <a:latin typeface="Lato" panose="020F0502020204030203"/>
              </a:rPr>
              <a:t>Einsatz von weiteren Verbindungen: Eine Woche nach Aufruf</a:t>
            </a:r>
          </a:p>
          <a:p>
            <a:r>
              <a:rPr lang="de-DE" b="1" dirty="0">
                <a:solidFill>
                  <a:schemeClr val="tx2"/>
                </a:solidFill>
                <a:latin typeface="Lato" panose="020F0502020204030203"/>
              </a:rPr>
              <a:t>Vorteil für die Kommune</a:t>
            </a:r>
          </a:p>
          <a:p>
            <a:pPr marL="285750" indent="-285750">
              <a:buClr>
                <a:schemeClr val="tx2"/>
              </a:buClr>
              <a:buFont typeface="Wingdings" panose="05000000000000000000" pitchFamily="2" charset="2"/>
              <a:buChar char="Ø"/>
            </a:pPr>
            <a:r>
              <a:rPr lang="de-DE" dirty="0">
                <a:latin typeface="Lato" panose="020F0502020204030203"/>
              </a:rPr>
              <a:t>Stärkung des Selbstwert- und Gemeinschaftsgefühl durch gemeinsame Lösung eines Problems</a:t>
            </a:r>
          </a:p>
          <a:p>
            <a:pPr marL="285750" indent="-285750">
              <a:buClr>
                <a:schemeClr val="tx2"/>
              </a:buClr>
              <a:buFont typeface="Wingdings" panose="05000000000000000000" pitchFamily="2" charset="2"/>
              <a:buChar char="Ø"/>
            </a:pPr>
            <a:r>
              <a:rPr lang="de-DE" dirty="0">
                <a:latin typeface="Lato" panose="020F0502020204030203"/>
              </a:rPr>
              <a:t>Bedarfsorientierte Verbesserung der Mobilität</a:t>
            </a:r>
            <a:endParaRPr lang="de-DE" sz="2000" dirty="0">
              <a:solidFill>
                <a:srgbClr val="000000"/>
              </a:solidFill>
              <a:latin typeface="Lato" panose="020F0502020204030203"/>
              <a:ea typeface="Lato Heavy" charset="0"/>
              <a:cs typeface="Lato Heavy"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0700" y="1145626"/>
            <a:ext cx="3649049" cy="2990193"/>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539" y="3731098"/>
            <a:ext cx="3737994" cy="2352269"/>
          </a:xfrm>
          <a:prstGeom prst="rect">
            <a:avLst/>
          </a:prstGeom>
        </p:spPr>
      </p:pic>
    </p:spTree>
    <p:extLst>
      <p:ext uri="{BB962C8B-B14F-4D97-AF65-F5344CB8AC3E}">
        <p14:creationId xmlns:p14="http://schemas.microsoft.com/office/powerpoint/2010/main" val="726687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panose="020F0502020204030203"/>
              </a:rPr>
              <a:t>Erfolgsgeschichten aus dem </a:t>
            </a:r>
            <a:r>
              <a:rPr lang="de-DE" sz="2800" dirty="0" err="1">
                <a:solidFill>
                  <a:schemeClr val="tx2"/>
                </a:solidFill>
                <a:latin typeface="Lato" panose="020F0502020204030203"/>
              </a:rPr>
              <a:t>DorfFunk</a:t>
            </a:r>
            <a:endParaRPr lang="de-DE" sz="2800" dirty="0">
              <a:solidFill>
                <a:schemeClr val="tx2"/>
              </a:solidFill>
              <a:latin typeface="Lato" panose="020F0502020204030203"/>
              <a:ea typeface="Lato"/>
              <a:cs typeface="Lato"/>
            </a:endParaRPr>
          </a:p>
          <a:p>
            <a:r>
              <a:rPr lang="de-DE" sz="2000" dirty="0">
                <a:solidFill>
                  <a:schemeClr val="tx2"/>
                </a:solidFill>
                <a:latin typeface="Lato" panose="020F0502020204030203"/>
              </a:rPr>
              <a:t>Abholung Gelbe Säcke (</a:t>
            </a:r>
            <a:r>
              <a:rPr lang="de-DE" sz="2000" dirty="0" err="1">
                <a:solidFill>
                  <a:schemeClr val="tx2"/>
                </a:solidFill>
                <a:latin typeface="Lato" panose="020F0502020204030203"/>
              </a:rPr>
              <a:t>Salzderhelden</a:t>
            </a:r>
            <a:r>
              <a:rPr lang="de-DE" sz="2000" dirty="0">
                <a:solidFill>
                  <a:schemeClr val="tx2"/>
                </a:solidFill>
                <a:latin typeface="Lato" panose="020F0502020204030203"/>
              </a:rPr>
              <a:t>/Landkreis Northeim)</a:t>
            </a:r>
            <a:endParaRPr lang="de-DE" sz="2000" dirty="0">
              <a:solidFill>
                <a:schemeClr val="tx2"/>
              </a:solidFill>
              <a:latin typeface="Lato" panose="020F0502020204030203"/>
              <a:ea typeface="Lato"/>
              <a:cs typeface="Lato"/>
            </a:endParaRPr>
          </a:p>
        </p:txBody>
      </p:sp>
      <p:sp>
        <p:nvSpPr>
          <p:cNvPr id="3" name="Textfeld 2"/>
          <p:cNvSpPr txBox="1"/>
          <p:nvPr/>
        </p:nvSpPr>
        <p:spPr>
          <a:xfrm>
            <a:off x="622300" y="1801339"/>
            <a:ext cx="5389617" cy="2751522"/>
          </a:xfrm>
          <a:prstGeom prst="rect">
            <a:avLst/>
          </a:prstGeom>
          <a:noFill/>
          <a:ln w="38100">
            <a:solidFill>
              <a:srgbClr val="179C7D"/>
            </a:solidFill>
          </a:ln>
        </p:spPr>
        <p:txBody>
          <a:bodyPr wrap="square" lIns="91440" tIns="45720" rIns="91440" bIns="45720" rtlCol="0" anchor="t">
            <a:spAutoFit/>
          </a:bodyPr>
          <a:lstStyle/>
          <a:p>
            <a:r>
              <a:rPr lang="de-DE" b="1" dirty="0">
                <a:solidFill>
                  <a:schemeClr val="tx2"/>
                </a:solidFill>
                <a:latin typeface="Lato" panose="020F0502020204030203"/>
              </a:rPr>
              <a:t>Hintergrund</a:t>
            </a:r>
          </a:p>
          <a:p>
            <a:pPr marL="285750" indent="-285750">
              <a:buClr>
                <a:schemeClr val="tx2"/>
              </a:buClr>
              <a:buFont typeface="Wingdings" panose="05000000000000000000" pitchFamily="2" charset="2"/>
              <a:buChar char="Ø"/>
            </a:pPr>
            <a:r>
              <a:rPr lang="de-DE" dirty="0">
                <a:latin typeface="Lato" panose="020F0502020204030203"/>
              </a:rPr>
              <a:t>Die gelben Säcke wurden nicht abgeholt, was zu Unmut bei den Bürger*innen führte</a:t>
            </a:r>
          </a:p>
          <a:p>
            <a:r>
              <a:rPr lang="de-DE" b="1" dirty="0" err="1">
                <a:solidFill>
                  <a:schemeClr val="tx2"/>
                </a:solidFill>
                <a:latin typeface="Lato" panose="020F0502020204030203"/>
              </a:rPr>
              <a:t>DorfFunk</a:t>
            </a:r>
            <a:endParaRPr lang="de-DE" b="1" dirty="0">
              <a:solidFill>
                <a:schemeClr val="tx2"/>
              </a:solidFill>
              <a:latin typeface="Lato" panose="020F0502020204030203"/>
              <a:ea typeface="Lato"/>
              <a:cs typeface="Lato"/>
            </a:endParaRPr>
          </a:p>
          <a:p>
            <a:pPr marL="285750" indent="-285750">
              <a:buClr>
                <a:schemeClr val="tx2"/>
              </a:buClr>
              <a:buFont typeface="Wingdings" panose="05000000000000000000" pitchFamily="2" charset="2"/>
              <a:buChar char="Ø"/>
            </a:pPr>
            <a:r>
              <a:rPr lang="de-DE" dirty="0">
                <a:latin typeface="Lato" panose="020F0502020204030203"/>
              </a:rPr>
              <a:t>Ein Foto der nicht abgeholten Säcke wurde geteilt und das Problem geschildert</a:t>
            </a:r>
          </a:p>
          <a:p>
            <a:pPr marL="285750" indent="-285750">
              <a:buClr>
                <a:schemeClr val="tx2"/>
              </a:buClr>
              <a:buFont typeface="Wingdings" panose="05000000000000000000" pitchFamily="2" charset="2"/>
              <a:buChar char="Ø"/>
            </a:pPr>
            <a:r>
              <a:rPr lang="de-DE" dirty="0">
                <a:latin typeface="Lato" panose="020F0502020204030203"/>
              </a:rPr>
              <a:t>Auch andere Dorfbewohner*innen schilderten die vergessene Abholung</a:t>
            </a:r>
          </a:p>
        </p:txBody>
      </p:sp>
      <p:pic>
        <p:nvPicPr>
          <p:cNvPr id="4" name="Grafik 3"/>
          <p:cNvPicPr>
            <a:picLocks noChangeAspect="1"/>
          </p:cNvPicPr>
          <p:nvPr/>
        </p:nvPicPr>
        <p:blipFill>
          <a:blip r:embed="rId2"/>
          <a:stretch>
            <a:fillRect/>
          </a:stretch>
        </p:blipFill>
        <p:spPr>
          <a:xfrm>
            <a:off x="6672808" y="985520"/>
            <a:ext cx="2562631" cy="4988876"/>
          </a:xfrm>
          <a:prstGeom prst="rect">
            <a:avLst/>
          </a:prstGeom>
        </p:spPr>
      </p:pic>
    </p:spTree>
    <p:extLst>
      <p:ext uri="{BB962C8B-B14F-4D97-AF65-F5344CB8AC3E}">
        <p14:creationId xmlns:p14="http://schemas.microsoft.com/office/powerpoint/2010/main" val="1132692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22300" y="1801339"/>
            <a:ext cx="5421148" cy="3416320"/>
          </a:xfrm>
          <a:prstGeom prst="rect">
            <a:avLst/>
          </a:prstGeom>
          <a:noFill/>
          <a:ln w="38100">
            <a:solidFill>
              <a:srgbClr val="179C7D"/>
            </a:solidFill>
          </a:ln>
        </p:spPr>
        <p:txBody>
          <a:bodyPr wrap="square" lIns="91440" tIns="45720" rIns="91440" bIns="45720" rtlCol="0" anchor="t">
            <a:spAutoFit/>
          </a:bodyPr>
          <a:lstStyle/>
          <a:p>
            <a:r>
              <a:rPr lang="de-DE" b="1" dirty="0">
                <a:solidFill>
                  <a:schemeClr val="tx2"/>
                </a:solidFill>
                <a:latin typeface="Lato" panose="020F0502020204030203"/>
              </a:rPr>
              <a:t>Ergebnis</a:t>
            </a:r>
          </a:p>
          <a:p>
            <a:pPr marL="285750" indent="-285750">
              <a:buClr>
                <a:schemeClr val="tx2"/>
              </a:buClr>
              <a:buFont typeface="Wingdings" panose="05000000000000000000" pitchFamily="2" charset="2"/>
              <a:buChar char="Ø"/>
            </a:pPr>
            <a:r>
              <a:rPr lang="de-DE" dirty="0">
                <a:latin typeface="Lato" panose="020F0502020204030203"/>
              </a:rPr>
              <a:t>Der Ortsbeauftragte kümmerte sich und gab die Information über eine baldige Abholung der Säcke weiter</a:t>
            </a:r>
          </a:p>
          <a:p>
            <a:pPr marL="285750" indent="-285750">
              <a:buClr>
                <a:schemeClr val="tx2"/>
              </a:buClr>
              <a:buFont typeface="Wingdings" panose="05000000000000000000" pitchFamily="2" charset="2"/>
              <a:buChar char="Ø"/>
            </a:pPr>
            <a:r>
              <a:rPr lang="de-DE" dirty="0">
                <a:latin typeface="Lato" panose="020F0502020204030203"/>
              </a:rPr>
              <a:t>Es stellte sich heraus, das ein hoher personeller Krankenstand die Abholungen verzögerte</a:t>
            </a:r>
            <a:endParaRPr lang="de-DE" b="1" dirty="0">
              <a:solidFill>
                <a:srgbClr val="179C7D"/>
              </a:solidFill>
              <a:latin typeface="Lato"/>
              <a:ea typeface="Lato"/>
              <a:cs typeface="Lato"/>
            </a:endParaRPr>
          </a:p>
          <a:p>
            <a:r>
              <a:rPr lang="de-DE" b="1" dirty="0">
                <a:solidFill>
                  <a:schemeClr val="tx2"/>
                </a:solidFill>
                <a:latin typeface="Lato" panose="020F0502020204030203"/>
              </a:rPr>
              <a:t>Vorteil für die Kommune</a:t>
            </a:r>
            <a:endParaRPr lang="de-DE" dirty="0">
              <a:solidFill>
                <a:schemeClr val="tx2"/>
              </a:solidFill>
            </a:endParaRPr>
          </a:p>
          <a:p>
            <a:pPr marL="285750" indent="-285750">
              <a:buClr>
                <a:schemeClr val="tx2"/>
              </a:buClr>
              <a:buFont typeface="Wingdings" panose="05000000000000000000" pitchFamily="2" charset="2"/>
              <a:buChar char="Ø"/>
            </a:pPr>
            <a:r>
              <a:rPr lang="de-DE" dirty="0">
                <a:solidFill>
                  <a:srgbClr val="000000"/>
                </a:solidFill>
                <a:latin typeface="Lato" panose="020F0502020204030203"/>
                <a:ea typeface="Lato"/>
                <a:cs typeface="Lato"/>
              </a:rPr>
              <a:t>Direkte Informationsweitergabe an die Kommunen</a:t>
            </a:r>
          </a:p>
          <a:p>
            <a:pPr marL="285750" indent="-285750">
              <a:buClr>
                <a:schemeClr val="tx2"/>
              </a:buClr>
              <a:buFont typeface="Wingdings" panose="05000000000000000000" pitchFamily="2" charset="2"/>
              <a:buChar char="Ø"/>
            </a:pPr>
            <a:r>
              <a:rPr lang="de-DE" dirty="0">
                <a:solidFill>
                  <a:srgbClr val="000000"/>
                </a:solidFill>
                <a:latin typeface="Lato" panose="020F0502020204030203"/>
                <a:ea typeface="Lato"/>
                <a:cs typeface="Lato"/>
              </a:rPr>
              <a:t>Schnelle und unbürokratische Problemlösung</a:t>
            </a:r>
          </a:p>
        </p:txBody>
      </p:sp>
      <p:sp>
        <p:nvSpPr>
          <p:cNvPr id="3" name="Titel 1">
            <a:extLst>
              <a:ext uri="{FF2B5EF4-FFF2-40B4-BE49-F238E27FC236}">
                <a16:creationId xmlns:a16="http://schemas.microsoft.com/office/drawing/2014/main" id="{B712FE0E-3219-4C26-B5D3-A425999B0064}"/>
              </a:ext>
            </a:extLst>
          </p:cNvPr>
          <p:cNvSpPr txBox="1">
            <a:spLocks/>
          </p:cNvSpPr>
          <p:nvPr/>
        </p:nvSpPr>
        <p:spPr bwMode="auto">
          <a:xfrm>
            <a:off x="622300" y="165552"/>
            <a:ext cx="9165244"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panose="020F0502020204030203"/>
              </a:rPr>
              <a:t>Erfolgsgeschichten aus dem </a:t>
            </a:r>
            <a:r>
              <a:rPr lang="de-DE" sz="2800" dirty="0" err="1">
                <a:solidFill>
                  <a:schemeClr val="tx2"/>
                </a:solidFill>
                <a:latin typeface="Lato" panose="020F0502020204030203"/>
              </a:rPr>
              <a:t>DorfFunk</a:t>
            </a:r>
            <a:endParaRPr lang="de-DE" sz="2800" dirty="0">
              <a:solidFill>
                <a:schemeClr val="tx2"/>
              </a:solidFill>
              <a:latin typeface="Lato" panose="020F0502020204030203"/>
              <a:ea typeface="Lato"/>
              <a:cs typeface="Lato"/>
            </a:endParaRPr>
          </a:p>
          <a:p>
            <a:r>
              <a:rPr lang="de-DE" sz="2000" dirty="0">
                <a:solidFill>
                  <a:schemeClr val="tx2"/>
                </a:solidFill>
                <a:latin typeface="Lato" panose="020F0502020204030203"/>
              </a:rPr>
              <a:t>Abholung Gelbe Säcke (</a:t>
            </a:r>
            <a:r>
              <a:rPr lang="de-DE" sz="2000" dirty="0" err="1">
                <a:solidFill>
                  <a:schemeClr val="tx2"/>
                </a:solidFill>
                <a:latin typeface="Lato" panose="020F0502020204030203"/>
              </a:rPr>
              <a:t>Salzderhelden</a:t>
            </a:r>
            <a:r>
              <a:rPr lang="de-DE" sz="2000" dirty="0">
                <a:solidFill>
                  <a:schemeClr val="tx2"/>
                </a:solidFill>
                <a:latin typeface="Lato" panose="020F0502020204030203"/>
              </a:rPr>
              <a:t>/Landkreis Northeim)</a:t>
            </a:r>
            <a:endParaRPr lang="de-DE" sz="2000" dirty="0">
              <a:solidFill>
                <a:schemeClr val="tx2"/>
              </a:solidFill>
              <a:latin typeface="Lato" panose="020F0502020204030203"/>
              <a:ea typeface="Lato"/>
              <a:cs typeface="Lato"/>
            </a:endParaRPr>
          </a:p>
        </p:txBody>
      </p:sp>
      <p:pic>
        <p:nvPicPr>
          <p:cNvPr id="4" name="Grafik 3"/>
          <p:cNvPicPr>
            <a:picLocks noChangeAspect="1"/>
          </p:cNvPicPr>
          <p:nvPr/>
        </p:nvPicPr>
        <p:blipFill rotWithShape="1">
          <a:blip r:embed="rId2"/>
          <a:srcRect b="65510"/>
          <a:stretch/>
        </p:blipFill>
        <p:spPr>
          <a:xfrm>
            <a:off x="6171293" y="1104741"/>
            <a:ext cx="2834596" cy="1708160"/>
          </a:xfrm>
          <a:prstGeom prst="rect">
            <a:avLst/>
          </a:prstGeom>
        </p:spPr>
      </p:pic>
      <p:pic>
        <p:nvPicPr>
          <p:cNvPr id="5" name="Grafik 4"/>
          <p:cNvPicPr>
            <a:picLocks noChangeAspect="1"/>
          </p:cNvPicPr>
          <p:nvPr/>
        </p:nvPicPr>
        <p:blipFill rotWithShape="1">
          <a:blip r:embed="rId2"/>
          <a:srcRect t="35848"/>
          <a:stretch/>
        </p:blipFill>
        <p:spPr>
          <a:xfrm>
            <a:off x="8197553" y="2528692"/>
            <a:ext cx="3179981" cy="3564345"/>
          </a:xfrm>
          <a:prstGeom prst="rect">
            <a:avLst/>
          </a:prstGeom>
        </p:spPr>
      </p:pic>
    </p:spTree>
    <p:extLst>
      <p:ext uri="{BB962C8B-B14F-4D97-AF65-F5344CB8AC3E}">
        <p14:creationId xmlns:p14="http://schemas.microsoft.com/office/powerpoint/2010/main" val="2991246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1FB1E536-2EFD-92EC-AFEB-2104ACFB870F}"/>
              </a:ext>
            </a:extLst>
          </p:cNvPr>
          <p:cNvSpPr>
            <a:spLocks noGrp="1"/>
          </p:cNvSpPr>
          <p:nvPr>
            <p:ph idx="1"/>
          </p:nvPr>
        </p:nvSpPr>
        <p:spPr>
          <a:xfrm>
            <a:off x="622300" y="1277235"/>
            <a:ext cx="10928569" cy="4682131"/>
          </a:xfrm>
          <a:solidFill>
            <a:schemeClr val="bg1"/>
          </a:solidFill>
          <a:ln w="38100">
            <a:solidFill>
              <a:srgbClr val="179C7D"/>
            </a:solidFill>
          </a:ln>
        </p:spPr>
        <p:txBody>
          <a:bodyPr/>
          <a:lstStyle/>
          <a:p>
            <a:pPr marL="180000" indent="0">
              <a:buNone/>
            </a:pPr>
            <a:r>
              <a:rPr lang="de-DE" sz="2400" b="1">
                <a:latin typeface="Lato" panose="020F0502020204030203"/>
              </a:rPr>
              <a:t>Kommunikationskanäle</a:t>
            </a:r>
          </a:p>
          <a:p>
            <a:pPr marL="825750" lvl="1" indent="-285750">
              <a:buClr>
                <a:srgbClr val="179C7D"/>
              </a:buClr>
              <a:buFont typeface="Wingdings" panose="05000000000000000000" pitchFamily="2" charset="2"/>
              <a:buChar char="Ø"/>
            </a:pPr>
            <a:r>
              <a:rPr lang="de-DE" sz="2000">
                <a:latin typeface="Lato" panose="020F0502020204030203"/>
                <a:hlinkClick r:id="rId2"/>
              </a:rPr>
              <a:t>Monatlicher Newsletter</a:t>
            </a:r>
            <a:r>
              <a:rPr lang="de-DE" sz="2000">
                <a:latin typeface="Lato" panose="020F0502020204030203"/>
              </a:rPr>
              <a:t> (digital)</a:t>
            </a:r>
          </a:p>
          <a:p>
            <a:pPr marL="825750" lvl="1" indent="-285750">
              <a:buClr>
                <a:srgbClr val="179C7D"/>
              </a:buClr>
              <a:buFont typeface="Wingdings" panose="05000000000000000000" pitchFamily="2" charset="2"/>
              <a:buChar char="Ø"/>
            </a:pPr>
            <a:r>
              <a:rPr lang="de-DE" sz="2000">
                <a:latin typeface="Lato" panose="020F0502020204030203"/>
                <a:hlinkClick r:id="rId3"/>
              </a:rPr>
              <a:t>Webseite</a:t>
            </a:r>
            <a:r>
              <a:rPr lang="de-DE" sz="2000">
                <a:latin typeface="Lato" panose="020F0502020204030203"/>
              </a:rPr>
              <a:t>, </a:t>
            </a:r>
            <a:r>
              <a:rPr lang="de-DE" sz="2000">
                <a:latin typeface="Lato" panose="020F0502020204030203"/>
                <a:hlinkClick r:id="rId4"/>
              </a:rPr>
              <a:t>LandNews</a:t>
            </a:r>
            <a:r>
              <a:rPr lang="de-DE" sz="2000">
                <a:latin typeface="Lato" panose="020F0502020204030203"/>
              </a:rPr>
              <a:t>, </a:t>
            </a:r>
            <a:r>
              <a:rPr lang="de-DE" sz="2000">
                <a:latin typeface="Lato" panose="020F0502020204030203"/>
                <a:hlinkClick r:id="rId5"/>
              </a:rPr>
              <a:t>Toolbox</a:t>
            </a:r>
            <a:r>
              <a:rPr lang="de-DE" sz="2000">
                <a:latin typeface="Lato" panose="020F0502020204030203"/>
              </a:rPr>
              <a:t>, DorfFunk (digital)</a:t>
            </a:r>
          </a:p>
          <a:p>
            <a:pPr marL="825750" lvl="1" indent="-285750">
              <a:buClr>
                <a:srgbClr val="179C7D"/>
              </a:buClr>
              <a:buFont typeface="Wingdings" panose="05000000000000000000" pitchFamily="2" charset="2"/>
              <a:buChar char="Ø"/>
            </a:pPr>
            <a:r>
              <a:rPr lang="de-DE" sz="2000">
                <a:latin typeface="Lato" panose="020F0502020204030203"/>
                <a:hlinkClick r:id="rId6"/>
              </a:rPr>
              <a:t>Social Media</a:t>
            </a:r>
            <a:r>
              <a:rPr lang="de-DE" sz="2000">
                <a:latin typeface="Lato" panose="020F0502020204030203"/>
              </a:rPr>
              <a:t> (digital)</a:t>
            </a:r>
          </a:p>
          <a:p>
            <a:pPr marL="825750" lvl="1" indent="-285750">
              <a:buClr>
                <a:srgbClr val="179C7D"/>
              </a:buClr>
              <a:buFont typeface="Wingdings" panose="05000000000000000000" pitchFamily="2" charset="2"/>
              <a:buChar char="Ø"/>
            </a:pPr>
            <a:r>
              <a:rPr lang="de-DE" sz="2000">
                <a:latin typeface="Lato" panose="020F0502020204030203"/>
              </a:rPr>
              <a:t>Projektbroschüre + Postkarten (digital, analog)</a:t>
            </a:r>
          </a:p>
          <a:p>
            <a:pPr marL="180000" indent="0">
              <a:buNone/>
            </a:pPr>
            <a:r>
              <a:rPr lang="de-DE" sz="2400" b="1">
                <a:latin typeface="Lato" panose="020F0502020204030203"/>
              </a:rPr>
              <a:t>Veranstaltungen</a:t>
            </a:r>
          </a:p>
          <a:p>
            <a:pPr marL="825750" lvl="1" indent="-285750">
              <a:buClr>
                <a:srgbClr val="179C7D"/>
              </a:buClr>
              <a:buFont typeface="Wingdings" panose="05000000000000000000" pitchFamily="2" charset="2"/>
              <a:buChar char="Ø"/>
            </a:pPr>
            <a:r>
              <a:rPr lang="de-DE" sz="2000">
                <a:latin typeface="Lato" panose="020F0502020204030203"/>
              </a:rPr>
              <a:t>(Digitale) Infoabende</a:t>
            </a:r>
          </a:p>
          <a:p>
            <a:pPr marL="825750" lvl="1" indent="-285750">
              <a:buClr>
                <a:srgbClr val="179C7D"/>
              </a:buClr>
              <a:buFont typeface="Wingdings" panose="05000000000000000000" pitchFamily="2" charset="2"/>
              <a:buChar char="Ø"/>
            </a:pPr>
            <a:r>
              <a:rPr lang="de-DE" sz="2000">
                <a:latin typeface="Lato" panose="020F0502020204030203"/>
              </a:rPr>
              <a:t>Roadshow – Termine in den Landkreisen</a:t>
            </a:r>
          </a:p>
          <a:p>
            <a:pPr marL="180000" indent="0">
              <a:buNone/>
            </a:pPr>
            <a:r>
              <a:rPr lang="de-DE" sz="2400" b="1">
                <a:latin typeface="Lato" panose="020F0502020204030203"/>
              </a:rPr>
              <a:t>Toolbox/Material</a:t>
            </a:r>
          </a:p>
          <a:p>
            <a:pPr marL="825750" lvl="1" indent="-285750">
              <a:buClr>
                <a:srgbClr val="179C7D"/>
              </a:buClr>
              <a:buFont typeface="Wingdings" panose="05000000000000000000" pitchFamily="2" charset="2"/>
              <a:buChar char="Ø"/>
            </a:pPr>
            <a:r>
              <a:rPr lang="de-DE" sz="2000">
                <a:latin typeface="Lato" panose="020F0502020204030203"/>
              </a:rPr>
              <a:t>Digitaler Werkzeugkasten, um Kommunen zu informieren und sie bei der Umsetzung vor Ort </a:t>
            </a:r>
            <a:r>
              <a:rPr lang="de-DE" sz="2000" b="1">
                <a:solidFill>
                  <a:srgbClr val="179C7D"/>
                </a:solidFill>
                <a:latin typeface="Lato" panose="020F0502020204030203"/>
              </a:rPr>
              <a:t>von der Entscheidungsfindung bis zur Freischaltung</a:t>
            </a:r>
            <a:r>
              <a:rPr lang="de-DE" sz="2000">
                <a:latin typeface="Lato" panose="020F0502020204030203"/>
              </a:rPr>
              <a:t> zu begleiten</a:t>
            </a:r>
          </a:p>
        </p:txBody>
      </p:sp>
      <p:sp>
        <p:nvSpPr>
          <p:cNvPr id="3"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51119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a:rPr>
              <a:t>Angebote des Projekts</a:t>
            </a:r>
            <a:endParaRPr lang="de-DE" sz="1800" kern="0">
              <a:solidFill>
                <a:schemeClr val="tx2"/>
              </a:solidFill>
            </a:endParaRPr>
          </a:p>
        </p:txBody>
      </p:sp>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7146" y="1573471"/>
            <a:ext cx="3413020" cy="2177004"/>
          </a:xfrm>
          <a:prstGeom prst="rect">
            <a:avLst/>
          </a:prstGeom>
        </p:spPr>
      </p:pic>
    </p:spTree>
    <p:extLst>
      <p:ext uri="{BB962C8B-B14F-4D97-AF65-F5344CB8AC3E}">
        <p14:creationId xmlns:p14="http://schemas.microsoft.com/office/powerpoint/2010/main" val="1702787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9"/>
          <p:cNvSpPr txBox="1">
            <a:spLocks/>
          </p:cNvSpPr>
          <p:nvPr/>
        </p:nvSpPr>
        <p:spPr bwMode="auto">
          <a:xfrm>
            <a:off x="593090" y="1412776"/>
            <a:ext cx="10789613" cy="4672714"/>
          </a:xfrm>
          <a:prstGeom prst="rect">
            <a:avLst/>
          </a:prstGeom>
          <a:solidFill>
            <a:schemeClr val="bg1"/>
          </a:solidFill>
          <a:ln>
            <a:noFill/>
          </a:ln>
          <a:effectLst/>
        </p:spPr>
        <p:txBody>
          <a:bodyPr vert="horz" wrap="square" lIns="0" tIns="0" rIns="0" bIns="0" numCol="1" anchor="t" anchorCtr="0" compatLnSpc="1">
            <a:prstTxWarp prst="textNoShape">
              <a:avLst/>
            </a:prstTxWarp>
            <a:no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414900" lvl="0" indent="-342900">
              <a:buClr>
                <a:srgbClr val="179C7D"/>
              </a:buClr>
              <a:buFont typeface="Wingdings" panose="05000000000000000000" pitchFamily="2" charset="2"/>
              <a:buChar char="Ø"/>
            </a:pPr>
            <a:r>
              <a:rPr lang="de-DE" sz="2000" dirty="0">
                <a:latin typeface="Lato" panose="020F0502020204030203"/>
              </a:rPr>
              <a:t>Das Formblatt wird von dem oder der vertretungsberechtigten kommunalen Vertreter*in einer Kommune unterzeichnet. Als Hauptverwaltungsbeamte im Sinne des </a:t>
            </a:r>
            <a:r>
              <a:rPr lang="de-DE" sz="2000" dirty="0" err="1">
                <a:latin typeface="Lato" panose="020F0502020204030203"/>
              </a:rPr>
              <a:t>NKomVG</a:t>
            </a:r>
            <a:r>
              <a:rPr lang="de-DE" sz="2000" dirty="0">
                <a:latin typeface="Lato" panose="020F0502020204030203"/>
              </a:rPr>
              <a:t> §§ 80 ff in Verbindung mit § 14 gelten </a:t>
            </a:r>
            <a:r>
              <a:rPr lang="de-DE" sz="2000" b="1" dirty="0">
                <a:latin typeface="Lato" panose="020F0502020204030203"/>
              </a:rPr>
              <a:t>auch die ehrenamtlichen Bürgermeister*innen </a:t>
            </a:r>
            <a:r>
              <a:rPr lang="de-DE" sz="2000" dirty="0">
                <a:latin typeface="Lato" panose="020F0502020204030203"/>
              </a:rPr>
              <a:t>von Mitgliedsgemeinden. Es ist Ausdruck eines </a:t>
            </a:r>
            <a:r>
              <a:rPr lang="de-DE" sz="2000" b="1" dirty="0">
                <a:latin typeface="Lato" panose="020F0502020204030203"/>
              </a:rPr>
              <a:t>konkreten Interesses</a:t>
            </a:r>
            <a:r>
              <a:rPr lang="de-DE" sz="2000" dirty="0">
                <a:latin typeface="Lato" panose="020F0502020204030203"/>
              </a:rPr>
              <a:t>, ein Digitales Dorf zu werden.</a:t>
            </a:r>
          </a:p>
          <a:p>
            <a:pPr marL="414900" lvl="0" indent="-342900">
              <a:buClr>
                <a:srgbClr val="179C7D"/>
              </a:buClr>
              <a:buFont typeface="Wingdings" panose="05000000000000000000" pitchFamily="2" charset="2"/>
              <a:buChar char="Ø"/>
            </a:pPr>
            <a:r>
              <a:rPr lang="de-DE" sz="2000" dirty="0">
                <a:latin typeface="Lato" panose="020F0502020204030203"/>
              </a:rPr>
              <a:t>Das Formblatt stellt somit </a:t>
            </a:r>
            <a:r>
              <a:rPr lang="de-DE" sz="2000" b="1" dirty="0">
                <a:latin typeface="Lato" panose="020F0502020204030203"/>
              </a:rPr>
              <a:t>keinen Vertrag</a:t>
            </a:r>
            <a:r>
              <a:rPr lang="de-DE" sz="2000" dirty="0">
                <a:latin typeface="Lato" panose="020F0502020204030203"/>
              </a:rPr>
              <a:t> dar (weder mit der Stiftung Digitale Chancen noch mit dem Fraunhofer IESE) und begründet auch keine Pflichten. Im Formblatt ist die Ansprechperson für die Kommune auf Projektebene zu benennen sowie ggf. Ansprechpersonen für einzelne Teile oder Kommunen.</a:t>
            </a:r>
          </a:p>
          <a:p>
            <a:pPr marL="414900" lvl="0" indent="-342900">
              <a:buClr>
                <a:srgbClr val="179C7D"/>
              </a:buClr>
              <a:buFont typeface="Wingdings" panose="05000000000000000000" pitchFamily="2" charset="2"/>
              <a:buChar char="Ø"/>
            </a:pPr>
            <a:r>
              <a:rPr lang="de-DE" sz="2000" dirty="0">
                <a:latin typeface="Lato" panose="020F0502020204030203"/>
              </a:rPr>
              <a:t>Im Anschluss an die Absendung des Formblatts wird in Absprache mit dem Fraunhofer IESE die Umsetzung geplant und die Freischaltung vorgenommen.</a:t>
            </a:r>
          </a:p>
          <a:p>
            <a:pPr marL="414900" lvl="0" indent="-342900">
              <a:buClr>
                <a:srgbClr val="179C7D"/>
              </a:buClr>
              <a:buFont typeface="Wingdings" panose="05000000000000000000" pitchFamily="2" charset="2"/>
              <a:buChar char="Ø"/>
            </a:pPr>
            <a:r>
              <a:rPr lang="de-DE" sz="2000" dirty="0">
                <a:latin typeface="Lato" panose="020F0502020204030203"/>
              </a:rPr>
              <a:t>Von der Vernetzungsstelle Digitale Dörfer Niedersachsen werden Sie nach der Freischaltung von uns informiert und bekommen weiteres Material zur Bekanntmachung vor Ort.</a:t>
            </a:r>
          </a:p>
          <a:p>
            <a:pPr marL="72000" lvl="0" indent="0">
              <a:buClr>
                <a:srgbClr val="179C7D"/>
              </a:buClr>
              <a:buNone/>
            </a:pPr>
            <a:r>
              <a:rPr lang="de-DE" dirty="0">
                <a:latin typeface="Lato" panose="020F0502020204030203"/>
              </a:rPr>
              <a:t>	</a:t>
            </a:r>
          </a:p>
        </p:txBody>
      </p:sp>
      <p:sp>
        <p:nvSpPr>
          <p:cNvPr id="3"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784459"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panose="020F0502020204030203"/>
              </a:rPr>
              <a:t>Angebote des Projekts – Formblatt einreichen</a:t>
            </a:r>
          </a:p>
          <a:p>
            <a:r>
              <a:rPr lang="de-DE" sz="2000" dirty="0">
                <a:latin typeface="Lato" panose="020F0502020204030203"/>
                <a:hlinkClick r:id="rId2"/>
              </a:rPr>
              <a:t>https://www.digitale-doerfer-niedersachsen.de/mitmachen/</a:t>
            </a:r>
            <a:endParaRPr lang="de-DE" sz="2000" dirty="0">
              <a:latin typeface="Lato" panose="020F0502020204030203"/>
            </a:endParaRPr>
          </a:p>
        </p:txBody>
      </p:sp>
    </p:spTree>
    <p:extLst>
      <p:ext uri="{BB962C8B-B14F-4D97-AF65-F5344CB8AC3E}">
        <p14:creationId xmlns:p14="http://schemas.microsoft.com/office/powerpoint/2010/main" val="1620240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a:spLocks noGrp="1"/>
          </p:cNvSpPr>
          <p:nvPr>
            <p:ph idx="1"/>
          </p:nvPr>
        </p:nvSpPr>
        <p:spPr>
          <a:xfrm>
            <a:off x="6166171" y="1133125"/>
            <a:ext cx="5400128" cy="2067794"/>
          </a:xfrm>
          <a:solidFill>
            <a:srgbClr val="EEEFEF"/>
          </a:solidFill>
          <a:ln w="38100">
            <a:solidFill>
              <a:srgbClr val="5CBAA4"/>
            </a:solidFill>
          </a:ln>
        </p:spPr>
        <p:txBody>
          <a:bodyPr/>
          <a:lstStyle/>
          <a:p>
            <a:pPr marL="72000" indent="0">
              <a:spcBef>
                <a:spcPts val="1200"/>
              </a:spcBef>
              <a:spcAft>
                <a:spcPts val="600"/>
              </a:spcAft>
              <a:buNone/>
            </a:pPr>
            <a:r>
              <a:rPr lang="de-DE" sz="2200" b="1" dirty="0">
                <a:latin typeface="Lato" panose="020F0502020204030203"/>
              </a:rPr>
              <a:t>Allgemeiner Kontakt für Interessierte und Kommunen = Erste Anlaufstelle</a:t>
            </a:r>
            <a:endParaRPr lang="de-DE" sz="2200" b="1" dirty="0">
              <a:latin typeface="Lato" panose="020F0502020204030203"/>
              <a:hlinkClick r:id="" action="ppaction://noaction"/>
            </a:endParaRPr>
          </a:p>
          <a:p>
            <a:pPr marL="72000" indent="0">
              <a:spcBef>
                <a:spcPts val="600"/>
              </a:spcBef>
              <a:spcAft>
                <a:spcPts val="600"/>
              </a:spcAft>
              <a:buNone/>
            </a:pPr>
            <a:r>
              <a:rPr lang="de-DE" sz="2200" b="1" dirty="0">
                <a:latin typeface="Lato" panose="020F0502020204030203"/>
                <a:hlinkClick r:id="rId3"/>
              </a:rPr>
              <a:t>Interessensbekundung einreichen</a:t>
            </a:r>
            <a:endParaRPr lang="de-DE" sz="2200" b="1" dirty="0">
              <a:latin typeface="Lato" panose="020F0502020204030203"/>
            </a:endParaRPr>
          </a:p>
          <a:p>
            <a:pPr marL="72000" indent="0">
              <a:spcBef>
                <a:spcPts val="600"/>
              </a:spcBef>
              <a:spcAft>
                <a:spcPts val="1200"/>
              </a:spcAft>
              <a:buNone/>
            </a:pPr>
            <a:r>
              <a:rPr lang="de-DE" sz="2200" b="1" dirty="0">
                <a:latin typeface="Lato" panose="020F0502020204030203"/>
              </a:rPr>
              <a:t>Telefonisch unter </a:t>
            </a:r>
            <a:r>
              <a:rPr lang="de-DE" sz="2400" dirty="0">
                <a:latin typeface="Lato" panose="020F0502020204030203"/>
              </a:rPr>
              <a:t>0551-89021513</a:t>
            </a:r>
            <a:endParaRPr lang="de-DE" sz="2200" b="1" dirty="0">
              <a:latin typeface="Lato" panose="020F0502020204030203"/>
            </a:endParaRPr>
          </a:p>
        </p:txBody>
      </p:sp>
      <p:sp>
        <p:nvSpPr>
          <p:cNvPr id="3" name="Inhaltsplatzhalter 2"/>
          <p:cNvSpPr txBox="1">
            <a:spLocks/>
          </p:cNvSpPr>
          <p:nvPr/>
        </p:nvSpPr>
        <p:spPr bwMode="auto">
          <a:xfrm>
            <a:off x="622300" y="2224551"/>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600"/>
              </a:spcBef>
              <a:spcAft>
                <a:spcPts val="600"/>
              </a:spcAft>
              <a:buNone/>
              <a:defRPr/>
            </a:pPr>
            <a:r>
              <a:rPr lang="de-DE" sz="2000" b="1" kern="0" dirty="0">
                <a:solidFill>
                  <a:srgbClr val="000000"/>
                </a:solidFill>
                <a:latin typeface="Segoe UI"/>
                <a:cs typeface="Segoe UI"/>
              </a:rPr>
              <a:t>Fabienne Hammer</a:t>
            </a:r>
            <a:br>
              <a:rPr lang="de-DE" sz="2000" b="1" i="0" u="none" strike="noStrike" kern="0" cap="none" spc="0" normalizeH="0" baseline="0" noProof="0" dirty="0">
                <a:ln>
                  <a:noFill/>
                </a:ln>
                <a:effectLst/>
                <a:uLnTx/>
                <a:uFillTx/>
                <a:latin typeface="Lato" panose="020F0502020204030203"/>
              </a:rPr>
            </a:br>
            <a:r>
              <a:rPr kumimoji="0" lang="en-US" sz="2000" b="1" i="0" u="none" strike="noStrike" kern="0" cap="none" spc="0" normalizeH="0" baseline="0" noProof="0" dirty="0">
                <a:ln>
                  <a:noFill/>
                </a:ln>
                <a:solidFill>
                  <a:srgbClr val="179C7D"/>
                </a:solidFill>
                <a:effectLst/>
                <a:uLnTx/>
                <a:uFillTx/>
                <a:latin typeface="Lato" panose="020F0502020204030203"/>
                <a:ea typeface="+mn-lt"/>
                <a:cs typeface="+mn-lt"/>
              </a:rPr>
              <a:t>Fraunhofer IESE</a:t>
            </a:r>
            <a:br>
              <a:rPr lang="en-US" sz="2000" b="1" i="0" u="none" strike="noStrike" kern="0" cap="none" spc="0" normalizeH="0" baseline="0" noProof="0" dirty="0">
                <a:ln>
                  <a:noFill/>
                </a:ln>
                <a:effectLst/>
                <a:uLnTx/>
                <a:uFillTx/>
                <a:latin typeface="Lato" panose="020F0502020204030203"/>
                <a:ea typeface="+mn-lt"/>
                <a:cs typeface="+mn-lt"/>
              </a:rPr>
            </a:br>
            <a:r>
              <a:rPr lang="en-US" sz="2000" u="sng" kern="0" dirty="0">
                <a:ea typeface="+mn-lt"/>
                <a:cs typeface="+mn-lt"/>
                <a:hlinkClick r:id="rId4"/>
              </a:rPr>
              <a:t>fabienne.hammer@iese.fraunhofer.de</a:t>
            </a:r>
            <a:endParaRPr lang="de" sz="2000" u="sng" kern="0">
              <a:solidFill>
                <a:srgbClr val="000000"/>
              </a:solidFill>
              <a:latin typeface="Lato" panose="020F0502020204030203"/>
              <a:ea typeface="+mn-lt"/>
              <a:cs typeface="+mn-lt"/>
            </a:endParaRPr>
          </a:p>
        </p:txBody>
      </p:sp>
      <p:sp>
        <p:nvSpPr>
          <p:cNvPr id="4" name="Inhaltsplatzhalter 2"/>
          <p:cNvSpPr txBox="1">
            <a:spLocks/>
          </p:cNvSpPr>
          <p:nvPr/>
        </p:nvSpPr>
        <p:spPr bwMode="auto">
          <a:xfrm>
            <a:off x="622300" y="1133124"/>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lvl="0" indent="0">
              <a:spcBef>
                <a:spcPts val="600"/>
              </a:spcBef>
              <a:spcAft>
                <a:spcPts val="60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panose="020F0502020204030203"/>
                <a:ea typeface="+mn-lt"/>
                <a:cs typeface="+mn-lt"/>
              </a:rPr>
              <a:t>Dr. Carola Croll, Rica </a:t>
            </a:r>
            <a:r>
              <a:rPr kumimoji="0" lang="de-DE" sz="2000" b="1" i="0" u="none" strike="noStrike" kern="1200" cap="none" spc="0" normalizeH="0" baseline="0" noProof="0" dirty="0" err="1">
                <a:ln>
                  <a:noFill/>
                </a:ln>
                <a:solidFill>
                  <a:srgbClr val="000000"/>
                </a:solidFill>
                <a:effectLst/>
                <a:uLnTx/>
                <a:uFillTx/>
                <a:latin typeface="Lato" panose="020F0502020204030203"/>
                <a:ea typeface="+mn-lt"/>
                <a:cs typeface="+mn-lt"/>
              </a:rPr>
              <a:t>Willeke</a:t>
            </a:r>
            <a:br>
              <a:rPr kumimoji="0" lang="de-DE" sz="2000" b="1" i="0" u="none" strike="noStrike" kern="1200" cap="none" spc="0" normalizeH="0" baseline="0" noProof="0" dirty="0">
                <a:ln>
                  <a:noFill/>
                </a:ln>
                <a:solidFill>
                  <a:srgbClr val="000000"/>
                </a:solidFill>
                <a:effectLst/>
                <a:uLnTx/>
                <a:uFillTx/>
                <a:latin typeface="Lato" panose="020F0502020204030203"/>
                <a:ea typeface="+mn-lt"/>
                <a:cs typeface="+mn-lt"/>
              </a:rPr>
            </a:br>
            <a:r>
              <a:rPr kumimoji="0" lang="de-DE" sz="2000" b="1" i="0" u="none" strike="noStrike" kern="1200" cap="none" spc="0" normalizeH="0" baseline="0" noProof="0" dirty="0">
                <a:ln>
                  <a:noFill/>
                </a:ln>
                <a:solidFill>
                  <a:srgbClr val="179C7D"/>
                </a:solidFill>
                <a:effectLst/>
                <a:uLnTx/>
                <a:uFillTx/>
                <a:latin typeface="Lato" panose="020F0502020204030203"/>
                <a:ea typeface="+mn-lt"/>
                <a:cs typeface="+mn-lt"/>
              </a:rPr>
              <a:t>Stiftung Digitale Chancen</a:t>
            </a:r>
            <a:br>
              <a:rPr kumimoji="0" lang="de-DE" sz="2000" b="1" i="0" u="none" strike="noStrike" kern="1200" cap="none" spc="0" normalizeH="0" baseline="0" noProof="0" dirty="0">
                <a:ln>
                  <a:noFill/>
                </a:ln>
                <a:solidFill>
                  <a:srgbClr val="179C7D"/>
                </a:solidFill>
                <a:effectLst/>
                <a:uLnTx/>
                <a:uFillTx/>
                <a:latin typeface="Lato" panose="020F0502020204030203"/>
                <a:ea typeface="+mn-lt"/>
                <a:cs typeface="+mn-lt"/>
              </a:rPr>
            </a:br>
            <a:r>
              <a:rPr lang="de-DE" sz="2000" dirty="0">
                <a:solidFill>
                  <a:srgbClr val="000000"/>
                </a:solidFill>
                <a:latin typeface="Lato" panose="020F0502020204030203"/>
                <a:ea typeface="+mn-lt"/>
                <a:cs typeface="+mn-lt"/>
                <a:hlinkClick r:id="rId5"/>
              </a:rPr>
              <a:t>niedersachsen@digitale-chancen.de</a:t>
            </a:r>
            <a:endParaRPr lang="de-DE" sz="2000" dirty="0">
              <a:solidFill>
                <a:srgbClr val="000000"/>
              </a:solidFill>
              <a:latin typeface="Lato" panose="020F0502020204030203"/>
              <a:ea typeface="+mn-lt"/>
              <a:cs typeface="+mn-lt"/>
            </a:endParaRPr>
          </a:p>
          <a:p>
            <a:pPr marL="72000" lvl="0" indent="0">
              <a:spcBef>
                <a:spcPts val="600"/>
              </a:spcBef>
              <a:spcAft>
                <a:spcPts val="600"/>
              </a:spcAft>
              <a:buClr>
                <a:srgbClr val="179C7D"/>
              </a:buClr>
              <a:buSzPct val="150000"/>
              <a:buNone/>
              <a:defRPr/>
            </a:pPr>
            <a:endParaRPr kumimoji="0" lang="de-DE" sz="2000" b="0" i="0" u="none" strike="noStrike" kern="1200" cap="none" spc="0" normalizeH="0" baseline="0" noProof="0" dirty="0">
              <a:ln>
                <a:noFill/>
              </a:ln>
              <a:solidFill>
                <a:srgbClr val="000000"/>
              </a:solidFill>
              <a:effectLst/>
              <a:uLnTx/>
              <a:uFillTx/>
              <a:latin typeface="Lato" panose="020F0502020204030203"/>
              <a:ea typeface="+mn-lt"/>
              <a:cs typeface="+mn-lt"/>
            </a:endParaRPr>
          </a:p>
        </p:txBody>
      </p:sp>
      <p:sp>
        <p:nvSpPr>
          <p:cNvPr id="5" name="Inhaltsplatzhalter 2"/>
          <p:cNvSpPr txBox="1">
            <a:spLocks/>
          </p:cNvSpPr>
          <p:nvPr/>
        </p:nvSpPr>
        <p:spPr bwMode="auto">
          <a:xfrm>
            <a:off x="622300"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0"/>
              </a:spcBef>
              <a:spcAft>
                <a:spcPts val="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panose="020F0502020204030203"/>
                <a:ea typeface="+mn-lt"/>
                <a:cs typeface="+mn-lt"/>
              </a:rPr>
              <a:t>Elke </a:t>
            </a:r>
            <a:r>
              <a:rPr kumimoji="0" lang="de-DE" sz="2000" b="1" i="0" u="none" strike="noStrike" kern="1200" cap="none" spc="0" normalizeH="0" baseline="0" noProof="0" dirty="0" err="1">
                <a:ln>
                  <a:noFill/>
                </a:ln>
                <a:solidFill>
                  <a:srgbClr val="000000"/>
                </a:solidFill>
                <a:effectLst/>
                <a:uLnTx/>
                <a:uFillTx/>
                <a:latin typeface="Lato" panose="020F0502020204030203"/>
                <a:ea typeface="+mn-lt"/>
                <a:cs typeface="+mn-lt"/>
              </a:rPr>
              <a:t>Kubitschke</a:t>
            </a:r>
            <a:r>
              <a:rPr lang="de-DE" sz="2000" b="1" dirty="0">
                <a:solidFill>
                  <a:srgbClr val="000000"/>
                </a:solidFill>
                <a:latin typeface="Lato" panose="020F0502020204030203"/>
                <a:ea typeface="+mn-lt"/>
                <a:cs typeface="+mn-lt"/>
              </a:rPr>
              <a:t> &amp; Stefan Schröder</a:t>
            </a:r>
            <a:endParaRPr lang="de-DE" sz="2000" b="1" i="0" u="none" strike="noStrike" kern="1200" cap="none" spc="0" normalizeH="0" baseline="0" noProof="0" dirty="0">
              <a:ln>
                <a:noFill/>
              </a:ln>
              <a:solidFill>
                <a:srgbClr val="000000"/>
              </a:solidFill>
              <a:effectLst/>
              <a:uLnTx/>
              <a:uFillTx/>
              <a:latin typeface="Lato" panose="020F0502020204030203"/>
              <a:ea typeface="+mn-lt"/>
              <a:cs typeface="+mn-lt"/>
            </a:endParaRP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179C7D"/>
                </a:solidFill>
                <a:effectLst/>
                <a:uLnTx/>
                <a:uFillTx/>
                <a:latin typeface="Lato" panose="020F0502020204030203"/>
                <a:ea typeface="+mn-lt"/>
                <a:cs typeface="+mn-lt"/>
              </a:rPr>
              <a:t>Braunschweig</a:t>
            </a:r>
            <a:endParaRPr lang="de-DE" sz="2000" b="1" i="0" u="none" strike="noStrike" kern="1200" cap="none" spc="0" normalizeH="0" baseline="0" noProof="0" dirty="0">
              <a:ln>
                <a:noFill/>
              </a:ln>
              <a:solidFill>
                <a:srgbClr val="179C7D"/>
              </a:solidFill>
              <a:effectLst/>
              <a:uLnTx/>
              <a:uFillTx/>
              <a:latin typeface="Lato" panose="020F0502020204030203"/>
              <a:ea typeface="+mn-lt"/>
              <a:cs typeface="+mn-lt"/>
            </a:endParaRPr>
          </a:p>
          <a:p>
            <a:pPr marL="71755" lvl="0" indent="0">
              <a:spcBef>
                <a:spcPts val="0"/>
              </a:spcBef>
              <a:spcAft>
                <a:spcPts val="0"/>
              </a:spcAft>
              <a:buClr>
                <a:srgbClr val="179C7D"/>
              </a:buClr>
              <a:buSzPct val="150000"/>
              <a:buNone/>
              <a:defRPr/>
            </a:pPr>
            <a:r>
              <a:rPr lang="de-DE" sz="2000" dirty="0">
                <a:latin typeface="Lato" panose="020F0502020204030203"/>
                <a:hlinkClick r:id="rId6"/>
              </a:rPr>
              <a:t>digitale.doerfer@arl-bs.niedersachsen.de</a:t>
            </a:r>
            <a:endParaRPr lang="de-DE" sz="2000" b="0" i="0" u="none" strike="noStrike" kern="1200" cap="none" spc="0" normalizeH="0" baseline="0" noProof="0" dirty="0">
              <a:ln>
                <a:noFill/>
              </a:ln>
              <a:solidFill>
                <a:srgbClr val="000000"/>
              </a:solidFill>
              <a:effectLst/>
              <a:uLnTx/>
              <a:uFillTx/>
              <a:latin typeface="Lato" panose="020F0502020204030203"/>
              <a:ea typeface="+mn-lt"/>
              <a:cs typeface="+mn-lt"/>
            </a:endParaRPr>
          </a:p>
        </p:txBody>
      </p:sp>
      <p:sp>
        <p:nvSpPr>
          <p:cNvPr id="6" name="Inhaltsplatzhalter 2"/>
          <p:cNvSpPr txBox="1">
            <a:spLocks/>
          </p:cNvSpPr>
          <p:nvPr/>
        </p:nvSpPr>
        <p:spPr bwMode="auto">
          <a:xfrm>
            <a:off x="6166171"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effectLst/>
                <a:uLnTx/>
                <a:uFillTx/>
                <a:latin typeface="Lato" panose="020F0502020204030203"/>
                <a:ea typeface="+mn-lt"/>
                <a:cs typeface="+mn-lt"/>
              </a:rPr>
              <a:t>Anja Krutwa</a:t>
            </a:r>
          </a:p>
          <a:p>
            <a:pPr marL="72000" lvl="0" indent="0">
              <a:spcBef>
                <a:spcPts val="0"/>
              </a:spcBef>
              <a:spcAft>
                <a:spcPts val="0"/>
              </a:spcAft>
              <a:buClr>
                <a:srgbClr val="179C7D"/>
              </a:buClr>
              <a:buSzPct val="150000"/>
              <a:buNone/>
              <a:defRPr/>
            </a:pPr>
            <a:r>
              <a:rPr lang="de-DE" sz="2000" b="1">
                <a:solidFill>
                  <a:srgbClr val="179C7D"/>
                </a:solidFill>
                <a:latin typeface="Lato" panose="020F0502020204030203"/>
                <a:ea typeface="+mn-lt"/>
                <a:cs typeface="+mn-lt"/>
              </a:rPr>
              <a:t>Leine-Weser</a:t>
            </a:r>
            <a:br>
              <a:rPr kumimoji="0" lang="de-DE" sz="2000" b="1" i="0" u="none" strike="noStrike" kern="1200" cap="none" spc="0" normalizeH="0" baseline="0" noProof="0">
                <a:ln>
                  <a:noFill/>
                </a:ln>
                <a:solidFill>
                  <a:srgbClr val="179C7D"/>
                </a:solidFill>
                <a:effectLst/>
                <a:uLnTx/>
                <a:uFillTx/>
                <a:latin typeface="Lato" panose="020F0502020204030203"/>
                <a:ea typeface="+mn-lt"/>
                <a:cs typeface="+mn-lt"/>
              </a:rPr>
            </a:br>
            <a:r>
              <a:rPr lang="de-DE" sz="2000">
                <a:latin typeface="Lato" panose="020F0502020204030203"/>
                <a:hlinkClick r:id="rId7"/>
              </a:rPr>
              <a:t>digitale.doerfer@arl-lw.niedersachsen.de</a:t>
            </a:r>
            <a:endParaRPr kumimoji="0" lang="de-DE" sz="2000" b="0" i="0" u="none" strike="noStrike" kern="1200" cap="none" spc="0" normalizeH="0" baseline="0" noProof="0">
              <a:ln>
                <a:noFill/>
              </a:ln>
              <a:solidFill>
                <a:srgbClr val="000000"/>
              </a:solidFill>
              <a:effectLst/>
              <a:uLnTx/>
              <a:uFillTx/>
              <a:latin typeface="Lato" panose="020F0502020204030203"/>
              <a:ea typeface="+mn-lt"/>
              <a:cs typeface="+mn-lt"/>
            </a:endParaRPr>
          </a:p>
        </p:txBody>
      </p:sp>
      <p:sp>
        <p:nvSpPr>
          <p:cNvPr id="7" name="Inhaltsplatzhalter 2"/>
          <p:cNvSpPr txBox="1">
            <a:spLocks/>
          </p:cNvSpPr>
          <p:nvPr/>
        </p:nvSpPr>
        <p:spPr bwMode="auto">
          <a:xfrm>
            <a:off x="526124" y="3450844"/>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latin typeface="Lato" panose="020F0502020204030203"/>
              </a:rPr>
              <a:t>Ämter für regionale Landesentwicklung</a:t>
            </a:r>
          </a:p>
        </p:txBody>
      </p:sp>
      <p:sp>
        <p:nvSpPr>
          <p:cNvPr id="8" name="Inhaltsplatzhalter 2"/>
          <p:cNvSpPr txBox="1">
            <a:spLocks/>
          </p:cNvSpPr>
          <p:nvPr/>
        </p:nvSpPr>
        <p:spPr bwMode="auto">
          <a:xfrm>
            <a:off x="622300" y="5104172"/>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panose="020F0502020204030203"/>
                <a:ea typeface="+mn-lt"/>
                <a:cs typeface="+mn-lt"/>
              </a:rPr>
              <a:t>Lilli Oldenburger</a:t>
            </a:r>
            <a:br>
              <a:rPr kumimoji="0" lang="de-DE" sz="2000" b="1" i="0" u="none" strike="noStrike" kern="1200" cap="none" spc="0" normalizeH="0" baseline="0" noProof="0">
                <a:ln>
                  <a:noFill/>
                </a:ln>
                <a:solidFill>
                  <a:srgbClr val="000000"/>
                </a:solidFill>
                <a:effectLst/>
                <a:uLnTx/>
                <a:uFillTx/>
                <a:latin typeface="Lato" panose="020F0502020204030203"/>
                <a:ea typeface="+mn-lt"/>
                <a:cs typeface="+mn-lt"/>
              </a:rPr>
            </a:br>
            <a:r>
              <a:rPr lang="de-DE" sz="2000" b="1">
                <a:solidFill>
                  <a:srgbClr val="179C7D"/>
                </a:solidFill>
                <a:latin typeface="Lato" panose="020F0502020204030203"/>
                <a:ea typeface="+mn-lt"/>
                <a:cs typeface="+mn-lt"/>
              </a:rPr>
              <a:t>Lüneburg</a:t>
            </a:r>
            <a:endParaRPr kumimoji="0" lang="de-DE" sz="2000" b="1" i="0" u="none" strike="noStrike" kern="1200" cap="none" spc="0" normalizeH="0" baseline="0" noProof="0">
              <a:ln>
                <a:noFill/>
              </a:ln>
              <a:solidFill>
                <a:srgbClr val="179C7D"/>
              </a:solidFill>
              <a:effectLst/>
              <a:uLnTx/>
              <a:uFillTx/>
              <a:latin typeface="Lato" panose="020F0502020204030203"/>
              <a:ea typeface="+mn-lt"/>
              <a:cs typeface="+mn-lt"/>
            </a:endParaRPr>
          </a:p>
          <a:p>
            <a:pPr marL="72000" lvl="0" indent="0">
              <a:spcBef>
                <a:spcPts val="0"/>
              </a:spcBef>
              <a:spcAft>
                <a:spcPts val="0"/>
              </a:spcAft>
              <a:buClr>
                <a:srgbClr val="179C7D"/>
              </a:buClr>
              <a:buSzPct val="150000"/>
              <a:buNone/>
              <a:defRPr/>
            </a:pPr>
            <a:r>
              <a:rPr lang="de-DE" sz="2000">
                <a:latin typeface="Lato" panose="020F0502020204030203"/>
                <a:hlinkClick r:id="rId8"/>
              </a:rPr>
              <a:t>digitale.doerfer@arl-lg.niedersachsen.de</a:t>
            </a:r>
            <a:endParaRPr kumimoji="0" lang="de-DE" sz="2000" b="0" i="0" u="none" strike="noStrike" kern="1200" cap="none" spc="0" normalizeH="0" baseline="0" noProof="0">
              <a:ln>
                <a:noFill/>
              </a:ln>
              <a:solidFill>
                <a:srgbClr val="000000"/>
              </a:solidFill>
              <a:effectLst/>
              <a:uLnTx/>
              <a:uFillTx/>
              <a:latin typeface="Lato" panose="020F0502020204030203"/>
              <a:ea typeface="+mn-lt"/>
              <a:cs typeface="+mn-lt"/>
            </a:endParaRPr>
          </a:p>
        </p:txBody>
      </p:sp>
      <p:sp>
        <p:nvSpPr>
          <p:cNvPr id="9" name="Inhaltsplatzhalter 2"/>
          <p:cNvSpPr txBox="1">
            <a:spLocks/>
          </p:cNvSpPr>
          <p:nvPr/>
        </p:nvSpPr>
        <p:spPr bwMode="auto">
          <a:xfrm>
            <a:off x="6166171" y="5104173"/>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panose="020F0502020204030203"/>
                <a:ea typeface="+mn-lt"/>
                <a:cs typeface="+mn-lt"/>
              </a:rPr>
              <a:t>Horst Wagenaar</a:t>
            </a: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lang="de-DE" sz="2000" b="1">
                <a:solidFill>
                  <a:srgbClr val="179C7D"/>
                </a:solidFill>
                <a:latin typeface="Lato" panose="020F0502020204030203"/>
                <a:ea typeface="+mn-lt"/>
                <a:cs typeface="+mn-lt"/>
              </a:rPr>
              <a:t>Weser-Ems</a:t>
            </a:r>
            <a:endParaRPr lang="de-DE" sz="2000" b="1" i="0" u="none" strike="noStrike" kern="1200" cap="none" spc="0" normalizeH="0" baseline="0" noProof="0">
              <a:ln>
                <a:noFill/>
              </a:ln>
              <a:solidFill>
                <a:srgbClr val="179C7D"/>
              </a:solidFill>
              <a:effectLst/>
              <a:uLnTx/>
              <a:uFillTx/>
              <a:latin typeface="Lato" panose="020F0502020204030203"/>
              <a:ea typeface="+mn-lt"/>
              <a:cs typeface="+mn-lt"/>
            </a:endParaRPr>
          </a:p>
          <a:p>
            <a:pPr marL="72000" lvl="0" indent="0">
              <a:spcBef>
                <a:spcPts val="0"/>
              </a:spcBef>
              <a:spcAft>
                <a:spcPts val="0"/>
              </a:spcAft>
              <a:buClr>
                <a:srgbClr val="179C7D"/>
              </a:buClr>
              <a:buSzPct val="150000"/>
              <a:buNone/>
              <a:defRPr/>
            </a:pPr>
            <a:r>
              <a:rPr lang="de-DE" sz="2000">
                <a:latin typeface="Lato" panose="020F0502020204030203"/>
                <a:hlinkClick r:id="rId9"/>
              </a:rPr>
              <a:t>digitale.doerfer@arl-we.niedersachsen.de</a:t>
            </a:r>
            <a:endParaRPr kumimoji="0" lang="de-DE" sz="2000" b="0" i="0" u="none" strike="noStrike" kern="1200" cap="none" spc="0" normalizeH="0" baseline="0" noProof="0">
              <a:ln>
                <a:noFill/>
              </a:ln>
              <a:solidFill>
                <a:srgbClr val="000000"/>
              </a:solidFill>
              <a:effectLst/>
              <a:uLnTx/>
              <a:uFillTx/>
              <a:latin typeface="Lato" panose="020F0502020204030203"/>
              <a:ea typeface="+mn-lt"/>
              <a:cs typeface="+mn-lt"/>
            </a:endParaRPr>
          </a:p>
        </p:txBody>
      </p:sp>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69439"/>
            <a:ext cx="851119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panose="020F0502020204030203"/>
              </a:rPr>
              <a:t>Kontakt</a:t>
            </a:r>
            <a:endParaRPr lang="de-DE" sz="1800" kern="0">
              <a:solidFill>
                <a:schemeClr val="tx2"/>
              </a:solidFill>
              <a:latin typeface="Lato" panose="020F0502020204030203"/>
            </a:endParaRPr>
          </a:p>
        </p:txBody>
      </p:sp>
      <p:sp>
        <p:nvSpPr>
          <p:cNvPr id="11" name="Inhaltsplatzhalter 2"/>
          <p:cNvSpPr txBox="1">
            <a:spLocks/>
          </p:cNvSpPr>
          <p:nvPr/>
        </p:nvSpPr>
        <p:spPr bwMode="auto">
          <a:xfrm>
            <a:off x="526124" y="649320"/>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latin typeface="Lato" panose="020F0502020204030203"/>
              </a:rPr>
              <a:t>Projektpartner</a:t>
            </a:r>
          </a:p>
        </p:txBody>
      </p:sp>
    </p:spTree>
    <p:extLst>
      <p:ext uri="{BB962C8B-B14F-4D97-AF65-F5344CB8AC3E}">
        <p14:creationId xmlns:p14="http://schemas.microsoft.com/office/powerpoint/2010/main" val="307448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3"/>
          <p:cNvSpPr>
            <a:spLocks noGrp="1"/>
          </p:cNvSpPr>
          <p:nvPr>
            <p:ph idx="1"/>
          </p:nvPr>
        </p:nvSpPr>
        <p:spPr>
          <a:xfrm>
            <a:off x="622300" y="1055659"/>
            <a:ext cx="5477759" cy="4640415"/>
          </a:xfrm>
          <a:ln>
            <a:solidFill>
              <a:srgbClr val="179C7D"/>
            </a:solidFill>
          </a:ln>
        </p:spPr>
        <p:txBody>
          <a:bodyPr>
            <a:noAutofit/>
          </a:bodyPr>
          <a:lstStyle/>
          <a:p>
            <a:pPr marL="0" indent="0">
              <a:buNone/>
            </a:pPr>
            <a:r>
              <a:rPr lang="de-DE" sz="2400" b="1" kern="0" dirty="0">
                <a:solidFill>
                  <a:schemeClr val="tx2"/>
                </a:solidFill>
                <a:latin typeface="Lato" panose="020F0502020204030203"/>
              </a:rPr>
              <a:t>Ziel</a:t>
            </a:r>
            <a:endParaRPr lang="de-DE" sz="2400" kern="0" dirty="0">
              <a:solidFill>
                <a:schemeClr val="tx2"/>
              </a:solidFill>
              <a:latin typeface="Lato" panose="020F0502020204030203"/>
            </a:endParaRPr>
          </a:p>
          <a:p>
            <a:pPr>
              <a:buFont typeface="Wingdings" panose="05000000000000000000" pitchFamily="2" charset="2"/>
              <a:buChar char="Ø"/>
            </a:pPr>
            <a:r>
              <a:rPr lang="de-DE" dirty="0">
                <a:latin typeface="Lato" panose="020F0502020204030203"/>
              </a:rPr>
              <a:t>D</a:t>
            </a:r>
            <a:r>
              <a:rPr lang="de-DE" sz="1800" kern="0" dirty="0">
                <a:latin typeface="Lato" panose="020F0502020204030203"/>
              </a:rPr>
              <a:t>urch digitale </a:t>
            </a:r>
            <a:r>
              <a:rPr lang="de-DE" dirty="0">
                <a:latin typeface="Lato" panose="020F0502020204030203"/>
              </a:rPr>
              <a:t>Teilhabe mehr Lebensqualität in ländlichen Räumen</a:t>
            </a:r>
            <a:endParaRPr lang="de-DE" sz="1800" kern="0" dirty="0">
              <a:latin typeface="Lato" panose="020F0502020204030203"/>
            </a:endParaRPr>
          </a:p>
          <a:p>
            <a:pPr>
              <a:buFont typeface="Wingdings" panose="05000000000000000000" pitchFamily="2" charset="2"/>
              <a:buChar char="Ø"/>
            </a:pPr>
            <a:r>
              <a:rPr lang="de-DE" sz="1800" kern="0" dirty="0">
                <a:latin typeface="Lato" panose="020F0502020204030203"/>
              </a:rPr>
              <a:t>Förderung der Kommunikation innerhalb der </a:t>
            </a:r>
            <a:r>
              <a:rPr lang="de-DE" sz="1800" b="1" kern="0" dirty="0">
                <a:solidFill>
                  <a:schemeClr val="tx2"/>
                </a:solidFill>
                <a:latin typeface="Lato" panose="020F0502020204030203"/>
              </a:rPr>
              <a:t>Bürgerschaft</a:t>
            </a:r>
            <a:r>
              <a:rPr lang="de-DE" sz="1800" kern="0" dirty="0">
                <a:latin typeface="Lato" panose="020F0502020204030203"/>
              </a:rPr>
              <a:t> sowie zwischen </a:t>
            </a:r>
            <a:r>
              <a:rPr lang="de-DE" sz="1800" b="1" kern="0" dirty="0">
                <a:solidFill>
                  <a:schemeClr val="tx2"/>
                </a:solidFill>
                <a:latin typeface="Lato" panose="020F0502020204030203"/>
              </a:rPr>
              <a:t>Bürger*innen und Verwaltung</a:t>
            </a:r>
            <a:r>
              <a:rPr lang="de-DE" sz="1800" kern="0" dirty="0">
                <a:latin typeface="Lato" panose="020F0502020204030203"/>
              </a:rPr>
              <a:t> durch die Nutzung der Digitale Dörfer Plattform</a:t>
            </a:r>
          </a:p>
          <a:p>
            <a:pPr marL="0" indent="0">
              <a:buNone/>
            </a:pPr>
            <a:r>
              <a:rPr lang="de-DE" sz="2400" b="1" kern="0" dirty="0">
                <a:solidFill>
                  <a:schemeClr val="tx2"/>
                </a:solidFill>
                <a:latin typeface="Lato" panose="020F0502020204030203"/>
              </a:rPr>
              <a:t>Finanzierung</a:t>
            </a:r>
            <a:endParaRPr lang="de-DE" sz="2400" kern="0" dirty="0">
              <a:solidFill>
                <a:schemeClr val="tx2"/>
              </a:solidFill>
              <a:latin typeface="Lato" panose="020F0502020204030203"/>
            </a:endParaRPr>
          </a:p>
          <a:p>
            <a:pPr>
              <a:buFont typeface="Wingdings" panose="05000000000000000000" pitchFamily="2" charset="2"/>
              <a:buChar char="Ø"/>
            </a:pPr>
            <a:r>
              <a:rPr lang="de-DE" dirty="0">
                <a:latin typeface="Lato" panose="020F0502020204030203"/>
                <a:cs typeface="Calibri" panose="020F0502020204030204" pitchFamily="34" charset="0"/>
              </a:rPr>
              <a:t>Bis</a:t>
            </a:r>
            <a:r>
              <a:rPr lang="en-US" dirty="0">
                <a:latin typeface="Lato" panose="020F0502020204030203"/>
                <a:cs typeface="Calibri" panose="020F0502020204030204" pitchFamily="34" charset="0"/>
              </a:rPr>
              <a:t> 06/2025 </a:t>
            </a:r>
            <a:r>
              <a:rPr lang="de-DE" dirty="0">
                <a:latin typeface="Lato" panose="020F0502020204030203"/>
                <a:cs typeface="Calibri" panose="020F0502020204030204" pitchFamily="34" charset="0"/>
              </a:rPr>
              <a:t>sind</a:t>
            </a:r>
            <a:r>
              <a:rPr lang="en-US" dirty="0">
                <a:latin typeface="Lato" panose="020F0502020204030203"/>
                <a:cs typeface="Calibri" panose="020F0502020204030204" pitchFamily="34" charset="0"/>
              </a:rPr>
              <a:t> die </a:t>
            </a:r>
            <a:r>
              <a:rPr lang="de-DE" dirty="0">
                <a:latin typeface="Lato" panose="020F0502020204030203"/>
                <a:cs typeface="Calibri" panose="020F0502020204030204" pitchFamily="34" charset="0"/>
              </a:rPr>
              <a:t>angebotenen</a:t>
            </a:r>
            <a:r>
              <a:rPr lang="en-US" dirty="0">
                <a:latin typeface="Lato" panose="020F0502020204030203"/>
                <a:cs typeface="Calibri" panose="020F0502020204030204" pitchFamily="34" charset="0"/>
              </a:rPr>
              <a:t> </a:t>
            </a:r>
            <a:r>
              <a:rPr lang="de-DE" dirty="0">
                <a:latin typeface="Lato" panose="020F0502020204030203"/>
                <a:cs typeface="Calibri" panose="020F0502020204030204" pitchFamily="34" charset="0"/>
              </a:rPr>
              <a:t>Lösungen</a:t>
            </a:r>
            <a:r>
              <a:rPr lang="en-US" dirty="0">
                <a:latin typeface="Lato" panose="020F0502020204030203"/>
                <a:cs typeface="Calibri" panose="020F0502020204030204" pitchFamily="34" charset="0"/>
              </a:rPr>
              <a:t> der </a:t>
            </a:r>
            <a:r>
              <a:rPr lang="de-DE" dirty="0">
                <a:latin typeface="Lato" panose="020F0502020204030203"/>
                <a:cs typeface="Calibri" panose="020F0502020204030204" pitchFamily="34" charset="0"/>
              </a:rPr>
              <a:t>Digitale Dörfer Plattform für teilnehmende Kommunen aufgrund der Projektförderung durch das Niedersächsische Ministerium für Bundes- und Europaangelegenheiten und Regionale Entwicklung kostenfrei.</a:t>
            </a:r>
          </a:p>
        </p:txBody>
      </p:sp>
      <p:sp>
        <p:nvSpPr>
          <p:cNvPr id="3" name="Inhaltsplatzhalter 33"/>
          <p:cNvSpPr txBox="1">
            <a:spLocks/>
          </p:cNvSpPr>
          <p:nvPr/>
        </p:nvSpPr>
        <p:spPr>
          <a:xfrm>
            <a:off x="6229607" y="1055659"/>
            <a:ext cx="5604541" cy="4990219"/>
          </a:xfrm>
          <a:prstGeom prst="rect">
            <a:avLst/>
          </a:prstGeom>
          <a:solidFill>
            <a:srgbClr val="179C7D"/>
          </a:solidFill>
          <a:ln>
            <a:solidFill>
              <a:srgbClr val="179C7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Clr>
                <a:schemeClr val="bg1"/>
              </a:buClr>
              <a:buNone/>
            </a:pPr>
            <a:r>
              <a:rPr lang="de-DE" b="1" dirty="0">
                <a:solidFill>
                  <a:schemeClr val="bg1"/>
                </a:solidFill>
                <a:latin typeface="Lato" panose="020F0502020204030203"/>
                <a:cs typeface="Calibri" panose="020F0502020204030204" pitchFamily="34" charset="0"/>
              </a:rPr>
              <a:t>Kostenfreie Dienste</a:t>
            </a:r>
          </a:p>
          <a:p>
            <a:pPr>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panose="020F0502020204030203"/>
                <a:cs typeface="Calibri" panose="020F0502020204030204" pitchFamily="34" charset="0"/>
              </a:rPr>
              <a:t>DorfFunk (App): </a:t>
            </a:r>
            <a:r>
              <a:rPr lang="de-DE" sz="1700" dirty="0">
                <a:solidFill>
                  <a:schemeClr val="bg1"/>
                </a:solidFill>
                <a:latin typeface="Lato" panose="020F0502020204030203"/>
                <a:cs typeface="Calibri" panose="020F0502020204030204" pitchFamily="34" charset="0"/>
              </a:rPr>
              <a:t>Kommunikationszentrale der Regionen: Plausch, Suche-, Biete- und Gruppen-Funktionen &amp; Aktuelles und Termine aus der Verwaltung</a:t>
            </a:r>
          </a:p>
          <a:p>
            <a:pPr>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panose="020F0502020204030203"/>
                <a:cs typeface="Calibri" panose="020F0502020204030204" pitchFamily="34" charset="0"/>
              </a:rPr>
              <a:t>Niedersächsische LandNews: </a:t>
            </a:r>
            <a:r>
              <a:rPr lang="de-DE" sz="1700" dirty="0">
                <a:solidFill>
                  <a:schemeClr val="bg1"/>
                </a:solidFill>
                <a:latin typeface="Lato" panose="020F0502020204030203"/>
                <a:cs typeface="Calibri" panose="020F0502020204030204" pitchFamily="34" charset="0"/>
              </a:rPr>
              <a:t>zentrales Informationsportal, Veröffentlichung von Neuigkeiten und Ankündigungen auf der Webseite und im DorfFunk</a:t>
            </a:r>
          </a:p>
          <a:p>
            <a:pPr>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panose="020F0502020204030203"/>
                <a:cs typeface="Calibri" panose="020F0502020204030204" pitchFamily="34" charset="0"/>
              </a:rPr>
              <a:t>DorfFunk Integration Plugin: </a:t>
            </a:r>
            <a:r>
              <a:rPr lang="de-DE" sz="1700" dirty="0">
                <a:solidFill>
                  <a:schemeClr val="bg1"/>
                </a:solidFill>
                <a:latin typeface="Lato" panose="020F0502020204030203"/>
                <a:cs typeface="Calibri" panose="020F0502020204030204" pitchFamily="34" charset="0"/>
              </a:rPr>
              <a:t>Verbindet den DorfFunk mit bestehenden (Gemeinde)Webseiten</a:t>
            </a:r>
          </a:p>
          <a:p>
            <a:pPr>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panose="020F0502020204030203"/>
                <a:cs typeface="Calibri" panose="020F0502020204030204" pitchFamily="34" charset="0"/>
              </a:rPr>
              <a:t>LösBar: </a:t>
            </a:r>
            <a:r>
              <a:rPr lang="de-DE" sz="1700" dirty="0">
                <a:solidFill>
                  <a:schemeClr val="bg1"/>
                </a:solidFill>
                <a:latin typeface="Lato" panose="020F0502020204030203"/>
                <a:cs typeface="Calibri" panose="020F0502020204030204" pitchFamily="34" charset="0"/>
              </a:rPr>
              <a:t>Direkte Kommunikation zwischen Bürger*innen und Verwaltung</a:t>
            </a:r>
          </a:p>
          <a:p>
            <a:pPr>
              <a:lnSpc>
                <a:spcPct val="100000"/>
              </a:lnSpc>
              <a:spcAft>
                <a:spcPts val="400"/>
              </a:spcAft>
              <a:buClr>
                <a:schemeClr val="bg1"/>
              </a:buClr>
              <a:buFont typeface="Symbol" panose="05050102010706020507" pitchFamily="18" charset="2"/>
              <a:buChar char="-"/>
            </a:pPr>
            <a:r>
              <a:rPr lang="de-DE" sz="1700" b="1" dirty="0">
                <a:solidFill>
                  <a:schemeClr val="bg1"/>
                </a:solidFill>
                <a:latin typeface="Lato" panose="020F0502020204030203"/>
                <a:cs typeface="Calibri" panose="020F0502020204030204" pitchFamily="34" charset="0"/>
              </a:rPr>
              <a:t>Digitaler Schaukasten: </a:t>
            </a:r>
            <a:r>
              <a:rPr lang="de-DE" sz="1700" dirty="0">
                <a:solidFill>
                  <a:schemeClr val="bg1"/>
                </a:solidFill>
                <a:latin typeface="Lato" panose="020F0502020204030203"/>
                <a:cs typeface="Calibri" panose="020F0502020204030204" pitchFamily="34" charset="0"/>
              </a:rPr>
              <a:t>Neuigkeiten direkt in den Dorfalltag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28" y="4423384"/>
            <a:ext cx="812647" cy="1717087"/>
          </a:xfrm>
          <a:prstGeom prst="rect">
            <a:avLst/>
          </a:prstGeom>
        </p:spPr>
      </p:pic>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1"/>
            <a:ext cx="8542722" cy="387798"/>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defTabSz="1333500">
              <a:lnSpc>
                <a:spcPct val="90000"/>
              </a:lnSpc>
              <a:buClr>
                <a:srgbClr val="179C7D"/>
              </a:buClr>
            </a:pPr>
            <a:r>
              <a:rPr lang="de-DE" sz="2800" dirty="0">
                <a:solidFill>
                  <a:srgbClr val="179C7D"/>
                </a:solidFill>
                <a:latin typeface="Lato" panose="020F0502020204030203"/>
              </a:rPr>
              <a:t>Alle Informationen auf einen Blick</a:t>
            </a:r>
          </a:p>
        </p:txBody>
      </p:sp>
      <p:sp>
        <p:nvSpPr>
          <p:cNvPr id="6" name="Textfeld 5"/>
          <p:cNvSpPr txBox="1"/>
          <p:nvPr/>
        </p:nvSpPr>
        <p:spPr>
          <a:xfrm>
            <a:off x="899075" y="6378911"/>
            <a:ext cx="5513948" cy="338554"/>
          </a:xfrm>
          <a:prstGeom prst="rect">
            <a:avLst/>
          </a:prstGeom>
          <a:noFill/>
        </p:spPr>
        <p:txBody>
          <a:bodyPr wrap="square" rtlCol="0">
            <a:spAutoFit/>
          </a:bodyPr>
          <a:lstStyle/>
          <a:p>
            <a:r>
              <a:rPr lang="de-DE" sz="1600" dirty="0">
                <a:latin typeface="Calibri" panose="020F0502020204030204" pitchFamily="34" charset="0"/>
                <a:cs typeface="Calibri" panose="020F0502020204030204" pitchFamily="34" charset="0"/>
              </a:rPr>
              <a:t>Weitere Informationen: </a:t>
            </a:r>
            <a:r>
              <a:rPr lang="de-DE" sz="1600" dirty="0">
                <a:latin typeface="Calibri" panose="020F0502020204030204" pitchFamily="34" charset="0"/>
                <a:cs typeface="Calibri" panose="020F0502020204030204" pitchFamily="34" charset="0"/>
                <a:hlinkClick r:id="rId3"/>
              </a:rPr>
              <a:t>www.digitale-doerfer-niedersachsen.de</a:t>
            </a:r>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9182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252435" y="1339966"/>
            <a:ext cx="18473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spcAft>
                <a:spcPct val="0"/>
              </a:spcAft>
              <a:defRPr>
                <a:solidFill>
                  <a:schemeClr val="tx1"/>
                </a:solidFill>
                <a:latin typeface="Arial" panose="020B0604020202020204" pitchFamily="34" charset="0"/>
              </a:defRPr>
            </a:lvl1pPr>
            <a:lvl2pPr eaLnBrk="0" hangingPunct="0">
              <a:spcAft>
                <a:spcPct val="0"/>
              </a:spcAft>
              <a:defRPr>
                <a:solidFill>
                  <a:schemeClr val="tx1"/>
                </a:solidFill>
                <a:latin typeface="Arial" panose="020B0604020202020204" pitchFamily="34" charset="0"/>
              </a:defRPr>
            </a:lvl2pPr>
            <a:lvl3pPr eaLnBrk="0" hangingPunct="0">
              <a:spcAft>
                <a:spcPct val="0"/>
              </a:spcAft>
              <a:defRPr>
                <a:solidFill>
                  <a:schemeClr val="tx1"/>
                </a:solidFill>
                <a:latin typeface="Arial" panose="020B0604020202020204" pitchFamily="34" charset="0"/>
              </a:defRPr>
            </a:lvl3pPr>
            <a:lvl4pPr eaLnBrk="0" hangingPunct="0">
              <a:spcAft>
                <a:spcPct val="0"/>
              </a:spcAft>
              <a:defRPr>
                <a:solidFill>
                  <a:schemeClr val="tx1"/>
                </a:solidFill>
                <a:latin typeface="Arial" panose="020B0604020202020204" pitchFamily="34" charset="0"/>
              </a:defRPr>
            </a:lvl4pPr>
            <a:lvl5pPr eaLnBrk="0" hangingPunct="0">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100" b="0" i="0" u="none" strike="noStrike" cap="none" normalizeH="0" baseline="0">
                <a:ln>
                  <a:noFill/>
                </a:ln>
                <a:solidFill>
                  <a:schemeClr val="tx1"/>
                </a:solidFill>
                <a:effectLst/>
                <a:latin typeface="Lato"/>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Lato"/>
            </a:endParaRPr>
          </a:p>
        </p:txBody>
      </p:sp>
      <p:pic>
        <p:nvPicPr>
          <p:cNvPr id="5"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379" y="1119393"/>
            <a:ext cx="1897558" cy="4924617"/>
          </a:xfrm>
          <a:prstGeom prst="rect">
            <a:avLst/>
          </a:prstGeom>
        </p:spPr>
      </p:pic>
      <p:sp>
        <p:nvSpPr>
          <p:cNvPr id="6" name="Rectangle 10"/>
          <p:cNvSpPr/>
          <p:nvPr/>
        </p:nvSpPr>
        <p:spPr>
          <a:xfrm>
            <a:off x="3351681" y="1496419"/>
            <a:ext cx="8115105" cy="1585049"/>
          </a:xfrm>
          <a:prstGeom prst="rect">
            <a:avLst/>
          </a:prstGeom>
          <a:ln w="38100">
            <a:solidFill>
              <a:srgbClr val="179C7D"/>
            </a:solidFill>
          </a:ln>
        </p:spPr>
        <p:txBody>
          <a:bodyPr wrap="square" lIns="91440" tIns="45720" rIns="91440" bIns="45720" anchor="ctr" anchorCtr="0">
            <a:spAutoFit/>
          </a:bodyPr>
          <a:lstStyle/>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a:ln>
                  <a:noFill/>
                </a:ln>
                <a:solidFill>
                  <a:srgbClr val="000000"/>
                </a:solidFill>
                <a:effectLst/>
                <a:uLnTx/>
                <a:uFillTx/>
                <a:latin typeface="Lato"/>
                <a:ea typeface="Lato Heavy" charset="0"/>
                <a:cs typeface="Lato Heavy" charset="0"/>
              </a:rPr>
              <a:t>Bürger*innen können Hilfe anbieten, Gesuche einstellen oder zwanglos plauschen</a:t>
            </a:r>
          </a:p>
          <a:p>
            <a:pPr marL="34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a:ln>
                  <a:noFill/>
                </a:ln>
                <a:solidFill>
                  <a:srgbClr val="000000"/>
                </a:solidFill>
                <a:effectLst/>
                <a:uLnTx/>
                <a:uFillTx/>
                <a:latin typeface="Lato"/>
                <a:ea typeface="Lato Heavy" charset="0"/>
                <a:cs typeface="Lato Heavy" charset="0"/>
              </a:rPr>
              <a:t>Neuigkeiten aus der kommunalen Verwaltung</a:t>
            </a:r>
          </a:p>
        </p:txBody>
      </p:sp>
      <p:pic>
        <p:nvPicPr>
          <p:cNvPr id="7" name="Picture 9">
            <a:extLst>
              <a:ext uri="{FF2B5EF4-FFF2-40B4-BE49-F238E27FC236}">
                <a16:creationId xmlns:a16="http://schemas.microsoft.com/office/drawing/2014/main" id="{4ECDB352-36CC-4447-8857-74BDFBBCBFA4}"/>
              </a:ext>
            </a:extLst>
          </p:cNvPr>
          <p:cNvPicPr>
            <a:picLocks noChangeAspect="1"/>
          </p:cNvPicPr>
          <p:nvPr/>
        </p:nvPicPr>
        <p:blipFill>
          <a:blip r:embed="rId4"/>
          <a:stretch>
            <a:fillRect/>
          </a:stretch>
        </p:blipFill>
        <p:spPr>
          <a:xfrm>
            <a:off x="3457940" y="3603253"/>
            <a:ext cx="1127705" cy="1127705"/>
          </a:xfrm>
          <a:prstGeom prst="rect">
            <a:avLst/>
          </a:prstGeom>
        </p:spPr>
      </p:pic>
      <p:pic>
        <p:nvPicPr>
          <p:cNvPr id="8" name="Picture 10">
            <a:extLst>
              <a:ext uri="{FF2B5EF4-FFF2-40B4-BE49-F238E27FC236}">
                <a16:creationId xmlns:a16="http://schemas.microsoft.com/office/drawing/2014/main" id="{757415AF-E7A3-9547-8A9E-1E5BE69F896F}"/>
              </a:ext>
            </a:extLst>
          </p:cNvPr>
          <p:cNvPicPr>
            <a:picLocks noChangeAspect="1"/>
          </p:cNvPicPr>
          <p:nvPr/>
        </p:nvPicPr>
        <p:blipFill>
          <a:blip r:embed="rId5"/>
          <a:stretch>
            <a:fillRect/>
          </a:stretch>
        </p:blipFill>
        <p:spPr>
          <a:xfrm>
            <a:off x="6414676" y="3644555"/>
            <a:ext cx="1105738" cy="1105738"/>
          </a:xfrm>
          <a:prstGeom prst="rect">
            <a:avLst/>
          </a:prstGeom>
        </p:spPr>
      </p:pic>
      <p:pic>
        <p:nvPicPr>
          <p:cNvPr id="9" name="Picture 4">
            <a:extLst>
              <a:ext uri="{FF2B5EF4-FFF2-40B4-BE49-F238E27FC236}">
                <a16:creationId xmlns:a16="http://schemas.microsoft.com/office/drawing/2014/main" id="{26A96CF3-BAAD-8449-B5B1-F0F843EB867D}"/>
              </a:ext>
            </a:extLst>
          </p:cNvPr>
          <p:cNvPicPr>
            <a:picLocks noChangeAspect="1"/>
          </p:cNvPicPr>
          <p:nvPr/>
        </p:nvPicPr>
        <p:blipFill>
          <a:blip r:embed="rId6"/>
          <a:stretch>
            <a:fillRect/>
          </a:stretch>
        </p:blipFill>
        <p:spPr>
          <a:xfrm>
            <a:off x="7892619" y="3668926"/>
            <a:ext cx="1123470" cy="1123470"/>
          </a:xfrm>
          <a:prstGeom prst="rect">
            <a:avLst/>
          </a:prstGeom>
        </p:spPr>
      </p:pic>
      <p:pic>
        <p:nvPicPr>
          <p:cNvPr id="10" name="Grafik 9">
            <a:extLst>
              <a:ext uri="{FF2B5EF4-FFF2-40B4-BE49-F238E27FC236}">
                <a16:creationId xmlns:a16="http://schemas.microsoft.com/office/drawing/2014/main" id="{166FEF16-508A-354A-ACC7-D1847E36C906}"/>
              </a:ext>
            </a:extLst>
          </p:cNvPr>
          <p:cNvPicPr>
            <a:picLocks noChangeAspect="1"/>
          </p:cNvPicPr>
          <p:nvPr/>
        </p:nvPicPr>
        <p:blipFill>
          <a:blip r:embed="rId7"/>
          <a:stretch>
            <a:fillRect/>
          </a:stretch>
        </p:blipFill>
        <p:spPr>
          <a:xfrm>
            <a:off x="9388294" y="3662435"/>
            <a:ext cx="1132356" cy="1132356"/>
          </a:xfrm>
          <a:prstGeom prst="rect">
            <a:avLst/>
          </a:prstGeom>
        </p:spPr>
      </p:pic>
      <p:sp>
        <p:nvSpPr>
          <p:cNvPr id="11" name="Text Placeholder 13">
            <a:extLst>
              <a:ext uri="{FF2B5EF4-FFF2-40B4-BE49-F238E27FC236}">
                <a16:creationId xmlns:a16="http://schemas.microsoft.com/office/drawing/2014/main" id="{D35158D9-EDCA-0641-B812-076316EC1DD8}"/>
              </a:ext>
            </a:extLst>
          </p:cNvPr>
          <p:cNvSpPr>
            <a:spLocks noGrp="1"/>
          </p:cNvSpPr>
          <p:nvPr>
            <p:ph idx="1"/>
          </p:nvPr>
        </p:nvSpPr>
        <p:spPr>
          <a:xfrm>
            <a:off x="3453845" y="4993813"/>
            <a:ext cx="1483077" cy="409765"/>
          </a:xfrm>
        </p:spPr>
        <p:txBody>
          <a:bodyPr>
            <a:noAutofit/>
          </a:bodyPr>
          <a:lstStyle/>
          <a:p>
            <a:pPr marL="0" indent="0" defTabSz="914400">
              <a:spcBef>
                <a:spcPts val="0"/>
              </a:spcBef>
              <a:buNone/>
              <a:defRPr/>
            </a:pPr>
            <a:r>
              <a:rPr lang="de-DE" sz="2400" b="1" dirty="0">
                <a:solidFill>
                  <a:schemeClr val="tx1">
                    <a:lumMod val="50000"/>
                  </a:schemeClr>
                </a:solidFill>
                <a:latin typeface="Lato"/>
                <a:ea typeface="Lato Heavy" charset="0"/>
                <a:cs typeface="Lato Heavy" charset="0"/>
              </a:rPr>
              <a:t>Plausch</a:t>
            </a:r>
          </a:p>
        </p:txBody>
      </p:sp>
      <p:sp>
        <p:nvSpPr>
          <p:cNvPr id="12" name="Text Placeholder 13">
            <a:extLst>
              <a:ext uri="{FF2B5EF4-FFF2-40B4-BE49-F238E27FC236}">
                <a16:creationId xmlns:a16="http://schemas.microsoft.com/office/drawing/2014/main" id="{4D3BCEFF-60D5-EC49-AC79-E651AD1EABB9}"/>
              </a:ext>
            </a:extLst>
          </p:cNvPr>
          <p:cNvSpPr txBox="1">
            <a:spLocks/>
          </p:cNvSpPr>
          <p:nvPr/>
        </p:nvSpPr>
        <p:spPr>
          <a:xfrm>
            <a:off x="6694709" y="5039864"/>
            <a:ext cx="937027"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a:rPr>
              <a:t>Biete</a:t>
            </a:r>
          </a:p>
        </p:txBody>
      </p:sp>
      <p:sp>
        <p:nvSpPr>
          <p:cNvPr id="13" name="Text Placeholder 13">
            <a:extLst>
              <a:ext uri="{FF2B5EF4-FFF2-40B4-BE49-F238E27FC236}">
                <a16:creationId xmlns:a16="http://schemas.microsoft.com/office/drawing/2014/main" id="{5A2ABE29-70C4-814C-B7BB-BA0601C92D2D}"/>
              </a:ext>
            </a:extLst>
          </p:cNvPr>
          <p:cNvSpPr txBox="1">
            <a:spLocks/>
          </p:cNvSpPr>
          <p:nvPr/>
        </p:nvSpPr>
        <p:spPr>
          <a:xfrm>
            <a:off x="8107374" y="5042353"/>
            <a:ext cx="1107531"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a:rPr>
              <a:t>Suche</a:t>
            </a:r>
          </a:p>
        </p:txBody>
      </p:sp>
      <p:sp>
        <p:nvSpPr>
          <p:cNvPr id="14" name="Text Placeholder 13">
            <a:extLst>
              <a:ext uri="{FF2B5EF4-FFF2-40B4-BE49-F238E27FC236}">
                <a16:creationId xmlns:a16="http://schemas.microsoft.com/office/drawing/2014/main" id="{757B7859-BCC5-C44E-9584-E8027EC24EF0}"/>
              </a:ext>
            </a:extLst>
          </p:cNvPr>
          <p:cNvSpPr txBox="1">
            <a:spLocks/>
          </p:cNvSpPr>
          <p:nvPr/>
        </p:nvSpPr>
        <p:spPr>
          <a:xfrm>
            <a:off x="9422446" y="5039864"/>
            <a:ext cx="1355259"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a:rPr>
              <a:t>Gruppen</a:t>
            </a:r>
          </a:p>
        </p:txBody>
      </p:sp>
      <p:sp>
        <p:nvSpPr>
          <p:cNvPr id="1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406086"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rgbClr val="179C7D"/>
                </a:solidFill>
                <a:latin typeface="Lato"/>
              </a:rPr>
              <a:t>DorfFunk – Die Kommunikationszentrale in der Region</a:t>
            </a:r>
            <a:endParaRPr lang="de-DE" sz="2000" kern="0">
              <a:solidFill>
                <a:srgbClr val="179C7D"/>
              </a:solidFill>
              <a:latin typeface="Lato"/>
            </a:endParaRPr>
          </a:p>
        </p:txBody>
      </p:sp>
      <p:pic>
        <p:nvPicPr>
          <p:cNvPr id="16" name="Picture 3">
            <a:extLst>
              <a:ext uri="{FF2B5EF4-FFF2-40B4-BE49-F238E27FC236}">
                <a16:creationId xmlns:a16="http://schemas.microsoft.com/office/drawing/2014/main" id="{916E83F0-05D5-C946-955D-FE6C30EFE045}"/>
              </a:ext>
            </a:extLst>
          </p:cNvPr>
          <p:cNvPicPr>
            <a:picLocks noChangeAspect="1"/>
          </p:cNvPicPr>
          <p:nvPr/>
        </p:nvPicPr>
        <p:blipFill>
          <a:blip r:embed="rId8"/>
          <a:stretch>
            <a:fillRect/>
          </a:stretch>
        </p:blipFill>
        <p:spPr>
          <a:xfrm>
            <a:off x="4961753" y="3657065"/>
            <a:ext cx="1080718" cy="1080718"/>
          </a:xfrm>
          <a:prstGeom prst="rect">
            <a:avLst/>
          </a:prstGeom>
        </p:spPr>
      </p:pic>
      <p:sp>
        <p:nvSpPr>
          <p:cNvPr id="17" name="Text Placeholder 13">
            <a:extLst>
              <a:ext uri="{FF2B5EF4-FFF2-40B4-BE49-F238E27FC236}">
                <a16:creationId xmlns:a16="http://schemas.microsoft.com/office/drawing/2014/main" id="{4D3BCEFF-60D5-EC49-AC79-E651AD1EABB9}"/>
              </a:ext>
            </a:extLst>
          </p:cNvPr>
          <p:cNvSpPr txBox="1">
            <a:spLocks/>
          </p:cNvSpPr>
          <p:nvPr/>
        </p:nvSpPr>
        <p:spPr>
          <a:xfrm>
            <a:off x="5021661" y="5045277"/>
            <a:ext cx="1197410"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a:rPr>
              <a:t>Termine</a:t>
            </a:r>
          </a:p>
        </p:txBody>
      </p:sp>
    </p:spTree>
    <p:extLst>
      <p:ext uri="{BB962C8B-B14F-4D97-AF65-F5344CB8AC3E}">
        <p14:creationId xmlns:p14="http://schemas.microsoft.com/office/powerpoint/2010/main" val="358179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67DAB6C-9BE9-3442-91BF-33AF58BD3AB2}"/>
              </a:ext>
            </a:extLst>
          </p:cNvPr>
          <p:cNvPicPr>
            <a:picLocks noChangeAspect="1"/>
          </p:cNvPicPr>
          <p:nvPr/>
        </p:nvPicPr>
        <p:blipFill>
          <a:blip r:embed="rId3"/>
          <a:stretch>
            <a:fillRect/>
          </a:stretch>
        </p:blipFill>
        <p:spPr>
          <a:xfrm>
            <a:off x="5202307" y="2370259"/>
            <a:ext cx="1260000" cy="1260000"/>
          </a:xfrm>
          <a:prstGeom prst="rect">
            <a:avLst/>
          </a:prstGeom>
        </p:spPr>
      </p:pic>
      <p:sp>
        <p:nvSpPr>
          <p:cNvPr id="3" name="Text Placeholder 13">
            <a:extLst>
              <a:ext uri="{FF2B5EF4-FFF2-40B4-BE49-F238E27FC236}">
                <a16:creationId xmlns:a16="http://schemas.microsoft.com/office/drawing/2014/main" id="{2E1D8F6F-04B5-0F41-A041-532AF2AE3081}"/>
              </a:ext>
            </a:extLst>
          </p:cNvPr>
          <p:cNvSpPr txBox="1">
            <a:spLocks/>
          </p:cNvSpPr>
          <p:nvPr/>
        </p:nvSpPr>
        <p:spPr>
          <a:xfrm>
            <a:off x="6960096"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a:rPr>
              <a:t>Aktuelles</a:t>
            </a:r>
          </a:p>
        </p:txBody>
      </p:sp>
      <p:pic>
        <p:nvPicPr>
          <p:cNvPr id="4" name="Picture 3">
            <a:extLst>
              <a:ext uri="{FF2B5EF4-FFF2-40B4-BE49-F238E27FC236}">
                <a16:creationId xmlns:a16="http://schemas.microsoft.com/office/drawing/2014/main" id="{916E83F0-05D5-C946-955D-FE6C30EFE045}"/>
              </a:ext>
            </a:extLst>
          </p:cNvPr>
          <p:cNvPicPr>
            <a:picLocks noChangeAspect="1"/>
          </p:cNvPicPr>
          <p:nvPr/>
        </p:nvPicPr>
        <p:blipFill>
          <a:blip r:embed="rId4"/>
          <a:stretch>
            <a:fillRect/>
          </a:stretch>
        </p:blipFill>
        <p:spPr>
          <a:xfrm>
            <a:off x="5202307" y="4028098"/>
            <a:ext cx="1260000" cy="1260000"/>
          </a:xfrm>
          <a:prstGeom prst="rect">
            <a:avLst/>
          </a:prstGeom>
        </p:spPr>
      </p:pic>
      <p:sp>
        <p:nvSpPr>
          <p:cNvPr id="5" name="Text Placeholder 13">
            <a:extLst>
              <a:ext uri="{FF2B5EF4-FFF2-40B4-BE49-F238E27FC236}">
                <a16:creationId xmlns:a16="http://schemas.microsoft.com/office/drawing/2014/main" id="{02E961C1-5204-AD49-B5F6-2D4CEEB81D65}"/>
              </a:ext>
            </a:extLst>
          </p:cNvPr>
          <p:cNvSpPr txBox="1">
            <a:spLocks/>
          </p:cNvSpPr>
          <p:nvPr/>
        </p:nvSpPr>
        <p:spPr>
          <a:xfrm>
            <a:off x="6960096" y="4368739"/>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a:ln>
                  <a:noFill/>
                </a:ln>
                <a:solidFill>
                  <a:srgbClr val="000000">
                    <a:lumMod val="50000"/>
                  </a:srgbClr>
                </a:solidFill>
                <a:effectLst/>
                <a:uLnTx/>
                <a:uFillTx/>
                <a:latin typeface="Lato"/>
              </a:rPr>
              <a:t>Termine</a:t>
            </a:r>
          </a:p>
        </p:txBody>
      </p:sp>
      <p:pic>
        <p:nvPicPr>
          <p:cNvPr id="6" name="Grafik 4">
            <a:extLst>
              <a:ext uri="{FF2B5EF4-FFF2-40B4-BE49-F238E27FC236}">
                <a16:creationId xmlns:a16="http://schemas.microsoft.com/office/drawing/2014/main" id="{ED95D002-9122-9B48-BF95-26471BE4D3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452" y="2253931"/>
            <a:ext cx="2590715" cy="1492655"/>
          </a:xfrm>
          <a:prstGeom prst="rect">
            <a:avLst/>
          </a:prstGeom>
        </p:spPr>
      </p:pic>
      <p:pic>
        <p:nvPicPr>
          <p:cNvPr id="7"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0416" y="2383509"/>
            <a:ext cx="1415346" cy="2990565"/>
          </a:xfrm>
          <a:prstGeom prst="rect">
            <a:avLst/>
          </a:prstGeom>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6056" y="1347467"/>
            <a:ext cx="1726251" cy="1512168"/>
          </a:xfrm>
          <a:prstGeom prst="rect">
            <a:avLst/>
          </a:prstGeom>
        </p:spPr>
      </p:pic>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734" y="4293096"/>
            <a:ext cx="3247447" cy="1375229"/>
          </a:xfrm>
          <a:prstGeom prst="rect">
            <a:avLst/>
          </a:prstGeom>
          <a:ln>
            <a:solidFill>
              <a:schemeClr val="tx1"/>
            </a:solidFill>
          </a:ln>
        </p:spPr>
      </p:pic>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a:rPr>
              <a:t>Wie kommen die Informationen in den DorfFunk?</a:t>
            </a:r>
          </a:p>
          <a:p>
            <a:r>
              <a:rPr lang="de-DE" sz="2000" kern="0" dirty="0">
                <a:solidFill>
                  <a:srgbClr val="179C7D"/>
                </a:solidFill>
                <a:latin typeface="Lato"/>
              </a:rPr>
              <a:t>Alle Möglichkeiten auf einen Blick</a:t>
            </a:r>
            <a:endParaRPr lang="de-DE" kern="0" dirty="0">
              <a:solidFill>
                <a:srgbClr val="179C7D"/>
              </a:solidFill>
              <a:latin typeface="Lato"/>
            </a:endParaRPr>
          </a:p>
        </p:txBody>
      </p:sp>
    </p:spTree>
    <p:extLst>
      <p:ext uri="{BB962C8B-B14F-4D97-AF65-F5344CB8AC3E}">
        <p14:creationId xmlns:p14="http://schemas.microsoft.com/office/powerpoint/2010/main" val="2200471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67DAB6C-9BE9-3442-91BF-33AF58BD3AB2}"/>
              </a:ext>
            </a:extLst>
          </p:cNvPr>
          <p:cNvPicPr>
            <a:picLocks noChangeAspect="1"/>
          </p:cNvPicPr>
          <p:nvPr/>
        </p:nvPicPr>
        <p:blipFill>
          <a:blip r:embed="rId3"/>
          <a:stretch>
            <a:fillRect/>
          </a:stretch>
        </p:blipFill>
        <p:spPr>
          <a:xfrm>
            <a:off x="5202307" y="2370259"/>
            <a:ext cx="1260000" cy="1260000"/>
          </a:xfrm>
          <a:prstGeom prst="rect">
            <a:avLst/>
          </a:prstGeom>
        </p:spPr>
      </p:pic>
      <p:sp>
        <p:nvSpPr>
          <p:cNvPr id="3" name="Text Placeholder 13">
            <a:extLst>
              <a:ext uri="{FF2B5EF4-FFF2-40B4-BE49-F238E27FC236}">
                <a16:creationId xmlns:a16="http://schemas.microsoft.com/office/drawing/2014/main" id="{2E1D8F6F-04B5-0F41-A041-532AF2AE3081}"/>
              </a:ext>
            </a:extLst>
          </p:cNvPr>
          <p:cNvSpPr txBox="1">
            <a:spLocks/>
          </p:cNvSpPr>
          <p:nvPr/>
        </p:nvSpPr>
        <p:spPr>
          <a:xfrm>
            <a:off x="6960096"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a:rPr>
              <a:t>Aktuelles</a:t>
            </a:r>
          </a:p>
        </p:txBody>
      </p:sp>
      <p:pic>
        <p:nvPicPr>
          <p:cNvPr id="4" name="Picture 3">
            <a:extLst>
              <a:ext uri="{FF2B5EF4-FFF2-40B4-BE49-F238E27FC236}">
                <a16:creationId xmlns:a16="http://schemas.microsoft.com/office/drawing/2014/main" id="{916E83F0-05D5-C946-955D-FE6C30EFE045}"/>
              </a:ext>
            </a:extLst>
          </p:cNvPr>
          <p:cNvPicPr>
            <a:picLocks noChangeAspect="1"/>
          </p:cNvPicPr>
          <p:nvPr/>
        </p:nvPicPr>
        <p:blipFill>
          <a:blip r:embed="rId4"/>
          <a:stretch>
            <a:fillRect/>
          </a:stretch>
        </p:blipFill>
        <p:spPr>
          <a:xfrm>
            <a:off x="5202307" y="4028098"/>
            <a:ext cx="1260000" cy="1260000"/>
          </a:xfrm>
          <a:prstGeom prst="rect">
            <a:avLst/>
          </a:prstGeom>
        </p:spPr>
      </p:pic>
      <p:sp>
        <p:nvSpPr>
          <p:cNvPr id="5" name="Text Placeholder 13">
            <a:extLst>
              <a:ext uri="{FF2B5EF4-FFF2-40B4-BE49-F238E27FC236}">
                <a16:creationId xmlns:a16="http://schemas.microsoft.com/office/drawing/2014/main" id="{02E961C1-5204-AD49-B5F6-2D4CEEB81D65}"/>
              </a:ext>
            </a:extLst>
          </p:cNvPr>
          <p:cNvSpPr txBox="1">
            <a:spLocks/>
          </p:cNvSpPr>
          <p:nvPr/>
        </p:nvSpPr>
        <p:spPr>
          <a:xfrm>
            <a:off x="6960096" y="4368739"/>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a:rPr>
              <a:t>Termine</a:t>
            </a:r>
          </a:p>
        </p:txBody>
      </p:sp>
      <p:pic>
        <p:nvPicPr>
          <p:cNvPr id="6"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0416" y="2383509"/>
            <a:ext cx="1415346" cy="2990565"/>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734" y="4293096"/>
            <a:ext cx="3247447" cy="1375229"/>
          </a:xfrm>
          <a:prstGeom prst="rect">
            <a:avLst/>
          </a:prstGeom>
          <a:ln>
            <a:solidFill>
              <a:schemeClr val="tx1"/>
            </a:solidFill>
          </a:ln>
        </p:spPr>
      </p:pic>
      <p:sp>
        <p:nvSpPr>
          <p:cNvPr id="8"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a:rPr>
              <a:t>Wie kommen die Informationen in den DorfFunk?</a:t>
            </a:r>
          </a:p>
          <a:p>
            <a:pPr>
              <a:buFontTx/>
            </a:pPr>
            <a:r>
              <a:rPr lang="de-DE" sz="2000" kern="0" dirty="0">
                <a:solidFill>
                  <a:srgbClr val="179C7D"/>
                </a:solidFill>
                <a:latin typeface="Lato"/>
              </a:rPr>
              <a:t>Niedersächsische LandNews – Immer auf dem Laufenden</a:t>
            </a:r>
            <a:endParaRPr lang="de-DE" sz="1800" kern="0" dirty="0">
              <a:solidFill>
                <a:srgbClr val="179C7D"/>
              </a:solidFill>
              <a:latin typeface="Lato"/>
            </a:endParaRPr>
          </a:p>
        </p:txBody>
      </p:sp>
      <p:pic>
        <p:nvPicPr>
          <p:cNvPr id="9" name="Grafik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638" y="1457160"/>
            <a:ext cx="4609669" cy="2079549"/>
          </a:xfrm>
          <a:prstGeom prst="rect">
            <a:avLst/>
          </a:prstGeom>
        </p:spPr>
      </p:pic>
    </p:spTree>
    <p:extLst>
      <p:ext uri="{BB962C8B-B14F-4D97-AF65-F5344CB8AC3E}">
        <p14:creationId xmlns:p14="http://schemas.microsoft.com/office/powerpoint/2010/main" val="531919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0625276" y="5590572"/>
            <a:ext cx="1531716" cy="1267427"/>
          </a:xfrm>
          <a:prstGeom prst="rect">
            <a:avLst/>
          </a:prstGeom>
          <a:solidFill>
            <a:schemeClr val="bg1"/>
          </a:solidFill>
          <a:ln w="9525" algn="ctr">
            <a:solidFill>
              <a:schemeClr val="bg1"/>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dirty="0"/>
          </a:p>
        </p:txBody>
      </p:sp>
      <p:sp>
        <p:nvSpPr>
          <p:cNvPr id="3"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748992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Beispiele: DorfFunk-Gruppen</a:t>
            </a:r>
            <a:endParaRPr kumimoji="0" lang="de-DE" sz="2800" b="1" i="0" u="none" strike="noStrike" kern="0" cap="none" spc="0" normalizeH="0" baseline="0" noProof="0" dirty="0">
              <a:ln>
                <a:noFill/>
              </a:ln>
              <a:solidFill>
                <a:srgbClr val="179C7D"/>
              </a:solidFill>
              <a:effectLst/>
              <a:uLnTx/>
              <a:uFillTx/>
              <a:latin typeface="Lato Heavy"/>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03"/>
            <a:ext cx="3692046" cy="5940552"/>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047" y="914606"/>
            <a:ext cx="3700098" cy="5943393"/>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145" y="1035082"/>
            <a:ext cx="3998989" cy="5822918"/>
          </a:xfrm>
          <a:prstGeom prst="rect">
            <a:avLst/>
          </a:prstGeom>
        </p:spPr>
      </p:pic>
    </p:spTree>
    <p:extLst>
      <p:ext uri="{BB962C8B-B14F-4D97-AF65-F5344CB8AC3E}">
        <p14:creationId xmlns:p14="http://schemas.microsoft.com/office/powerpoint/2010/main" val="2117884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panose="020F0502020204030203"/>
              </a:rPr>
              <a:t>LösBar – Der Draht zur Gemeinde</a:t>
            </a:r>
            <a:endParaRPr lang="de-DE" sz="2000" kern="0" dirty="0">
              <a:solidFill>
                <a:srgbClr val="179C7D"/>
              </a:solidFill>
              <a:latin typeface="Lato"/>
            </a:endParaRPr>
          </a:p>
        </p:txBody>
      </p:sp>
      <p:sp>
        <p:nvSpPr>
          <p:cNvPr id="3" name="Rechteck 2"/>
          <p:cNvSpPr/>
          <p:nvPr/>
        </p:nvSpPr>
        <p:spPr>
          <a:xfrm>
            <a:off x="867502" y="1910906"/>
            <a:ext cx="6388100" cy="4081117"/>
          </a:xfrm>
          <a:prstGeom prst="rect">
            <a:avLst/>
          </a:prstGeom>
          <a:ln w="38100">
            <a:solidFill>
              <a:srgbClr val="179C7D"/>
            </a:solidFill>
          </a:ln>
        </p:spPr>
        <p:txBody>
          <a:bodyPr wrap="square" lIns="91440" tIns="45720" rIns="91440" bIns="45720" anchor="t">
            <a:spAutoFit/>
          </a:bodyPr>
          <a:lstStyle/>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lumMod val="50000"/>
                  </a:srgbClr>
                </a:solidFill>
                <a:effectLst/>
                <a:uLnTx/>
                <a:uFillTx/>
                <a:latin typeface="Lato" panose="020F0502020204030203"/>
              </a:rPr>
              <a:t>Verbindung zwischen Verwaltung und Bürger*innen</a:t>
            </a: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b="1" i="0" u="none" strike="noStrike" kern="1200" cap="none" spc="0" normalizeH="0" baseline="0" noProof="0">
              <a:ln>
                <a:noFill/>
              </a:ln>
              <a:solidFill>
                <a:srgbClr val="000000">
                  <a:lumMod val="50000"/>
                </a:srgbClr>
              </a:solidFill>
              <a:effectLst/>
              <a:uLnTx/>
              <a:uFillTx/>
              <a:latin typeface="Lato" panose="020F0502020204030203"/>
            </a:endParaRP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lumMod val="50000"/>
                  </a:srgbClr>
                </a:solidFill>
                <a:effectLst/>
                <a:uLnTx/>
                <a:uFillTx/>
                <a:latin typeface="Lato" panose="020F0502020204030203"/>
              </a:rPr>
              <a:t>Kontakt zur Verwaltung über den „Sag‘s uns“-Kanal im </a:t>
            </a:r>
            <a:r>
              <a:rPr kumimoji="0" lang="de-DE" sz="2400" b="1" i="0" u="none" strike="noStrike" kern="1200" cap="none" spc="0" normalizeH="0" baseline="0" noProof="0" dirty="0" err="1">
                <a:ln>
                  <a:noFill/>
                </a:ln>
                <a:solidFill>
                  <a:srgbClr val="000000">
                    <a:lumMod val="50000"/>
                  </a:srgbClr>
                </a:solidFill>
                <a:effectLst/>
                <a:uLnTx/>
                <a:uFillTx/>
                <a:latin typeface="Lato" panose="020F0502020204030203"/>
              </a:rPr>
              <a:t>DorfFunk</a:t>
            </a:r>
            <a:endParaRPr lang="de-DE" sz="2400" b="1" i="0" u="none" strike="noStrike" kern="1200" cap="none" spc="0" normalizeH="0" baseline="0" noProof="0" dirty="0">
              <a:ln>
                <a:noFill/>
              </a:ln>
              <a:solidFill>
                <a:srgbClr val="000000">
                  <a:lumMod val="50000"/>
                </a:srgbClr>
              </a:solidFill>
              <a:effectLst/>
              <a:uLnTx/>
              <a:uFillTx/>
              <a:latin typeface="Lato" panose="020F0502020204030203"/>
              <a:ea typeface="Lato"/>
              <a:cs typeface="Lato"/>
            </a:endParaRP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b="1" i="0" u="none" strike="noStrike" kern="1200" cap="none" spc="0" normalizeH="0" baseline="0" noProof="0">
              <a:ln>
                <a:noFill/>
              </a:ln>
              <a:solidFill>
                <a:srgbClr val="000000">
                  <a:lumMod val="50000"/>
                </a:srgbClr>
              </a:solidFill>
              <a:effectLst/>
              <a:uLnTx/>
              <a:uFillTx/>
              <a:latin typeface="Lato" panose="020F0502020204030203"/>
            </a:endParaRP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lumMod val="50000"/>
                  </a:srgbClr>
                </a:solidFill>
                <a:effectLst/>
                <a:uLnTx/>
                <a:uFillTx/>
                <a:latin typeface="Lato" panose="020F0502020204030203"/>
              </a:rPr>
              <a:t>Vorschläge und Wünsche einbringen und Mängel melden</a:t>
            </a:r>
            <a:endParaRPr lang="de-DE" sz="2400" b="1" i="0" u="none" strike="noStrike" kern="1200" cap="none" spc="0" normalizeH="0" baseline="0" noProof="0" dirty="0">
              <a:ln>
                <a:noFill/>
              </a:ln>
              <a:solidFill>
                <a:srgbClr val="000000">
                  <a:lumMod val="50000"/>
                </a:srgbClr>
              </a:solidFill>
              <a:effectLst/>
              <a:uLnTx/>
              <a:uFillTx/>
              <a:latin typeface="Lato" panose="020F0502020204030203"/>
              <a:ea typeface="Lato"/>
              <a:cs typeface="Lato"/>
            </a:endParaRP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b="1" i="0" u="none" strike="noStrike" kern="1200" cap="none" spc="0" normalizeH="0" baseline="0" noProof="0">
              <a:ln>
                <a:noFill/>
              </a:ln>
              <a:solidFill>
                <a:srgbClr val="000000">
                  <a:lumMod val="50000"/>
                </a:srgbClr>
              </a:solidFill>
              <a:effectLst/>
              <a:uLnTx/>
              <a:uFillTx/>
              <a:latin typeface="Lato" panose="020F0502020204030203"/>
            </a:endParaRPr>
          </a:p>
          <a:p>
            <a:pPr marL="34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lumMod val="50000"/>
                  </a:srgbClr>
                </a:solidFill>
                <a:effectLst/>
                <a:uLnTx/>
                <a:uFillTx/>
                <a:latin typeface="Lato" panose="020F0502020204030203"/>
              </a:rPr>
              <a:t>Nachrichten können direkt in der </a:t>
            </a:r>
            <a:r>
              <a:rPr kumimoji="0" lang="de-DE" sz="2400" b="1" i="0" u="none" strike="noStrike" kern="1200" cap="none" spc="0" normalizeH="0" baseline="0" noProof="0" err="1">
                <a:ln>
                  <a:noFill/>
                </a:ln>
                <a:solidFill>
                  <a:srgbClr val="000000">
                    <a:lumMod val="50000"/>
                  </a:srgbClr>
                </a:solidFill>
                <a:effectLst/>
                <a:uLnTx/>
                <a:uFillTx/>
                <a:latin typeface="Lato" panose="020F0502020204030203"/>
              </a:rPr>
              <a:t>LösBar</a:t>
            </a:r>
            <a:r>
              <a:rPr kumimoji="0" lang="de-DE" sz="2400" b="1" i="0" u="none" strike="noStrike" kern="1200" cap="none" spc="0" normalizeH="0" baseline="0" noProof="0" dirty="0">
                <a:ln>
                  <a:noFill/>
                </a:ln>
                <a:solidFill>
                  <a:srgbClr val="000000">
                    <a:lumMod val="50000"/>
                  </a:srgbClr>
                </a:solidFill>
                <a:effectLst/>
                <a:uLnTx/>
                <a:uFillTx/>
                <a:latin typeface="Lato" panose="020F0502020204030203"/>
              </a:rPr>
              <a:t> bearbeitet werden</a:t>
            </a:r>
          </a:p>
          <a:p>
            <a:pPr>
              <a:lnSpc>
                <a:spcPct val="90000"/>
              </a:lnSpc>
              <a:spcBef>
                <a:spcPts val="0"/>
              </a:spcBef>
              <a:spcAft>
                <a:spcPts val="0"/>
              </a:spcAft>
              <a:buClr>
                <a:srgbClr val="179C7D"/>
              </a:buClr>
              <a:defRPr/>
            </a:pPr>
            <a:endParaRPr lang="de-DE" sz="2400" b="1" dirty="0">
              <a:solidFill>
                <a:srgbClr val="000000">
                  <a:lumMod val="50000"/>
                </a:srgbClr>
              </a:solidFill>
              <a:latin typeface="Lato" panose="020F0502020204030203"/>
              <a:ea typeface="Lato"/>
              <a:cs typeface="Lato"/>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6569" y="2942142"/>
            <a:ext cx="3810117" cy="2189460"/>
          </a:xfrm>
          <a:prstGeom prst="rect">
            <a:avLst/>
          </a:prstGeom>
        </p:spPr>
      </p:pic>
    </p:spTree>
    <p:extLst>
      <p:ext uri="{BB962C8B-B14F-4D97-AF65-F5344CB8AC3E}">
        <p14:creationId xmlns:p14="http://schemas.microsoft.com/office/powerpoint/2010/main" val="3656930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panose="020F0502020204030203"/>
              </a:rPr>
              <a:t>Die Vorteile im Überblick</a:t>
            </a:r>
          </a:p>
        </p:txBody>
      </p:sp>
      <p:sp>
        <p:nvSpPr>
          <p:cNvPr id="3" name="Textfeld 2"/>
          <p:cNvSpPr txBox="1"/>
          <p:nvPr/>
        </p:nvSpPr>
        <p:spPr>
          <a:xfrm>
            <a:off x="622300" y="1801339"/>
            <a:ext cx="9814472" cy="3139321"/>
          </a:xfrm>
          <a:prstGeom prst="rect">
            <a:avLst/>
          </a:prstGeom>
          <a:noFill/>
          <a:ln w="38100">
            <a:noFill/>
          </a:ln>
        </p:spPr>
        <p:txBody>
          <a:bodyPr wrap="square" lIns="91440" tIns="45720" rIns="91440" bIns="45720" rtlCol="0" anchor="t">
            <a:spAutoFit/>
          </a:bodyPr>
          <a:lstStyle/>
          <a:p>
            <a:pPr marL="285750" indent="-285750">
              <a:buClr>
                <a:srgbClr val="179C7D"/>
              </a:buClr>
              <a:buFont typeface="Wingdings" panose="05000000000000000000" pitchFamily="2" charset="2"/>
              <a:buChar char="Ø"/>
            </a:pPr>
            <a:r>
              <a:rPr lang="de-DE" sz="2200" dirty="0">
                <a:latin typeface="Lato" panose="020F0502020204030203"/>
              </a:rPr>
              <a:t>direkter Austausch mit Menschen, der kommunalen Verwaltung und Einrichtungen aus der Region</a:t>
            </a:r>
          </a:p>
          <a:p>
            <a:pPr marL="285750" indent="-285750">
              <a:buClr>
                <a:srgbClr val="179C7D"/>
              </a:buClr>
              <a:buFont typeface="Wingdings" panose="05000000000000000000" pitchFamily="2" charset="2"/>
              <a:buChar char="Ø"/>
            </a:pPr>
            <a:r>
              <a:rPr lang="de-DE" sz="2200" dirty="0">
                <a:latin typeface="Lato" panose="020F0502020204030203"/>
              </a:rPr>
              <a:t>Stärkung des gesellschaftlichen Zusammenhalts</a:t>
            </a:r>
          </a:p>
          <a:p>
            <a:pPr marL="285750" indent="-285750">
              <a:buClr>
                <a:srgbClr val="179C7D"/>
              </a:buClr>
              <a:buFont typeface="Wingdings" panose="05000000000000000000" pitchFamily="2" charset="2"/>
              <a:buChar char="Ø"/>
            </a:pPr>
            <a:r>
              <a:rPr lang="de-DE" sz="2200" dirty="0">
                <a:latin typeface="Lato" panose="020F0502020204030203"/>
              </a:rPr>
              <a:t>vielfältige Chancen für digitales Engagement in Haupt- und Ehrenamt</a:t>
            </a:r>
          </a:p>
          <a:p>
            <a:pPr marL="285750" indent="-285750">
              <a:buClr>
                <a:srgbClr val="179C7D"/>
              </a:buClr>
              <a:buFont typeface="Wingdings" panose="05000000000000000000" pitchFamily="2" charset="2"/>
              <a:buChar char="Ø"/>
            </a:pPr>
            <a:r>
              <a:rPr lang="de-DE" sz="2200" dirty="0">
                <a:latin typeface="Lato" panose="020F0502020204030203"/>
              </a:rPr>
              <a:t>leichte Bedienung</a:t>
            </a:r>
          </a:p>
          <a:p>
            <a:pPr marL="285750" indent="-285750">
              <a:buClr>
                <a:srgbClr val="179C7D"/>
              </a:buClr>
              <a:buFont typeface="Wingdings" panose="05000000000000000000" pitchFamily="2" charset="2"/>
              <a:buChar char="Ø"/>
            </a:pPr>
            <a:r>
              <a:rPr lang="de-DE" sz="2200" dirty="0">
                <a:latin typeface="Lato" panose="020F0502020204030203"/>
              </a:rPr>
              <a:t>datenschutzkonform</a:t>
            </a:r>
          </a:p>
          <a:p>
            <a:pPr marL="285750" indent="-285750">
              <a:buClr>
                <a:srgbClr val="179C7D"/>
              </a:buClr>
              <a:buFont typeface="Wingdings" panose="05000000000000000000" pitchFamily="2" charset="2"/>
              <a:buChar char="Ø"/>
            </a:pPr>
            <a:r>
              <a:rPr lang="de-DE" sz="2200" dirty="0">
                <a:latin typeface="Lato" panose="020F0502020204030203"/>
              </a:rPr>
              <a:t>werbe- und kostenfrei für die Endnutzer*innen</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4311" y="3515506"/>
            <a:ext cx="5062429" cy="2850307"/>
          </a:xfrm>
          <a:prstGeom prst="rect">
            <a:avLst/>
          </a:prstGeom>
        </p:spPr>
      </p:pic>
    </p:spTree>
    <p:extLst>
      <p:ext uri="{BB962C8B-B14F-4D97-AF65-F5344CB8AC3E}">
        <p14:creationId xmlns:p14="http://schemas.microsoft.com/office/powerpoint/2010/main" val="216337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panose="020F0502020204030203"/>
              </a:rPr>
              <a:t>Erfolgsgeschichten aus dem DorfFunk</a:t>
            </a:r>
          </a:p>
          <a:p>
            <a:r>
              <a:rPr lang="de-DE" sz="2000">
                <a:solidFill>
                  <a:schemeClr val="tx2"/>
                </a:solidFill>
                <a:latin typeface="Lato" panose="020F0502020204030203"/>
              </a:rPr>
              <a:t>Reduzierung des ÖPNV-Angebotes (Gleichen/Landkreis Göttingen)</a:t>
            </a:r>
          </a:p>
        </p:txBody>
      </p:sp>
      <p:sp>
        <p:nvSpPr>
          <p:cNvPr id="3" name="Textfeld 2"/>
          <p:cNvSpPr txBox="1"/>
          <p:nvPr/>
        </p:nvSpPr>
        <p:spPr>
          <a:xfrm>
            <a:off x="622300" y="1801339"/>
            <a:ext cx="5389617" cy="3859518"/>
          </a:xfrm>
          <a:prstGeom prst="rect">
            <a:avLst/>
          </a:prstGeom>
          <a:noFill/>
          <a:ln w="38100">
            <a:solidFill>
              <a:srgbClr val="179C7D"/>
            </a:solidFill>
          </a:ln>
        </p:spPr>
        <p:txBody>
          <a:bodyPr wrap="square" lIns="91440" tIns="45720" rIns="91440" bIns="45720" rtlCol="0" anchor="t">
            <a:spAutoFit/>
          </a:bodyPr>
          <a:lstStyle/>
          <a:p>
            <a:r>
              <a:rPr lang="de-DE" b="1">
                <a:solidFill>
                  <a:schemeClr val="tx2"/>
                </a:solidFill>
                <a:latin typeface="Lato" panose="020F0502020204030203"/>
              </a:rPr>
              <a:t>Hintergrund</a:t>
            </a:r>
          </a:p>
          <a:p>
            <a:pPr marL="285750" indent="-285750">
              <a:buClr>
                <a:schemeClr val="tx2"/>
              </a:buClr>
              <a:buFont typeface="Wingdings" panose="05000000000000000000" pitchFamily="2" charset="2"/>
              <a:buChar char="Ø"/>
            </a:pPr>
            <a:r>
              <a:rPr lang="de-DE">
                <a:latin typeface="Lato" panose="020F0502020204030203"/>
              </a:rPr>
              <a:t>Anpassung des Fahrplans + Streichung mehrerer Verbindungen, daher Überfüllung der noch bestehenden Verbindungen</a:t>
            </a:r>
          </a:p>
          <a:p>
            <a:pPr marL="285750" indent="-285750">
              <a:buClr>
                <a:schemeClr val="tx2"/>
              </a:buClr>
              <a:buFont typeface="Wingdings" panose="05000000000000000000" pitchFamily="2" charset="2"/>
              <a:buChar char="Ø"/>
            </a:pPr>
            <a:r>
              <a:rPr lang="de-DE">
                <a:latin typeface="Lato" panose="020F0502020204030203"/>
              </a:rPr>
              <a:t>Schulkinder und andere ÖPNV-Nutzer*innen wurden stehen gelassen</a:t>
            </a:r>
          </a:p>
          <a:p>
            <a:r>
              <a:rPr lang="de-DE" b="1">
                <a:solidFill>
                  <a:schemeClr val="tx2"/>
                </a:solidFill>
                <a:latin typeface="Lato" panose="020F0502020204030203"/>
              </a:rPr>
              <a:t>DorfFunk</a:t>
            </a:r>
          </a:p>
          <a:p>
            <a:pPr marL="285750" indent="-285750">
              <a:buClr>
                <a:schemeClr val="tx2"/>
              </a:buClr>
              <a:buFont typeface="Wingdings" panose="05000000000000000000" pitchFamily="2" charset="2"/>
              <a:buChar char="Ø"/>
            </a:pPr>
            <a:r>
              <a:rPr lang="de-DE">
                <a:latin typeface="Lato" panose="020F0502020204030203"/>
              </a:rPr>
              <a:t>Aufruf einer Mutter, die zuständigen Personen beim Verkehrsverbund Südniedersachsen, Landkreis Göttingen sowie die Landtagskandidat*innen im entsprechenden Wahlkreis zu kontaktieren</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089" y="1170719"/>
            <a:ext cx="2816759" cy="4882381"/>
          </a:xfrm>
          <a:prstGeom prst="rect">
            <a:avLst/>
          </a:prstGeom>
        </p:spPr>
      </p:pic>
    </p:spTree>
    <p:extLst>
      <p:ext uri="{BB962C8B-B14F-4D97-AF65-F5344CB8AC3E}">
        <p14:creationId xmlns:p14="http://schemas.microsoft.com/office/powerpoint/2010/main" val="4010078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ESE_ppt_Master_dt">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6b3776-1853-44a5-977a-d9ea407a1a73" xsi:nil="true"/>
    <lcf76f155ced4ddcb4097134ff3c332f xmlns="9d13ae2a-f270-4d19-a949-d5893e25233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C9CF77E23831645B5607125F3B89D1B" ma:contentTypeVersion="16" ma:contentTypeDescription="Ein neues Dokument erstellen." ma:contentTypeScope="" ma:versionID="c370a45b0e4b06a0b61053ba7f0b92f9">
  <xsd:schema xmlns:xsd="http://www.w3.org/2001/XMLSchema" xmlns:xs="http://www.w3.org/2001/XMLSchema" xmlns:p="http://schemas.microsoft.com/office/2006/metadata/properties" xmlns:ns2="8c6b3776-1853-44a5-977a-d9ea407a1a73" xmlns:ns3="9d13ae2a-f270-4d19-a949-d5893e25233b" targetNamespace="http://schemas.microsoft.com/office/2006/metadata/properties" ma:root="true" ma:fieldsID="ac175b5d337f9a1aeeac8b05beac13a4" ns2:_="" ns3:_="">
    <xsd:import namespace="8c6b3776-1853-44a5-977a-d9ea407a1a73"/>
    <xsd:import namespace="9d13ae2a-f270-4d19-a949-d5893e252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b3776-1853-44a5-977a-d9ea407a1a73"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251debc0-8f70-4665-a21c-d1bf85190f36}" ma:internalName="TaxCatchAll" ma:showField="CatchAllData" ma:web="8c6b3776-1853-44a5-977a-d9ea407a1a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13ae2a-f270-4d19-a949-d5893e252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F13841-2C19-4D5F-97C6-8E75609A82A0}">
  <ds:schemaRefs>
    <ds:schemaRef ds:uri="http://schemas.microsoft.com/office/2006/metadata/properties"/>
    <ds:schemaRef ds:uri="9d13ae2a-f270-4d19-a949-d5893e25233b"/>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8c6b3776-1853-44a5-977a-d9ea407a1a73"/>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18B9CFD4-6776-41AB-980F-01FFE8B8E528}"/>
</file>

<file path=customXml/itemProps3.xml><?xml version="1.0" encoding="utf-8"?>
<ds:datastoreItem xmlns:ds="http://schemas.openxmlformats.org/officeDocument/2006/customXml" ds:itemID="{5FA4FF85-4715-41E0-B193-40D81E6AF8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IESE_ppt_Master_dt</Template>
  <TotalTime>0</TotalTime>
  <Words>1047</Words>
  <Application>Microsoft Office PowerPoint</Application>
  <PresentationFormat>Widescreen</PresentationFormat>
  <Paragraphs>141</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IESE_ppt_Master_dt</vt:lpstr>
      <vt:lpstr>Digitale Dörfer Niedersachsen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Projektskizze Digitale Dörfer  (Süd)-Niedersachsen</dc:title>
  <dc:creator>Steffen Hess</dc:creator>
  <cp:lastModifiedBy>Carola Croll</cp:lastModifiedBy>
  <cp:revision>109</cp:revision>
  <cp:lastPrinted>2022-12-09T11:55:55Z</cp:lastPrinted>
  <dcterms:created xsi:type="dcterms:W3CDTF">2020-11-02T13:05:48Z</dcterms:created>
  <dcterms:modified xsi:type="dcterms:W3CDTF">2024-02-12T08:21:08Z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0x0101008C9CF77E23831645B5607125F3B89D1B</vt:lpwstr>
  </property>
  <property fmtid="{D5CDD505-2E9C-101B-9397-08002B2CF9AE}" pid="3" name="MediaServiceImageTags">
    <vt:lpwstr/>
  </property>
</Properties>
</file>